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397" autoAdjust="0"/>
  </p:normalViewPr>
  <p:slideViewPr>
    <p:cSldViewPr snapToGrid="0">
      <p:cViewPr>
        <p:scale>
          <a:sx n="76" d="100"/>
          <a:sy n="76" d="100"/>
        </p:scale>
        <p:origin x="-125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4OYOKIVW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t4OYOKIVWk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lova.org.ru/n/akmeiz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АКМЕ</a:t>
            </a:r>
            <a:r>
              <a:rPr lang="ru-RU" u="sng" dirty="0" smtClean="0"/>
              <a:t>И</a:t>
            </a:r>
            <a:r>
              <a:rPr lang="ru-RU" dirty="0" smtClean="0"/>
              <a:t>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Н. </a:t>
            </a:r>
            <a:r>
              <a:rPr lang="ru-RU" dirty="0" err="1" smtClean="0"/>
              <a:t>гумилёв</a:t>
            </a:r>
            <a:r>
              <a:rPr lang="ru-RU" dirty="0" smtClean="0"/>
              <a:t>, О. Мандельштам, А. Ахматова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Николай </a:t>
            </a:r>
            <a:r>
              <a:rPr lang="ru-RU" b="1" dirty="0" smtClean="0"/>
              <a:t>Гумилёв </a:t>
            </a:r>
            <a:r>
              <a:rPr lang="ru-RU" b="1" dirty="0"/>
              <a:t>(1886 </a:t>
            </a:r>
            <a:r>
              <a:rPr lang="ru-RU" dirty="0"/>
              <a:t>– </a:t>
            </a:r>
            <a:r>
              <a:rPr lang="ru-RU" b="1" dirty="0"/>
              <a:t>1921</a:t>
            </a:r>
            <a:r>
              <a:rPr lang="ru-RU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Сборник «Путь </a:t>
            </a:r>
            <a:r>
              <a:rPr lang="ru-RU" sz="3200" dirty="0">
                <a:solidFill>
                  <a:schemeClr val="tx1"/>
                </a:solidFill>
              </a:rPr>
              <a:t>конквистадоров» 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Сборник «Романтические </a:t>
            </a:r>
            <a:r>
              <a:rPr lang="ru-RU" sz="3200" dirty="0">
                <a:solidFill>
                  <a:schemeClr val="tx1"/>
                </a:solidFill>
              </a:rPr>
              <a:t>стихи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Поэма «Блудный </a:t>
            </a:r>
            <a:r>
              <a:rPr lang="ru-RU" sz="3200" dirty="0">
                <a:solidFill>
                  <a:schemeClr val="tx1"/>
                </a:solidFill>
              </a:rPr>
              <a:t>сын»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67" y="2233602"/>
            <a:ext cx="2817313" cy="32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Ахматова </a:t>
            </a:r>
            <a:r>
              <a:rPr lang="ru-RU" dirty="0"/>
              <a:t>(1889 – 1966)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6851" y="2029629"/>
            <a:ext cx="6722772" cy="402336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Поэтесса</a:t>
            </a:r>
            <a:r>
              <a:rPr lang="ru-RU" sz="2800" i="1" dirty="0">
                <a:solidFill>
                  <a:schemeClr val="tx1"/>
                </a:solidFill>
              </a:rPr>
              <a:t>, переводчица и литературовед,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одна </a:t>
            </a:r>
            <a:r>
              <a:rPr lang="ru-RU" sz="2800" i="1" dirty="0">
                <a:solidFill>
                  <a:schemeClr val="tx1"/>
                </a:solidFill>
              </a:rPr>
              <a:t>из наиболее значимых фигур русской литературы </a:t>
            </a:r>
            <a:r>
              <a:rPr lang="ru-RU" sz="2800" i="1" dirty="0" smtClean="0">
                <a:solidFill>
                  <a:schemeClr val="tx1"/>
                </a:solidFill>
              </a:rPr>
              <a:t>XX </a:t>
            </a:r>
            <a:r>
              <a:rPr lang="ru-RU" sz="2800" i="1" dirty="0">
                <a:solidFill>
                  <a:schemeClr val="tx1"/>
                </a:solidFill>
              </a:rPr>
              <a:t>века.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Номинирована на Нобелевскую </a:t>
            </a:r>
            <a:r>
              <a:rPr lang="ru-RU" sz="2800" i="1" dirty="0">
                <a:solidFill>
                  <a:schemeClr val="tx1"/>
                </a:solidFill>
              </a:rPr>
              <a:t>премию по </a:t>
            </a:r>
            <a:r>
              <a:rPr lang="ru-RU" sz="2800" i="1" dirty="0" smtClean="0">
                <a:solidFill>
                  <a:schemeClr val="tx1"/>
                </a:solidFill>
              </a:rPr>
              <a:t>литературе.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05" y="2029629"/>
            <a:ext cx="3074963" cy="37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Анны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сборник </a:t>
            </a:r>
            <a:r>
              <a:rPr lang="ru-RU" sz="2800" dirty="0"/>
              <a:t>«Вечер</a:t>
            </a:r>
            <a:r>
              <a:rPr lang="ru-RU" sz="2800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сборники «Чётки»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«Поэма без героя»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«Реквием</a:t>
            </a:r>
            <a:r>
              <a:rPr lang="ru-RU" sz="2800" dirty="0" smtClean="0"/>
              <a:t>»</a:t>
            </a:r>
            <a:endParaRPr lang="cs-CZ" sz="2800" dirty="0"/>
          </a:p>
        </p:txBody>
      </p:sp>
      <p:pic>
        <p:nvPicPr>
          <p:cNvPr id="1026" name="Picture 2" descr="Bildergebnis fÃ¼r Ð°ÑÐ¼Ð°ÑÐ¾Ð²Ð° Ð¾Ð±Ð»Ð¾Ð¶ÐºÐ¸ ÐºÐ½Ð¸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90" y="152906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Ã¼r Ð°ÑÐ¼Ð°ÑÐ¾Ð²Ð° Ð¾Ð±Ð»Ð¾Ð¶ÐºÐ¸ ÐºÐ½Ð¸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5" y="1946588"/>
            <a:ext cx="2449838" cy="31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Ð°ÑÐ¼Ð°ÑÐ¾Ð²Ð° Ð¾Ð±Ð»Ð¾Ð¶ÐºÐ¸ ÐºÐ½Ð¸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872" y="3391407"/>
            <a:ext cx="1937736" cy="27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Ã¼r Ð°ÑÐ¼Ð°ÑÐ¾Ð²Ð° Ð¾Ð±Ð»Ð¾Ð¶ÐºÐ¸ ÐºÐ½Ð¸Ð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59" y="3187559"/>
            <a:ext cx="1886167" cy="29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А.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/>
              <a:t>проникновенный лиризм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психологизм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эпический размах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многогранность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патриотизм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эмоциональная убедительность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02" y="2219349"/>
            <a:ext cx="4582478" cy="32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0928" y="0"/>
            <a:ext cx="10009143" cy="810081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Жизнь Анны Ахматовой</a:t>
            </a:r>
            <a:endParaRPr lang="cs-CZ" dirty="0"/>
          </a:p>
        </p:txBody>
      </p:sp>
      <p:pic>
        <p:nvPicPr>
          <p:cNvPr id="4" name="st4OYOKIV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3763" y="914400"/>
            <a:ext cx="10491161" cy="59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60728"/>
              </p:ext>
            </p:extLst>
          </p:nvPr>
        </p:nvGraphicFramePr>
        <p:xfrm>
          <a:off x="1661375" y="0"/>
          <a:ext cx="9018100" cy="68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86"/>
                <a:gridCol w="2747702"/>
                <a:gridCol w="2254525"/>
                <a:gridCol w="2465887"/>
              </a:tblGrid>
              <a:tr h="97340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</a:rPr>
                        <a:t>Литературные </a:t>
                      </a:r>
                      <a:r>
                        <a:rPr lang="ru-RU" sz="3200" b="1" kern="50" dirty="0" smtClean="0">
                          <a:effectLst/>
                        </a:rPr>
                        <a:t>направления в начале ХХ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3200" b="1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49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</a:rPr>
                        <a:t>Реализм</a:t>
                      </a:r>
                      <a:endParaRPr lang="cs-CZ" sz="1800" b="1" kern="50" dirty="0">
                        <a:solidFill>
                          <a:srgbClr val="00B05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70C0"/>
                          </a:solidFill>
                          <a:effectLst/>
                        </a:rPr>
                        <a:t>Модернизм</a:t>
                      </a:r>
                      <a:endParaRPr lang="cs-CZ" sz="1800" b="1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</a:rPr>
                        <a:t>Литературный авангард</a:t>
                      </a:r>
                      <a:endParaRPr lang="cs-CZ" sz="1800" b="1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34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Л.Н. Андреев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И.А. Бунин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А.И. Куприн 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И.С. </a:t>
                      </a:r>
                      <a:r>
                        <a:rPr lang="ru-RU" sz="1800" kern="50" dirty="0" err="1">
                          <a:effectLst/>
                        </a:rPr>
                        <a:t>Шмелёв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и </a:t>
                      </a:r>
                      <a:r>
                        <a:rPr lang="ru-RU" sz="1800" kern="50" dirty="0">
                          <a:effectLst/>
                        </a:rPr>
                        <a:t>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Символизм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Акмеизм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C00000"/>
                          </a:solidFill>
                          <a:effectLst/>
                        </a:rPr>
                        <a:t>Футуризм</a:t>
                      </a:r>
                      <a:endParaRPr lang="cs-CZ" sz="1800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616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i="1" kern="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старшие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В.Я</a:t>
                      </a:r>
                      <a:r>
                        <a:rPr lang="ru-RU" sz="1800" kern="50" dirty="0">
                          <a:effectLst/>
                        </a:rPr>
                        <a:t>. Брюсов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К.Д. Бальмонт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Д.С. Мережковский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З.Н. Гиппиус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Ф.К. Сологуб и др</a:t>
                      </a:r>
                      <a:r>
                        <a:rPr lang="ru-RU" sz="1800" kern="5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                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0" kern="50" dirty="0" smtClean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младшие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Блок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Андрей Белый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В.И. Иванов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Н.С. Гумилев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Ахматова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О.Э. Мандельштам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i="1" kern="50" dirty="0" err="1">
                          <a:solidFill>
                            <a:srgbClr val="C00000"/>
                          </a:solidFill>
                          <a:effectLst/>
                        </a:rPr>
                        <a:t>кубофутуристы</a:t>
                      </a: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Д.Д. </a:t>
                      </a:r>
                      <a:r>
                        <a:rPr lang="ru-RU" sz="1800" kern="50" dirty="0" err="1">
                          <a:effectLst/>
                        </a:rPr>
                        <a:t>Бурлюк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Хлебников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Маяковский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эгофутуристы: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 Северянин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«Мезонин поэзии»: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 </a:t>
                      </a:r>
                      <a:r>
                        <a:rPr lang="ru-RU" sz="1800" kern="50" dirty="0" err="1">
                          <a:effectLst/>
                        </a:rPr>
                        <a:t>Шершеневич</a:t>
                      </a:r>
                      <a:r>
                        <a:rPr lang="ru-RU" sz="1800" kern="50" dirty="0">
                          <a:effectLst/>
                        </a:rPr>
                        <a:t>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«Центрифуга»: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Б.Л. Пастернак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Н.Н. Асеев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3168" y="1828800"/>
            <a:ext cx="1070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0" algn="just">
              <a:lnSpc>
                <a:spcPct val="150000"/>
              </a:lnSpc>
              <a:spcBef>
                <a:spcPts val="675"/>
              </a:spcBef>
              <a:spcAft>
                <a:spcPts val="800"/>
              </a:spcAft>
            </a:pPr>
            <a:r>
              <a:rPr lang="cs-CZ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Акмеизм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akme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высшая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степень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чего-либо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расцвет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зрелость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вершина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остриё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модернистских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течений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русской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поэзии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1910-х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годов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сформировавшееся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реакция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крайности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символизма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91847" y="5223353"/>
            <a:ext cx="482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Odkaz - </a:t>
            </a:r>
            <a:r>
              <a:rPr lang="cs-CZ" dirty="0" err="1" smtClean="0">
                <a:hlinkClick r:id="rId2"/>
              </a:rPr>
              <a:t>akmeizm</a:t>
            </a:r>
            <a:r>
              <a:rPr lang="cs-CZ" dirty="0" smtClean="0">
                <a:hlinkClick r:id="rId2"/>
              </a:rPr>
              <a:t> na slova.org.ru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8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9736" y="2051796"/>
            <a:ext cx="5458066" cy="40233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ясность образа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точность слова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эстетизм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поэтизация чувств человека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крайняя аполитичность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26" y="2585105"/>
            <a:ext cx="3047101" cy="29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1252" y="2000280"/>
            <a:ext cx="608147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высшая ценность – культура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ru-RU" sz="2800" dirty="0" smtClean="0"/>
              <a:t>мифологические образы и сюжеты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пространственные виды искусства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(архитектуру, живопись, скульптуру)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предметность</a:t>
            </a:r>
            <a:endParaRPr lang="cs-CZ" sz="2800" dirty="0"/>
          </a:p>
        </p:txBody>
      </p:sp>
      <p:pic>
        <p:nvPicPr>
          <p:cNvPr id="1026" name="Picture 2" descr="http://1abzac.ru/wp-content/uploads/2014/04/%D0%A0%D0%B5%D1%80%D0%B8%D1%85-%D0%97%D0%B0%D0%BC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2603697"/>
            <a:ext cx="3817468" cy="2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Манифесты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/>
              <a:t> </a:t>
            </a:r>
            <a:r>
              <a:rPr lang="ru-RU" sz="2800" dirty="0" smtClean="0"/>
              <a:t>М. Кузмин </a:t>
            </a:r>
            <a:r>
              <a:rPr lang="cs-CZ" sz="2800" dirty="0" smtClean="0"/>
              <a:t>«</a:t>
            </a:r>
            <a:r>
              <a:rPr lang="ru-RU" sz="2800" dirty="0" smtClean="0"/>
              <a:t>О прекрасной ясности</a:t>
            </a:r>
            <a:r>
              <a:rPr lang="cs-CZ" sz="2800" dirty="0" smtClean="0"/>
              <a:t>»</a:t>
            </a:r>
            <a:r>
              <a:rPr lang="ru-RU" sz="2800" dirty="0" smtClean="0"/>
              <a:t> (</a:t>
            </a:r>
            <a:r>
              <a:rPr lang="cs-CZ" sz="2800" dirty="0" smtClean="0"/>
              <a:t>1910)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/>
              <a:t> </a:t>
            </a:r>
            <a:r>
              <a:rPr lang="ru-RU" sz="2800" dirty="0" smtClean="0"/>
              <a:t>Н. Гумилёв </a:t>
            </a:r>
            <a:r>
              <a:rPr lang="cs-CZ" sz="2800" dirty="0"/>
              <a:t>«</a:t>
            </a:r>
            <a:r>
              <a:rPr lang="cs-CZ" sz="2800" dirty="0" err="1"/>
              <a:t>Наследие</a:t>
            </a:r>
            <a:r>
              <a:rPr lang="cs-CZ" sz="2800" dirty="0"/>
              <a:t> </a:t>
            </a:r>
            <a:r>
              <a:rPr lang="cs-CZ" sz="2800" dirty="0" err="1"/>
              <a:t>символизма</a:t>
            </a:r>
            <a:r>
              <a:rPr lang="cs-CZ" sz="2800" dirty="0"/>
              <a:t> и </a:t>
            </a:r>
            <a:r>
              <a:rPr lang="cs-CZ" sz="2800" dirty="0" err="1"/>
              <a:t>акмеизм</a:t>
            </a:r>
            <a:r>
              <a:rPr lang="cs-CZ" sz="2800" dirty="0"/>
              <a:t>» </a:t>
            </a:r>
            <a:r>
              <a:rPr lang="cs-CZ" sz="2800" dirty="0" smtClean="0"/>
              <a:t>(1913)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/>
              <a:t> С. Городецкий </a:t>
            </a:r>
            <a:r>
              <a:rPr lang="cs-CZ" sz="2800" dirty="0" smtClean="0"/>
              <a:t>«</a:t>
            </a:r>
            <a:r>
              <a:rPr lang="cs-CZ" sz="2800" dirty="0" err="1" smtClean="0"/>
              <a:t>Некоторые</a:t>
            </a:r>
            <a:r>
              <a:rPr lang="cs-CZ" sz="2800" dirty="0" smtClean="0"/>
              <a:t> </a:t>
            </a:r>
            <a:r>
              <a:rPr lang="cs-CZ" sz="2800" dirty="0" err="1"/>
              <a:t>течения</a:t>
            </a:r>
            <a:r>
              <a:rPr lang="cs-CZ" sz="2800" dirty="0"/>
              <a:t> в </a:t>
            </a:r>
            <a:r>
              <a:rPr lang="cs-CZ" sz="2800" dirty="0" err="1"/>
              <a:t>современной</a:t>
            </a:r>
            <a:r>
              <a:rPr lang="cs-CZ" sz="2800" dirty="0"/>
              <a:t> </a:t>
            </a:r>
            <a:r>
              <a:rPr lang="cs-CZ" sz="2800" dirty="0" err="1"/>
              <a:t>русской</a:t>
            </a:r>
            <a:r>
              <a:rPr lang="cs-CZ" sz="2800" dirty="0"/>
              <a:t> </a:t>
            </a:r>
            <a:r>
              <a:rPr lang="cs-CZ" sz="2800" dirty="0" err="1"/>
              <a:t>поэзии</a:t>
            </a:r>
            <a:r>
              <a:rPr lang="cs-CZ" sz="2800" dirty="0" smtClean="0"/>
              <a:t>» </a:t>
            </a:r>
            <a:r>
              <a:rPr lang="cs-CZ" sz="2800" dirty="0"/>
              <a:t>(1913)</a:t>
            </a:r>
            <a:endParaRPr lang="ru-RU" sz="2800" dirty="0"/>
          </a:p>
          <a:p>
            <a:pPr marL="0" indent="0">
              <a:lnSpc>
                <a:spcPct val="200000"/>
              </a:lnSpc>
              <a:buNone/>
            </a:pPr>
            <a:endParaRPr lang="ru-RU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акмеизма: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Н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Гумилев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А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Ахматова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О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Мандельштам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С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Городецкий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М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Зенкевич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В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Нарбут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88" y="1845734"/>
            <a:ext cx="5147292" cy="38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освобождение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поэзии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символистских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призывов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идеальному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возвращение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ей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ясности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отказ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мистической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туманности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принятие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земного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в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многообразии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зримой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конкретности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звучности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красочности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стремление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придать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слову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определенное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точное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значение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предметность</a:t>
            </a:r>
            <a:r>
              <a:rPr lang="cs-CZ" dirty="0">
                <a:solidFill>
                  <a:schemeClr val="tx1"/>
                </a:solidFill>
              </a:rPr>
              <a:t> и </a:t>
            </a:r>
            <a:r>
              <a:rPr lang="cs-CZ" dirty="0" err="1">
                <a:solidFill>
                  <a:schemeClr val="tx1"/>
                </a:solidFill>
              </a:rPr>
              <a:t>четкость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образов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отточенность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деталей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обращение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человеку</a:t>
            </a:r>
            <a:r>
              <a:rPr lang="cs-CZ" dirty="0">
                <a:solidFill>
                  <a:schemeClr val="tx1"/>
                </a:solidFill>
              </a:rPr>
              <a:t>, к «</a:t>
            </a:r>
            <a:r>
              <a:rPr lang="cs-CZ" dirty="0" err="1">
                <a:solidFill>
                  <a:schemeClr val="tx1"/>
                </a:solidFill>
              </a:rPr>
              <a:t>подлинности</a:t>
            </a:r>
            <a:r>
              <a:rPr lang="cs-CZ" dirty="0">
                <a:solidFill>
                  <a:schemeClr val="tx1"/>
                </a:solidFill>
              </a:rPr>
              <a:t>»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чувств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поэтизация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первозданных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эмоций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первобытно-биологического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природного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начала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перекличка</a:t>
            </a:r>
            <a:r>
              <a:rPr lang="cs-CZ" dirty="0">
                <a:solidFill>
                  <a:schemeClr val="tx1"/>
                </a:solidFill>
              </a:rPr>
              <a:t> с </a:t>
            </a:r>
            <a:r>
              <a:rPr lang="cs-CZ" dirty="0" err="1">
                <a:solidFill>
                  <a:schemeClr val="tx1"/>
                </a:solidFill>
              </a:rPr>
              <a:t>минувшими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литературными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эпохами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широчайшие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эстетические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ассоциации</a:t>
            </a:r>
            <a:r>
              <a:rPr lang="cs-CZ" dirty="0">
                <a:solidFill>
                  <a:schemeClr val="tx1"/>
                </a:solidFill>
              </a:rPr>
              <a:t>, «</a:t>
            </a:r>
            <a:r>
              <a:rPr lang="cs-CZ" dirty="0" err="1">
                <a:solidFill>
                  <a:schemeClr val="tx1"/>
                </a:solidFill>
              </a:rPr>
              <a:t>тоска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мировой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культуре</a:t>
            </a:r>
            <a:r>
              <a:rPr lang="cs-CZ" dirty="0">
                <a:solidFill>
                  <a:schemeClr val="tx1"/>
                </a:solidFill>
              </a:rPr>
              <a:t>».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Осип </a:t>
            </a:r>
            <a:r>
              <a:rPr lang="ru-RU" b="1" dirty="0"/>
              <a:t>Мандельштам (1891 – 1938)</a:t>
            </a: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5482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сборник </a:t>
            </a:r>
            <a:r>
              <a:rPr lang="ru-RU" sz="2800" dirty="0">
                <a:solidFill>
                  <a:schemeClr val="tx1"/>
                </a:solidFill>
              </a:rPr>
              <a:t>«Камень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err="1">
                <a:solidFill>
                  <a:schemeClr val="tx1"/>
                </a:solidFill>
              </a:rPr>
              <a:t>Notre-Dame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«Адмиралтейство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Петербургские строфы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«Декабрист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(«</a:t>
            </a:r>
            <a:r>
              <a:rPr lang="ru-RU" sz="2800" dirty="0">
                <a:solidFill>
                  <a:schemeClr val="tx1"/>
                </a:solidFill>
              </a:rPr>
              <a:t>Зверинец»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Výsledek obrázku pro мандельшт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07" y="2154827"/>
            <a:ext cx="2450173" cy="37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</TotalTime>
  <Words>447</Words>
  <Application>Microsoft Office PowerPoint</Application>
  <PresentationFormat>Vlastní</PresentationFormat>
  <Paragraphs>106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Retrospektiva</vt:lpstr>
      <vt:lpstr>АКМЕИЗМ</vt:lpstr>
      <vt:lpstr>Prezentace aplikace PowerPoint</vt:lpstr>
      <vt:lpstr>Prezentace aplikace PowerPoint</vt:lpstr>
      <vt:lpstr>Особенности поэзии </vt:lpstr>
      <vt:lpstr>Идеалы акмеизма</vt:lpstr>
      <vt:lpstr>Манифесты акмеизма</vt:lpstr>
      <vt:lpstr>Представители акмеизма:</vt:lpstr>
      <vt:lpstr>Основные принципы акмеизма</vt:lpstr>
      <vt:lpstr>Осип Мандельштам (1891 – 1938) </vt:lpstr>
      <vt:lpstr>    Николай Гумилёв (1886 – 1921)</vt:lpstr>
      <vt:lpstr>Анна Ахматова (1889 – 1966)</vt:lpstr>
      <vt:lpstr>Творчество Анны Ахматовой</vt:lpstr>
      <vt:lpstr>Особенности поэзии А. Ахматовой</vt:lpstr>
      <vt:lpstr>Жизнь Анны Ахматовой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АКМЕИЗМ</dc:title>
  <dc:creator>JANA</dc:creator>
  <cp:lastModifiedBy>Malenova</cp:lastModifiedBy>
  <cp:revision>13</cp:revision>
  <dcterms:created xsi:type="dcterms:W3CDTF">2016-10-09T14:49:37Z</dcterms:created>
  <dcterms:modified xsi:type="dcterms:W3CDTF">2018-09-19T10:11:28Z</dcterms:modified>
</cp:coreProperties>
</file>