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4" r:id="rId19"/>
    <p:sldId id="273" r:id="rId20"/>
    <p:sldId id="275" r:id="rId21"/>
    <p:sldId id="280" r:id="rId22"/>
    <p:sldId id="276" r:id="rId23"/>
    <p:sldId id="277" r:id="rId24"/>
    <p:sldId id="279" r:id="rId25"/>
    <p:sldId id="278" r:id="rId26"/>
    <p:sldId id="281" r:id="rId27"/>
    <p:sldId id="282" r:id="rId28"/>
    <p:sldId id="283" r:id="rId29"/>
    <p:sldId id="284" r:id="rId30"/>
    <p:sldId id="285" r:id="rId31"/>
    <p:sldId id="286" r:id="rId32"/>
    <p:sldId id="287" r:id="rId33"/>
    <p:sldId id="288" r:id="rId34"/>
    <p:sldId id="289" r:id="rId35"/>
    <p:sldId id="292" r:id="rId36"/>
    <p:sldId id="29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05"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04.03.2019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pPr/>
              <a:t>04.03.2019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pPr/>
              <a:t>‹#›</a:t>
            </a:fld>
            <a:endParaRPr lang="cs-CZ"/>
          </a:p>
        </p:txBody>
      </p:sp>
    </p:spTree>
    <p:extLst>
      <p:ext uri="{BB962C8B-B14F-4D97-AF65-F5344CB8AC3E}">
        <p14:creationId xmlns:p14="http://schemas.microsoft.com/office/powerpoint/2010/main"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okres_Brno-venkov)"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okres_Brno-venkov)"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okres_Vy%C5%A1k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Rusko v 19.století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http://upload.wikimedia.org/wikipedia/commons/thumb/0/03/Battle_of_Austerlitz%2C_Situation_at_1800%2C_1_December_1805.png/280px-Battle_of_Austerlitz%2C_Situation_at_1800%2C_1_December_180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365124"/>
            <a:ext cx="11115040" cy="63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5500" y="987424"/>
            <a:ext cx="10515600" cy="5057775"/>
          </a:xfrm>
        </p:spPr>
        <p:txBody>
          <a:bodyPr>
            <a:normAutofit/>
          </a:bodyPr>
          <a:lstStyle/>
          <a:p>
            <a:r>
              <a:rPr lang="cs-CZ" dirty="0" smtClean="0"/>
              <a:t>Bitvy se zúčastnilo 75 000 francouzských vojáků, 75 000 ruských vojáků a 16 000 rakouských vojáků</a:t>
            </a:r>
          </a:p>
          <a:p>
            <a:r>
              <a:rPr lang="cs-CZ" dirty="0" smtClean="0"/>
              <a:t>Padlo 1398 Francouzů, 7260 jich bylo zraněných. Rusů padlo nebo bylo zraněno 16 000 mužů a Rakušanů celkem asi 1800.</a:t>
            </a:r>
          </a:p>
          <a:p>
            <a:r>
              <a:rPr lang="cs-CZ" dirty="0" smtClean="0"/>
              <a:t>Příměří bylo podepsáno na Slavkovském zámku</a:t>
            </a:r>
          </a:p>
          <a:p>
            <a:r>
              <a:rPr lang="cs-CZ" dirty="0" smtClean="0"/>
              <a:t>26. prosince 1805 byl podepsán mír mezi Rakouskem a Francií v Bratislavě. </a:t>
            </a:r>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b/bf/Gros_-_Entrevue_-_1812.jpg/280px-Gros_-_Entrevue_-_18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4640" y="365125"/>
            <a:ext cx="106273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25525"/>
            <a:ext cx="10515600" cy="4351338"/>
          </a:xfrm>
        </p:spPr>
        <p:txBody>
          <a:bodyPr/>
          <a:lstStyle/>
          <a:p>
            <a:r>
              <a:rPr lang="cs-CZ" dirty="0" smtClean="0"/>
              <a:t>Vojáci,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endParaRPr lang="cs-CZ" dirty="0"/>
          </a:p>
        </p:txBody>
      </p:sp>
    </p:spTree>
    <p:extLst>
      <p:ext uri="{BB962C8B-B14F-4D97-AF65-F5344CB8AC3E}">
        <p14:creationId xmlns:p14="http://schemas.microsoft.com/office/powerpoint/2010/main" val="27604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postaven první na světě  pomník míru – Mohyla míru, </a:t>
            </a:r>
          </a:p>
          <a:p>
            <a:pPr marL="0" indent="0">
              <a:buNone/>
            </a:pPr>
            <a:r>
              <a:rPr lang="cs-CZ" dirty="0" smtClean="0"/>
              <a:t>   v níž jsou společně pohřbeni všichni účastníci bitvy</a:t>
            </a:r>
            <a:endParaRPr lang="cs-CZ" dirty="0"/>
          </a:p>
        </p:txBody>
      </p:sp>
    </p:spTree>
    <p:extLst>
      <p:ext uri="{BB962C8B-B14F-4D97-AF65-F5344CB8AC3E}">
        <p14:creationId xmlns:p14="http://schemas.microsoft.com/office/powerpoint/2010/main" val="9568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e/Mohyla_m%C3%ADru_-_Prace.jpg/640px-Mohyla_m%C3%ADru_-_P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http://upload.wikimedia.org/wikipedia/commons/thumb/d/d8/Napoleoniceurope.png/220px-Napoleoniceurop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5201" y="365125"/>
            <a:ext cx="9906000" cy="648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Napoleon nemohl porazit Velkou Británii vojensky, rozhodl se proto zničit ji ekonomicky a nařídil kontinentální blokádu VB → zákaz dovoz do Evropy anglického zboží</a:t>
            </a:r>
          </a:p>
          <a:p>
            <a:r>
              <a:rPr lang="cs-CZ" dirty="0" smtClean="0"/>
              <a:t>Rusko tuto blokádu porušuje → záminka k přípravě tažení do Ruska</a:t>
            </a:r>
          </a:p>
          <a:p>
            <a:r>
              <a:rPr lang="cs-CZ" dirty="0" smtClean="0"/>
              <a:t>Napoleon shromažďuje obrovskou armádu 440 000 mužů a 24.června 1812 s ní překračuje řeku </a:t>
            </a:r>
            <a:r>
              <a:rPr lang="cs-CZ" dirty="0" err="1" smtClean="0"/>
              <a:t>Němen</a:t>
            </a:r>
            <a:r>
              <a:rPr lang="cs-CZ" dirty="0" smtClean="0"/>
              <a:t>, počítá s rychlým tažením a s tím, že Rusku vnutí rozhodující bitvu</a:t>
            </a:r>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ustupuje a nutí Francouze postupovat do ruského vnitrozemí, uplatňuje při tom „taktiku spálené země“, poprvé se také objevuje partyzánský způsob boje v týlu nepřítele → Velká vlastenecká válka</a:t>
            </a:r>
            <a:endParaRPr lang="cs-CZ" dirty="0"/>
          </a:p>
        </p:txBody>
      </p:sp>
    </p:spTree>
    <p:extLst>
      <p:ext uri="{BB962C8B-B14F-4D97-AF65-F5344CB8AC3E}">
        <p14:creationId xmlns:p14="http://schemas.microsoft.com/office/powerpoint/2010/main" val="22518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smtClean="0"/>
              <a:t>Vychovávala jej babička Kateřina II., která mu dávala přednost před jeho otcem Pavlem i jako svému nástupci na trůn</a:t>
            </a:r>
          </a:p>
          <a:p>
            <a:r>
              <a:rPr lang="cs-CZ" dirty="0" smtClean="0"/>
              <a:t>23. března 1801 zasedl na trůn, téhož roku korunován</a:t>
            </a:r>
          </a:p>
          <a:p>
            <a:pPr>
              <a:lnSpc>
                <a:spcPct val="120000"/>
              </a:lnSpc>
            </a:pPr>
            <a:r>
              <a:rPr lang="cs-CZ" dirty="0" smtClean="0"/>
              <a:t>První finský velkokníže </a:t>
            </a:r>
          </a:p>
          <a:p>
            <a:pPr>
              <a:lnSpc>
                <a:spcPct val="120000"/>
              </a:lnSpc>
            </a:pPr>
            <a:r>
              <a:rPr lang="cs-CZ" dirty="0" smtClean="0"/>
              <a:t>Polský král </a:t>
            </a:r>
          </a:p>
        </p:txBody>
      </p:sp>
    </p:spTree>
    <p:extLst>
      <p:ext uri="{BB962C8B-B14F-4D97-AF65-F5344CB8AC3E}">
        <p14:creationId xmlns:p14="http://schemas.microsoft.com/office/powerpoint/2010/main"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dirty="0" smtClean="0"/>
              <a:t>7. září 1812 došlo k rozhodující bitvě u </a:t>
            </a:r>
            <a:r>
              <a:rPr lang="cs-CZ" dirty="0" err="1" smtClean="0"/>
              <a:t>Borodina</a:t>
            </a:r>
            <a:r>
              <a:rPr lang="cs-CZ" dirty="0" smtClean="0"/>
              <a:t> (11 km před Moskvou)</a:t>
            </a:r>
          </a:p>
          <a:p>
            <a:r>
              <a:rPr lang="cs-CZ" dirty="0" smtClean="0"/>
              <a:t>Vrchním velitelem ruských vojsk byl maršál </a:t>
            </a:r>
            <a:r>
              <a:rPr lang="cs-CZ" dirty="0" err="1" smtClean="0"/>
              <a:t>Kutuzov</a:t>
            </a:r>
            <a:endParaRPr lang="cs-CZ" dirty="0" smtClean="0"/>
          </a:p>
          <a:p>
            <a:r>
              <a:rPr lang="cs-CZ" dirty="0" smtClean="0"/>
              <a:t>Největší a nejkrvavější bitva z napoleonských válek</a:t>
            </a:r>
          </a:p>
          <a:p>
            <a:r>
              <a:rPr lang="cs-CZ" dirty="0" smtClean="0"/>
              <a:t>Zúčastnilo se jí na čtvrt miliónů vojáků, Rusové byli dobře opevněni, bitva skončila nerozhodně</a:t>
            </a:r>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9996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5125"/>
            <a:ext cx="5867400" cy="5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Napoleonova porážka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Moskvu</a:t>
            </a:r>
          </a:p>
          <a:p>
            <a:r>
              <a:rPr lang="cs-CZ" dirty="0" smtClean="0"/>
              <a:t>Napoleon vstupuje do prázdné Moskvy – nejsou zde obyvatelé ani zásoby → rabování, požáry</a:t>
            </a:r>
          </a:p>
          <a:p>
            <a:r>
              <a:rPr lang="cs-CZ" dirty="0" smtClean="0"/>
              <a:t>Napoleon marně čeká na klíče od města a kapitulaci Rusů</a:t>
            </a:r>
          </a:p>
          <a:p>
            <a:r>
              <a:rPr lang="cs-CZ" dirty="0" smtClean="0"/>
              <a:t>Začíná zima a Napoleon se rozhodne k návratu, je nucen postupovat po již vypáleném a vydrancovaném území zpět</a:t>
            </a:r>
          </a:p>
          <a:p>
            <a:r>
              <a:rPr lang="cs-CZ" dirty="0" smtClean="0"/>
              <a:t>Poslední porážku utrpí u řeky </a:t>
            </a:r>
            <a:r>
              <a:rPr lang="cs-CZ" dirty="0" err="1" smtClean="0"/>
              <a:t>Bereziny</a:t>
            </a:r>
            <a:endParaRPr lang="cs-CZ" dirty="0" smtClean="0"/>
          </a:p>
          <a:p>
            <a:r>
              <a:rPr lang="cs-CZ" dirty="0" smtClean="0"/>
              <a:t>Z téměř půl milionové armády se zachrání pouze 10- 20 000 francouzských vojáků</a:t>
            </a:r>
            <a:endParaRPr lang="cs-CZ" dirty="0"/>
          </a:p>
        </p:txBody>
      </p:sp>
    </p:spTree>
    <p:extLst>
      <p:ext uri="{BB962C8B-B14F-4D97-AF65-F5344CB8AC3E}">
        <p14:creationId xmlns:p14="http://schemas.microsoft.com/office/powerpoint/2010/main" val="163883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6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descr="http://upload.wikimedia.org/wikipedia/commons/c/cc/Napoleons_retreat_from_moscow.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20029" y="365125"/>
            <a:ext cx="845869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Konečná porážka Napoleona</a:t>
            </a:r>
            <a:endParaRPr lang="cs-CZ" b="1" dirty="0"/>
          </a:p>
        </p:txBody>
      </p:sp>
      <p:sp>
        <p:nvSpPr>
          <p:cNvPr id="3" name="Zástupný symbol pro obsah 2"/>
          <p:cNvSpPr>
            <a:spLocks noGrp="1"/>
          </p:cNvSpPr>
          <p:nvPr>
            <p:ph idx="1"/>
          </p:nvPr>
        </p:nvSpPr>
        <p:spPr/>
        <p:txBody>
          <a:bodyPr/>
          <a:lstStyle/>
          <a:p>
            <a:r>
              <a:rPr lang="cs-CZ" dirty="0" smtClean="0"/>
              <a:t>Rusové táhnou dále do Evropy</a:t>
            </a:r>
          </a:p>
          <a:p>
            <a:r>
              <a:rPr lang="cs-CZ" dirty="0" smtClean="0"/>
              <a:t>K další velké porážce Napoleona dochází v „bitvě národů“ u Lipska 1813</a:t>
            </a:r>
          </a:p>
          <a:p>
            <a:r>
              <a:rPr lang="cs-CZ" dirty="0" smtClean="0"/>
              <a:t>Poté je dobyta Paříž a Napoleon je seslán na ostrov </a:t>
            </a:r>
            <a:r>
              <a:rPr lang="cs-CZ" dirty="0" err="1" smtClean="0"/>
              <a:t>Elba</a:t>
            </a:r>
            <a:endParaRPr lang="cs-CZ" dirty="0" smtClean="0"/>
          </a:p>
          <a:p>
            <a:r>
              <a:rPr lang="cs-CZ" dirty="0" smtClean="0"/>
              <a:t>Ve Francii je obnoveno království – Ludvík XVIII.</a:t>
            </a:r>
          </a:p>
          <a:p>
            <a:r>
              <a:rPr lang="cs-CZ" dirty="0" smtClean="0"/>
              <a:t>V březnu 1815 se Napoleon vrací do Paříže a obnovuje své císařství – 100 dnů vlády</a:t>
            </a:r>
          </a:p>
          <a:p>
            <a:r>
              <a:rPr lang="cs-CZ" dirty="0" smtClean="0"/>
              <a:t>Definitivně poražen v bitvě u Waterloo v červnu 1815 a seslán na ostrov sv. Heleny do anglického zajetí, kde v r. 1821 umírá</a:t>
            </a:r>
          </a:p>
          <a:p>
            <a:endParaRPr lang="cs-CZ" dirty="0"/>
          </a:p>
        </p:txBody>
      </p:sp>
    </p:spTree>
    <p:extLst>
      <p:ext uri="{BB962C8B-B14F-4D97-AF65-F5344CB8AC3E}">
        <p14:creationId xmlns:p14="http://schemas.microsoft.com/office/powerpoint/2010/main" val="409740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descr="http://upload.wikimedia.org/wikipedia/commons/thumb/8/86/Tumba_de_Napoleon_Bonaparte.jpg/1024px-Tumba_de_Napoleon_Bonapar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6640" y="365125"/>
            <a:ext cx="10297160" cy="62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Císařovna Josefína                 Marie Luisa                      </a:t>
            </a:r>
            <a:br>
              <a:rPr lang="cs-CZ" dirty="0" smtClean="0"/>
            </a:br>
            <a:r>
              <a:rPr lang="cs-CZ" dirty="0"/>
              <a:t> </a:t>
            </a:r>
            <a:r>
              <a:rPr lang="cs-CZ" dirty="0" smtClean="0"/>
              <a:t>                                                 Habsbursko-Lotrinská</a:t>
            </a:r>
            <a:endParaRPr lang="cs-CZ" dirty="0"/>
          </a:p>
        </p:txBody>
      </p:sp>
      <p:pic>
        <p:nvPicPr>
          <p:cNvPr id="15362" name="Picture 2" descr="http://upload.wikimedia.org/wikipedia/commons/thumb/e/e2/L%27imp%C3%A9ratriceMarie-Louise.jpg/220px-L%27imp%C3%A9ratriceMarie-Louis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1690688"/>
            <a:ext cx="48514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osephine de Beauharnais, Keizerin der Frans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690688"/>
            <a:ext cx="452628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dirty="0" smtClean="0"/>
              <a:t>14. 9. 1814 – 19. 6. 1815 mírové setkání zástupců téměř všech vítězných evropských zemí po napoleonských válkách</a:t>
            </a:r>
          </a:p>
          <a:p>
            <a:r>
              <a:rPr lang="cs-CZ" dirty="0" smtClean="0"/>
              <a:t>Tančící kongres</a:t>
            </a:r>
          </a:p>
          <a:p>
            <a:r>
              <a:rPr lang="cs-CZ" dirty="0" smtClean="0"/>
              <a:t>Dohodnutí nového evropského uspořádání po Napoleonově porážce</a:t>
            </a:r>
          </a:p>
          <a:p>
            <a:pPr marL="0" indent="0">
              <a:buNone/>
            </a:pPr>
            <a:r>
              <a:rPr lang="cs-CZ" dirty="0" smtClean="0"/>
              <a:t>MYŠLENKY KONGRESU:</a:t>
            </a:r>
          </a:p>
          <a:p>
            <a:r>
              <a:rPr lang="cs-CZ" dirty="0" smtClean="0"/>
              <a:t>Snaha o naprostý klid v Evropě =</a:t>
            </a:r>
            <a:r>
              <a:rPr lang="en-US" dirty="0" smtClean="0"/>
              <a:t>&gt;</a:t>
            </a:r>
            <a:r>
              <a:rPr lang="cs-CZ" dirty="0" smtClean="0"/>
              <a:t> zabránění revolucím za každou cenu</a:t>
            </a:r>
          </a:p>
          <a:p>
            <a:r>
              <a:rPr lang="cs-CZ" dirty="0" smtClean="0"/>
              <a:t>Snaha uspokojit územní požadavky vítězných velmocí</a:t>
            </a:r>
          </a:p>
          <a:p>
            <a:r>
              <a:rPr lang="cs-CZ" dirty="0" smtClean="0"/>
              <a:t>Na trůny dosadit původní panovnické rody</a:t>
            </a:r>
          </a:p>
          <a:p>
            <a:endParaRPr lang="cs-CZ" dirty="0"/>
          </a:p>
        </p:txBody>
      </p:sp>
    </p:spTree>
    <p:extLst>
      <p:ext uri="{BB962C8B-B14F-4D97-AF65-F5344CB8AC3E}">
        <p14:creationId xmlns:p14="http://schemas.microsoft.com/office/powerpoint/2010/main" val="598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4200" y="365124"/>
            <a:ext cx="4800599" cy="6492875"/>
          </a:xfrm>
        </p:spPr>
      </p:pic>
    </p:spTree>
    <p:extLst>
      <p:ext uri="{BB962C8B-B14F-4D97-AF65-F5344CB8AC3E}">
        <p14:creationId xmlns:p14="http://schemas.microsoft.com/office/powerpoint/2010/main"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prospěch</a:t>
            </a:r>
          </a:p>
          <a:p>
            <a:r>
              <a:rPr lang="cs-CZ" dirty="0" smtClean="0"/>
              <a:t>Rakousko =</a:t>
            </a:r>
            <a:r>
              <a:rPr lang="en-US" dirty="0" smtClean="0"/>
              <a:t>&gt;</a:t>
            </a:r>
            <a:r>
              <a:rPr lang="cs-CZ" dirty="0" smtClean="0"/>
              <a:t> </a:t>
            </a:r>
            <a:r>
              <a:rPr lang="cs-CZ" dirty="0" err="1" smtClean="0"/>
              <a:t>Lombardsko</a:t>
            </a:r>
            <a:r>
              <a:rPr lang="cs-CZ" dirty="0" smtClean="0"/>
              <a:t>, Benátsko</a:t>
            </a:r>
          </a:p>
          <a:p>
            <a:r>
              <a:rPr lang="cs-CZ" dirty="0" smtClean="0"/>
              <a:t>Jižní Nizozemí =</a:t>
            </a:r>
            <a:r>
              <a:rPr lang="en-US" dirty="0" smtClean="0"/>
              <a:t>&gt;</a:t>
            </a:r>
            <a:r>
              <a:rPr lang="cs-CZ" dirty="0" smtClean="0"/>
              <a:t> spojeno se severním</a:t>
            </a:r>
          </a:p>
          <a:p>
            <a:r>
              <a:rPr lang="cs-CZ" dirty="0" smtClean="0"/>
              <a:t>Německo =</a:t>
            </a:r>
            <a:r>
              <a:rPr lang="en-US" dirty="0" smtClean="0"/>
              <a:t>&gt;</a:t>
            </a:r>
            <a:r>
              <a:rPr lang="cs-CZ" dirty="0" smtClean="0"/>
              <a:t> spolkový stát složený z nezávislých států</a:t>
            </a:r>
          </a:p>
          <a:p>
            <a:r>
              <a:rPr lang="cs-CZ" dirty="0" smtClean="0"/>
              <a:t>Prusko =</a:t>
            </a:r>
            <a:r>
              <a:rPr lang="en-US" dirty="0" smtClean="0"/>
              <a:t>&gt;</a:t>
            </a:r>
            <a:r>
              <a:rPr lang="cs-CZ" dirty="0" smtClean="0"/>
              <a:t> polovina Saska</a:t>
            </a:r>
          </a:p>
          <a:p>
            <a:r>
              <a:rPr lang="cs-CZ" dirty="0" smtClean="0"/>
              <a:t>Velká Británie =</a:t>
            </a:r>
            <a:r>
              <a:rPr lang="en-US" dirty="0" smtClean="0"/>
              <a:t>&gt;</a:t>
            </a:r>
            <a:r>
              <a:rPr lang="cs-CZ" dirty="0" smtClean="0"/>
              <a:t> podržela si Maltu, Helgoland, Cejlon a Kapsko</a:t>
            </a:r>
          </a:p>
          <a:p>
            <a:r>
              <a:rPr lang="cs-CZ" dirty="0" smtClean="0"/>
              <a:t>Polsko =</a:t>
            </a:r>
            <a:r>
              <a:rPr lang="en-US" dirty="0" smtClean="0"/>
              <a:t>&gt;</a:t>
            </a:r>
            <a:r>
              <a:rPr lang="cs-CZ" dirty="0" smtClean="0"/>
              <a:t>opět  rozděleno mezi Ruskem, Rakouskem a Pruskem</a:t>
            </a:r>
          </a:p>
          <a:p>
            <a:endParaRPr lang="cs-CZ" dirty="0"/>
          </a:p>
        </p:txBody>
      </p:sp>
    </p:spTree>
    <p:extLst>
      <p:ext uri="{BB962C8B-B14F-4D97-AF65-F5344CB8AC3E}">
        <p14:creationId xmlns:p14="http://schemas.microsoft.com/office/powerpoint/2010/main" val="14645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 y="365125"/>
            <a:ext cx="11541760" cy="6492875"/>
          </a:xfrm>
        </p:spPr>
      </p:pic>
    </p:spTree>
    <p:extLst>
      <p:ext uri="{BB962C8B-B14F-4D97-AF65-F5344CB8AC3E}">
        <p14:creationId xmlns:p14="http://schemas.microsoft.com/office/powerpoint/2010/main" val="170534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SVATÁ ALIANCE</a:t>
            </a:r>
            <a:endParaRPr lang="cs-CZ" b="1" dirty="0"/>
          </a:p>
        </p:txBody>
      </p:sp>
      <p:sp>
        <p:nvSpPr>
          <p:cNvPr id="3" name="Zástupný symbol pro obsah 2"/>
          <p:cNvSpPr>
            <a:spLocks noGrp="1"/>
          </p:cNvSpPr>
          <p:nvPr>
            <p:ph idx="1"/>
          </p:nvPr>
        </p:nvSpPr>
        <p:spPr>
          <a:xfrm>
            <a:off x="838200" y="1562100"/>
            <a:ext cx="10515600" cy="4614863"/>
          </a:xfrm>
        </p:spPr>
        <p:txBody>
          <a:bodyPr/>
          <a:lstStyle/>
          <a:p>
            <a:r>
              <a:rPr lang="cs-CZ" dirty="0" smtClean="0"/>
              <a:t>Podepsána 26. 9. 1815 v Paříži</a:t>
            </a:r>
          </a:p>
          <a:p>
            <a:r>
              <a:rPr lang="cs-CZ" dirty="0" smtClean="0"/>
              <a:t>Spojenectví evropských velmocí, především Ruska, Pruska a Rakouska,  v 1. pol. 19. stol.</a:t>
            </a:r>
          </a:p>
          <a:p>
            <a:r>
              <a:rPr lang="cs-CZ" dirty="0" smtClean="0"/>
              <a:t>Signatáři smlouvy se zavázali udržovat status quo a zabránit vzniku dalších revolucí v Evropě</a:t>
            </a:r>
          </a:p>
          <a:p>
            <a:r>
              <a:rPr lang="cs-CZ" dirty="0" smtClean="0"/>
              <a:t>Vedoucí osobností a iniciátorem smlouvy byl rakouský kancléř C. Metternich</a:t>
            </a:r>
          </a:p>
          <a:p>
            <a:r>
              <a:rPr lang="cs-CZ" dirty="0" smtClean="0"/>
              <a:t>Svatá aliance zanikla v průběhu krymské války v 50. letech 19.st.</a:t>
            </a:r>
          </a:p>
          <a:p>
            <a:endParaRPr lang="cs-CZ" dirty="0"/>
          </a:p>
        </p:txBody>
      </p:sp>
    </p:spTree>
    <p:extLst>
      <p:ext uri="{BB962C8B-B14F-4D97-AF65-F5344CB8AC3E}">
        <p14:creationId xmlns:p14="http://schemas.microsoft.com/office/powerpoint/2010/main" val="16788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Povstání děkabristů</a:t>
            </a:r>
            <a:endParaRPr lang="cs-CZ" b="1" dirty="0"/>
          </a:p>
        </p:txBody>
      </p:sp>
      <p:sp>
        <p:nvSpPr>
          <p:cNvPr id="3" name="Zástupný symbol pro obsah 2"/>
          <p:cNvSpPr>
            <a:spLocks noGrp="1"/>
          </p:cNvSpPr>
          <p:nvPr>
            <p:ph idx="1"/>
          </p:nvPr>
        </p:nvSpPr>
        <p:spPr/>
        <p:txBody>
          <a:bodyPr>
            <a:normAutofit/>
          </a:bodyPr>
          <a:lstStyle/>
          <a:p>
            <a:r>
              <a:rPr lang="cs-CZ" sz="3600" dirty="0" smtClean="0"/>
              <a:t>Po návratu z Evropy, kde se seznámili s ideály francouzské revoluce i poměry, které byly mnohem příznivější než v Rusku, mladí důstojníci začali zakládat tajné politické spolky → nejvýznamnější byly Severní a Jižní spolek</a:t>
            </a:r>
          </a:p>
          <a:p>
            <a:r>
              <a:rPr lang="cs-CZ" sz="3600" dirty="0" smtClean="0"/>
              <a:t>Jejich požadavky byly především větší politická svoboda, zrušení nevolnictví a konstituční monarchie, nejradikálnější žádali republiku</a:t>
            </a:r>
            <a:endParaRPr lang="cs-CZ" sz="3600" dirty="0"/>
          </a:p>
        </p:txBody>
      </p:sp>
    </p:spTree>
    <p:extLst>
      <p:ext uri="{BB962C8B-B14F-4D97-AF65-F5344CB8AC3E}">
        <p14:creationId xmlns:p14="http://schemas.microsoft.com/office/powerpoint/2010/main" val="77775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Mikuláše.</a:t>
            </a:r>
          </a:p>
          <a:p>
            <a:r>
              <a:rPr lang="cs-CZ" dirty="0" smtClean="0"/>
              <a:t>26. prosince 1825 došlo k povstání děkabristů, kteří se se svými pluky shromáždili na Senátním náměstí v Petrohradu a odmítli přísahat věrnost Mikulášovi</a:t>
            </a:r>
          </a:p>
          <a:p>
            <a:r>
              <a:rPr lang="cs-CZ" dirty="0" smtClean="0"/>
              <a:t>Povstání bylo špatně organizováno, vojáci nevěděli, co mají dělat, velitel kníže </a:t>
            </a:r>
            <a:r>
              <a:rPr lang="cs-CZ" dirty="0" err="1" smtClean="0"/>
              <a:t>Trubeckoj</a:t>
            </a:r>
            <a:r>
              <a:rPr lang="cs-CZ" dirty="0" smtClean="0"/>
              <a:t> se nedostavil</a:t>
            </a:r>
          </a:p>
          <a:p>
            <a:r>
              <a:rPr lang="cs-CZ" dirty="0" smtClean="0"/>
              <a:t>Povstalci 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silou potlačilo (zahynulo 1271 osob)</a:t>
            </a:r>
          </a:p>
          <a:p>
            <a:r>
              <a:rPr lang="cs-CZ" dirty="0" smtClean="0"/>
              <a:t>Pět hlavních vůdců povstání (</a:t>
            </a:r>
            <a:r>
              <a:rPr lang="cs-CZ" dirty="0" err="1" smtClean="0"/>
              <a:t>Pestel</a:t>
            </a:r>
            <a:r>
              <a:rPr lang="cs-CZ" dirty="0" smtClean="0"/>
              <a:t>, </a:t>
            </a:r>
            <a:r>
              <a:rPr lang="cs-CZ" dirty="0" err="1" smtClean="0"/>
              <a:t>Rylejev</a:t>
            </a:r>
            <a:r>
              <a:rPr lang="cs-CZ" dirty="0" smtClean="0"/>
              <a:t>, </a:t>
            </a:r>
            <a:r>
              <a:rPr lang="cs-CZ" dirty="0" err="1" smtClean="0"/>
              <a:t>Bestužev-Rjumin</a:t>
            </a:r>
            <a:r>
              <a:rPr lang="cs-CZ" dirty="0" smtClean="0"/>
              <a:t>, </a:t>
            </a:r>
            <a:r>
              <a:rPr lang="cs-CZ" dirty="0" err="1" smtClean="0"/>
              <a:t>Muravjov-Apostol</a:t>
            </a:r>
            <a:r>
              <a:rPr lang="cs-CZ" dirty="0" smtClean="0"/>
              <a:t>, </a:t>
            </a:r>
            <a:r>
              <a:rPr lang="cs-CZ" dirty="0" err="1" smtClean="0"/>
              <a:t>Kachovskij</a:t>
            </a:r>
            <a:r>
              <a:rPr lang="cs-CZ" dirty="0" smtClean="0"/>
              <a:t>) byli popraveni, desítky povstalců  byly poslány do vyhnanství na Sibiř, kde pracovali v dolech, později v továrně</a:t>
            </a:r>
          </a:p>
          <a:p>
            <a:r>
              <a:rPr lang="cs-CZ" dirty="0" smtClean="0"/>
              <a:t>Byli osvobozeni amnestií Alexandra II. v r. 1856 </a:t>
            </a:r>
            <a:endParaRPr lang="cs-CZ" dirty="0"/>
          </a:p>
        </p:txBody>
      </p:sp>
    </p:spTree>
    <p:extLst>
      <p:ext uri="{BB962C8B-B14F-4D97-AF65-F5344CB8AC3E}">
        <p14:creationId xmlns:p14="http://schemas.microsoft.com/office/powerpoint/2010/main" val="19154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8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sz="half" idx="2"/>
          </p:nvPr>
        </p:nvSpPr>
        <p:spPr/>
        <p:txBody>
          <a:bodyPr>
            <a:normAutofit fontScale="92500" lnSpcReduction="1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V </a:t>
            </a:r>
            <a:r>
              <a:rPr lang="cs-CZ" dirty="0" err="1" smtClean="0"/>
              <a:t>Sibir</a:t>
            </a:r>
            <a:r>
              <a:rPr lang="cs-CZ" dirty="0" smtClean="0"/>
              <a:t>, kterou posvětil děkabristům</a:t>
            </a:r>
          </a:p>
          <a:p>
            <a:pPr marL="457200" lvl="1" indent="0">
              <a:buNone/>
            </a:pPr>
            <a:r>
              <a:rPr lang="ru-RU" dirty="0" smtClean="0"/>
              <a:t/>
            </a:r>
            <a:br>
              <a:rPr lang="ru-RU" dirty="0" smtClean="0"/>
            </a:br>
            <a:r>
              <a:rPr lang="ru-RU" dirty="0" smtClean="0"/>
              <a:t/>
            </a:r>
            <a:br>
              <a:rPr lang="ru-RU" dirty="0" smtClean="0"/>
            </a:br>
            <a:endParaRPr lang="cs-CZ" dirty="0"/>
          </a:p>
        </p:txBody>
      </p:sp>
      <p:sp>
        <p:nvSpPr>
          <p:cNvPr id="5" name="Zástupný symbol pro text 4"/>
          <p:cNvSpPr>
            <a:spLocks noGrp="1"/>
          </p:cNvSpPr>
          <p:nvPr>
            <p:ph type="body" sz="quarter" idx="3"/>
          </p:nvPr>
        </p:nvSpPr>
        <p:spPr>
          <a:xfrm>
            <a:off x="8166100" y="1681163"/>
            <a:ext cx="5183188" cy="823912"/>
          </a:xfrm>
        </p:spPr>
        <p:txBody>
          <a:bodyPr/>
          <a:lstStyle/>
          <a:p>
            <a:r>
              <a:rPr lang="ru-RU" dirty="0" smtClean="0"/>
              <a:t>В Сибирь</a:t>
            </a:r>
            <a:endParaRPr lang="cs-CZ" dirty="0"/>
          </a:p>
        </p:txBody>
      </p:sp>
      <p:sp>
        <p:nvSpPr>
          <p:cNvPr id="6" name="Zástupný symbol pro obsah 5"/>
          <p:cNvSpPr>
            <a:spLocks noGrp="1"/>
          </p:cNvSpPr>
          <p:nvPr>
            <p:ph sz="quarter" idx="4"/>
          </p:nvPr>
        </p:nvSpPr>
        <p:spPr>
          <a:xfrm>
            <a:off x="7835900" y="2505075"/>
            <a:ext cx="5183188" cy="3684588"/>
          </a:xfrm>
        </p:spPr>
        <p:txBody>
          <a:bodyPr>
            <a:normAutofit fontScale="62500" lnSpcReduction="20000"/>
          </a:bodyPr>
          <a:lstStyle/>
          <a:p>
            <a:r>
              <a:rPr lang="ru-RU" dirty="0"/>
              <a:t>Во глубине сибирских руд</a:t>
            </a:r>
            <a:br>
              <a:rPr lang="ru-RU" dirty="0"/>
            </a:br>
            <a:r>
              <a:rPr lang="ru-RU" dirty="0"/>
              <a:t>Храните гордое терпенье,</a:t>
            </a:r>
            <a:br>
              <a:rPr lang="ru-RU" dirty="0"/>
            </a:br>
            <a:r>
              <a:rPr lang="ru-RU" dirty="0"/>
              <a:t>Не пропадет ваш скорбный труд</a:t>
            </a:r>
            <a:br>
              <a:rPr lang="ru-RU" dirty="0"/>
            </a:br>
            <a:r>
              <a:rPr lang="ru-RU" dirty="0"/>
              <a:t>И дум высокое стремленье.</a:t>
            </a:r>
          </a:p>
          <a:p>
            <a:r>
              <a:rPr lang="ru-RU" dirty="0"/>
              <a:t>Несчастью верная сестра,</a:t>
            </a:r>
            <a:br>
              <a:rPr lang="ru-RU" dirty="0"/>
            </a:br>
            <a:r>
              <a:rPr lang="ru-RU" dirty="0"/>
              <a:t>Надежда в мрачном подземелье</a:t>
            </a:r>
            <a:br>
              <a:rPr lang="ru-RU" dirty="0"/>
            </a:br>
            <a:r>
              <a:rPr lang="ru-RU" dirty="0"/>
              <a:t>Разбудит бодрость и веселье,</a:t>
            </a:r>
            <a:br>
              <a:rPr lang="ru-RU" dirty="0"/>
            </a:br>
            <a:r>
              <a:rPr lang="ru-RU" dirty="0"/>
              <a:t>Придет желанная пора:</a:t>
            </a:r>
          </a:p>
          <a:p>
            <a:r>
              <a:rPr lang="ru-RU" dirty="0"/>
              <a:t>Любовь и дружество до вас</a:t>
            </a:r>
            <a:br>
              <a:rPr lang="ru-RU" dirty="0"/>
            </a:br>
            <a:r>
              <a:rPr lang="ru-RU" dirty="0"/>
              <a:t>Дойдут сквозь мрачные затворы,</a:t>
            </a:r>
            <a:br>
              <a:rPr lang="ru-RU" dirty="0"/>
            </a:br>
            <a:r>
              <a:rPr lang="ru-RU" dirty="0"/>
              <a:t>Как в ваши каторжные норы</a:t>
            </a:r>
            <a:br>
              <a:rPr lang="ru-RU" dirty="0"/>
            </a:br>
            <a:r>
              <a:rPr lang="ru-RU" dirty="0"/>
              <a:t>Доходит мой свободный глас.</a:t>
            </a:r>
          </a:p>
          <a:p>
            <a:r>
              <a:rPr lang="ru-RU" dirty="0"/>
              <a:t>Оковы тяжкие падут,</a:t>
            </a:r>
            <a:br>
              <a:rPr lang="ru-RU" dirty="0"/>
            </a:br>
            <a:r>
              <a:rPr lang="ru-RU" dirty="0"/>
              <a:t>Темницы рухнут — и свобода</a:t>
            </a:r>
            <a:br>
              <a:rPr lang="ru-RU" dirty="0"/>
            </a:br>
            <a:r>
              <a:rPr lang="ru-RU" dirty="0"/>
              <a:t>Вас примет радостно у входа,</a:t>
            </a:r>
            <a:br>
              <a:rPr lang="ru-RU" dirty="0"/>
            </a:br>
            <a:r>
              <a:rPr lang="ru-RU" dirty="0"/>
              <a:t>И братья меч вам отдадут.</a:t>
            </a:r>
          </a:p>
          <a:p>
            <a:pPr marL="0" indent="0">
              <a:buNone/>
            </a:pPr>
            <a:endParaRPr lang="cs-CZ" dirty="0"/>
          </a:p>
        </p:txBody>
      </p:sp>
    </p:spTree>
    <p:extLst>
      <p:ext uri="{BB962C8B-B14F-4D97-AF65-F5344CB8AC3E}">
        <p14:creationId xmlns:p14="http://schemas.microsoft.com/office/powerpoint/2010/main" val="227482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Mikuláš I (1825 –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Ruský car, polský král a veliký kníže finský</a:t>
            </a:r>
          </a:p>
          <a:p>
            <a:r>
              <a:rPr lang="cs-CZ" dirty="0" smtClean="0"/>
              <a:t>Oženil se s pruskou princeznou Šarlotou, přijala ruské jméno Alexandra Fjodorovna,  měli 7 dětí</a:t>
            </a:r>
          </a:p>
          <a:p>
            <a:r>
              <a:rPr lang="cs-CZ" dirty="0" smtClean="0"/>
              <a:t>Nedostatečné vzdělání, měl zájem o vojenství – strategii a vojenské inženýrství, rád pořádal vojenské přehlídky a do nástupu na trůn byl vrchním inspektorem armády</a:t>
            </a:r>
          </a:p>
          <a:p>
            <a:r>
              <a:rPr lang="cs-CZ" dirty="0" smtClean="0"/>
              <a:t>Nepodporoval reformy, snažil se vše nechat při starém, nejevil zájem o revoluční či modernizační snahy, naopak se snažil o potlačení revolučních sil v Evropě, byl  nazýván „četník Evropy“</a:t>
            </a:r>
          </a:p>
          <a:p>
            <a:r>
              <a:rPr lang="cs-CZ" dirty="0" smtClean="0"/>
              <a:t>Založil tajnou policii, upevnil cenzuru a posílil státní ideologii</a:t>
            </a:r>
          </a:p>
          <a:p>
            <a:r>
              <a:rPr lang="cs-CZ" dirty="0" smtClean="0"/>
              <a:t>Usiloval o centralizaci země, potlačil roku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val="150562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normAutofit/>
          </a:bodyPr>
          <a:lstStyle/>
          <a:p>
            <a:r>
              <a:rPr lang="cs-CZ" sz="4000" dirty="0" smtClean="0"/>
              <a:t>Mikuláš I. a Alexandra Fjodorovna</a:t>
            </a:r>
            <a:endParaRPr lang="cs-CZ" sz="40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400" y="1690687"/>
            <a:ext cx="3987800" cy="5085397"/>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536" y="365125"/>
            <a:ext cx="4521964" cy="6410959"/>
          </a:xfrm>
          <a:prstGeom prst="rect">
            <a:avLst/>
          </a:prstGeom>
        </p:spPr>
      </p:pic>
    </p:spTree>
    <p:extLst>
      <p:ext uri="{BB962C8B-B14F-4D97-AF65-F5344CB8AC3E}">
        <p14:creationId xmlns:p14="http://schemas.microsoft.com/office/powerpoint/2010/main" val="132411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Od </a:t>
            </a:r>
            <a:r>
              <a:rPr lang="cs-CZ" dirty="0" smtClean="0"/>
              <a:t>1805 </a:t>
            </a:r>
            <a:r>
              <a:rPr lang="cs-CZ" dirty="0"/>
              <a:t>se věnoval vedení armády</a:t>
            </a:r>
          </a:p>
          <a:p>
            <a:pPr marL="0" indent="0">
              <a:buNone/>
            </a:pPr>
            <a:endParaRPr lang="cs-CZ" dirty="0" smtClean="0"/>
          </a:p>
          <a:p>
            <a:r>
              <a:rPr lang="cs-CZ" dirty="0" smtClean="0"/>
              <a:t>Zřízení ministerstev, státní rady, a učinění mnoha reforem (např. školské, finanční atd.)</a:t>
            </a:r>
          </a:p>
          <a:p>
            <a:endParaRPr lang="cs-CZ" dirty="0" smtClean="0"/>
          </a:p>
          <a:p>
            <a:r>
              <a:rPr lang="cs-CZ" dirty="0" smtClean="0"/>
              <a:t>Roku 1825 doprovází svojí ženu na cestách a téhož roku umírá</a:t>
            </a:r>
          </a:p>
          <a:p>
            <a:endParaRPr lang="cs-CZ" dirty="0"/>
          </a:p>
        </p:txBody>
      </p:sp>
    </p:spTree>
    <p:extLst>
      <p:ext uri="{BB962C8B-B14F-4D97-AF65-F5344CB8AC3E}">
        <p14:creationId xmlns:p14="http://schemas.microsoft.com/office/powerpoint/2010/main"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Snaha upevnit vliv Ruska na jihu v oblasti Černého moře</a:t>
            </a:r>
          </a:p>
          <a:p>
            <a:r>
              <a:rPr lang="cs-CZ" dirty="0" smtClean="0"/>
              <a:t>Válka s Persií</a:t>
            </a:r>
          </a:p>
          <a:p>
            <a:r>
              <a:rPr lang="cs-CZ" dirty="0" smtClean="0"/>
              <a:t>Války s Tureckem, pomohl obnovit Řecké království</a:t>
            </a:r>
          </a:p>
          <a:p>
            <a:r>
              <a:rPr lang="cs-CZ" dirty="0" smtClean="0"/>
              <a:t>1853 začal </a:t>
            </a:r>
            <a:r>
              <a:rPr lang="cs-CZ" dirty="0" err="1" smtClean="0"/>
              <a:t>rusko</a:t>
            </a:r>
            <a:r>
              <a:rPr lang="cs-CZ" dirty="0" smtClean="0"/>
              <a:t> - tureckou válku o Krym, která se změnila na evropský konflikt, proti Rusku se do bojů zapojily Francie a Velká Británie</a:t>
            </a:r>
          </a:p>
          <a:p>
            <a:r>
              <a:rPr lang="cs-CZ" dirty="0" smtClean="0"/>
              <a:t>V roce 1855 před koncem války umírá</a:t>
            </a:r>
            <a:endParaRPr lang="cs-CZ" dirty="0"/>
          </a:p>
        </p:txBody>
      </p:sp>
    </p:spTree>
    <p:extLst>
      <p:ext uri="{BB962C8B-B14F-4D97-AF65-F5344CB8AC3E}">
        <p14:creationId xmlns:p14="http://schemas.microsoft.com/office/powerpoint/2010/main" val="2595497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 (1855 – 1881)</a:t>
            </a:r>
            <a:endParaRPr lang="cs-CZ" b="1" dirty="0"/>
          </a:p>
        </p:txBody>
      </p:sp>
      <p:sp>
        <p:nvSpPr>
          <p:cNvPr id="3" name="Zástupný symbol pro obsah 2"/>
          <p:cNvSpPr>
            <a:spLocks noGrp="1"/>
          </p:cNvSpPr>
          <p:nvPr>
            <p:ph idx="1"/>
          </p:nvPr>
        </p:nvSpPr>
        <p:spPr/>
        <p:txBody>
          <a:bodyPr/>
          <a:lstStyle/>
          <a:p>
            <a:r>
              <a:rPr lang="cs-CZ" dirty="0" smtClean="0"/>
              <a:t>Získal 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záležitostech.</a:t>
            </a:r>
          </a:p>
          <a:p>
            <a:r>
              <a:rPr lang="cs-CZ" dirty="0" smtClean="0"/>
              <a:t>Utrpěl porážku v rusko-turecké válce v r. 1856, což otřáslo velmocenským postavením Ruska</a:t>
            </a:r>
          </a:p>
          <a:p>
            <a:r>
              <a:rPr lang="cs-CZ" dirty="0" smtClean="0"/>
              <a:t>Snažil se o obnovu ruského vlivu, vede novou </a:t>
            </a:r>
            <a:r>
              <a:rPr lang="cs-CZ" dirty="0"/>
              <a:t>válku (</a:t>
            </a:r>
            <a:r>
              <a:rPr lang="cs-CZ" dirty="0" smtClean="0"/>
              <a:t>úspěšnou) </a:t>
            </a:r>
            <a:r>
              <a:rPr lang="cs-CZ" dirty="0"/>
              <a:t>s </a:t>
            </a:r>
            <a:r>
              <a:rPr lang="cs-CZ" dirty="0" smtClean="0"/>
              <a:t>Tureckem (1878- 1879)</a:t>
            </a:r>
          </a:p>
          <a:p>
            <a:r>
              <a:rPr lang="cs-CZ" dirty="0" smtClean="0"/>
              <a:t>Velký vliv má na Berlínském kongresu (1878), který má uspořádat poměry na Balkáně, Rusko získalo Besarábii</a:t>
            </a:r>
          </a:p>
          <a:p>
            <a:r>
              <a:rPr lang="cs-CZ" dirty="0" smtClean="0"/>
              <a:t>Roku 1867 prodal „za </a:t>
            </a:r>
            <a:r>
              <a:rPr lang="cs-CZ" dirty="0" err="1" smtClean="0"/>
              <a:t>šapku</a:t>
            </a:r>
            <a:r>
              <a:rPr lang="cs-CZ" dirty="0" smtClean="0"/>
              <a:t> </a:t>
            </a:r>
            <a:r>
              <a:rPr lang="cs-CZ" dirty="0" err="1" smtClean="0"/>
              <a:t>zolota</a:t>
            </a:r>
            <a:r>
              <a:rPr lang="cs-CZ" dirty="0" smtClean="0"/>
              <a:t>“ (7,2 </a:t>
            </a:r>
            <a:r>
              <a:rPr lang="cs-CZ" dirty="0" err="1" smtClean="0"/>
              <a:t>miliona</a:t>
            </a:r>
            <a:r>
              <a:rPr lang="cs-CZ" dirty="0" smtClean="0"/>
              <a:t> dolarů) Aljašku USA</a:t>
            </a:r>
            <a:endParaRPr lang="cs-CZ" dirty="0"/>
          </a:p>
        </p:txBody>
      </p:sp>
    </p:spTree>
    <p:extLst>
      <p:ext uri="{BB962C8B-B14F-4D97-AF65-F5344CB8AC3E}">
        <p14:creationId xmlns:p14="http://schemas.microsoft.com/office/powerpoint/2010/main" val="7908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9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dirty="0" smtClean="0"/>
              <a:t>1861 zrušení nevolnictví </a:t>
            </a:r>
          </a:p>
          <a:p>
            <a:r>
              <a:rPr lang="cs-CZ" dirty="0" smtClean="0"/>
              <a:t>Reforma soudnictví</a:t>
            </a:r>
          </a:p>
          <a:p>
            <a:r>
              <a:rPr lang="cs-CZ" dirty="0" smtClean="0"/>
              <a:t>Reforma místní správy</a:t>
            </a:r>
          </a:p>
          <a:p>
            <a:r>
              <a:rPr lang="cs-CZ" dirty="0" smtClean="0"/>
              <a:t>Reforma armády</a:t>
            </a:r>
          </a:p>
          <a:p>
            <a:r>
              <a:rPr lang="cs-CZ" dirty="0" smtClean="0"/>
              <a:t>Prozatímní pravidla o tisku = uvolnění cenzury (zrušení cenzury knih x ne brožur)</a:t>
            </a:r>
          </a:p>
          <a:p>
            <a:r>
              <a:rPr lang="cs-CZ" dirty="0" smtClean="0"/>
              <a:t>Příprava ústavy</a:t>
            </a:r>
          </a:p>
          <a:p>
            <a:endParaRPr lang="cs-CZ" dirty="0"/>
          </a:p>
        </p:txBody>
      </p:sp>
    </p:spTree>
    <p:extLst>
      <p:ext uri="{BB962C8B-B14F-4D97-AF65-F5344CB8AC3E}">
        <p14:creationId xmlns:p14="http://schemas.microsoft.com/office/powerpoint/2010/main" val="2297170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Zrušení nevolnictví</a:t>
            </a:r>
            <a:endParaRPr lang="cs-CZ" b="1" dirty="0"/>
          </a:p>
        </p:txBody>
      </p:sp>
      <p:sp>
        <p:nvSpPr>
          <p:cNvPr id="3" name="Zástupný symbol pro obsah 2"/>
          <p:cNvSpPr>
            <a:spLocks noGrp="1"/>
          </p:cNvSpPr>
          <p:nvPr>
            <p:ph idx="1"/>
          </p:nvPr>
        </p:nvSpPr>
        <p:spPr/>
        <p:txBody>
          <a:bodyPr>
            <a:normAutofit/>
          </a:bodyPr>
          <a:lstStyle/>
          <a:p>
            <a:pPr marL="514350" indent="-514350"/>
            <a:r>
              <a:rPr lang="cs-CZ" dirty="0" smtClean="0"/>
              <a:t>car vede jednání se šlechtou </a:t>
            </a:r>
          </a:p>
          <a:p>
            <a:pPr marL="514350" indent="-514350"/>
            <a:r>
              <a:rPr lang="cs-CZ" dirty="0" smtClean="0"/>
              <a:t>19. 2. 1861: carský </a:t>
            </a:r>
            <a:r>
              <a:rPr lang="cs-CZ" dirty="0" err="1" smtClean="0"/>
              <a:t>ukaz</a:t>
            </a:r>
            <a:r>
              <a:rPr lang="cs-CZ" dirty="0" smtClean="0"/>
              <a:t> </a:t>
            </a:r>
            <a:r>
              <a:rPr lang="cs-CZ"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p>
          <a:p>
            <a:pPr marL="514350" indent="-514350">
              <a:buFont typeface="+mj-lt"/>
              <a:buAutoNum type="arabicPeriod"/>
            </a:pPr>
            <a:r>
              <a:rPr lang="cs-CZ" b="1" dirty="0" smtClean="0"/>
              <a:t>Státní  </a:t>
            </a:r>
            <a:r>
              <a:rPr lang="cs-CZ" dirty="0" smtClean="0"/>
              <a:t>– patřili státu (ca 10 mil.)</a:t>
            </a:r>
          </a:p>
          <a:p>
            <a:pPr marL="514350" indent="-514350">
              <a:buFont typeface="+mj-lt"/>
              <a:buAutoNum type="arabicPeriod"/>
            </a:pPr>
            <a:r>
              <a:rPr lang="cs-CZ" b="1" dirty="0" smtClean="0"/>
              <a:t>Údělní  </a:t>
            </a:r>
            <a:r>
              <a:rPr lang="cs-CZ" dirty="0" smtClean="0"/>
              <a:t>– patřili carovi (ca 1 mil.)</a:t>
            </a:r>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val="198395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odkoupit</a:t>
            </a:r>
          </a:p>
          <a:p>
            <a:r>
              <a:rPr lang="cs-CZ" b="1" dirty="0" smtClean="0"/>
              <a:t>Právo na výkup pozemku</a:t>
            </a:r>
            <a:r>
              <a:rPr lang="cs-CZ" dirty="0" smtClean="0"/>
              <a:t>, kde stála usedlost rolníka, musel zaplatit celou cenu</a:t>
            </a:r>
          </a:p>
          <a:p>
            <a:r>
              <a:rPr lang="cs-CZ" b="1" dirty="0" smtClean="0"/>
              <a:t>Stát 75 – 80 % ceny půdy</a:t>
            </a:r>
            <a:r>
              <a:rPr lang="cs-CZ" dirty="0" smtClean="0"/>
              <a:t> poskytl jako půjčku s 6% úrokem na 40 let</a:t>
            </a:r>
          </a:p>
          <a:p>
            <a:r>
              <a:rPr lang="cs-CZ" dirty="0" smtClean="0"/>
              <a:t>Ženy na půdu nárok neměly</a:t>
            </a:r>
          </a:p>
          <a:p>
            <a:r>
              <a:rPr lang="cs-CZ" dirty="0" smtClean="0"/>
              <a:t>Muži, kteří neměli usedlost nebo půdu ke dni reformy, byli osvobozeni zdarma a museli 2 roky pracovat jako nevolníci na půdě šlechty</a:t>
            </a:r>
          </a:p>
          <a:p>
            <a:endParaRPr lang="cs-CZ" dirty="0"/>
          </a:p>
        </p:txBody>
      </p:sp>
    </p:spTree>
    <p:extLst>
      <p:ext uri="{BB962C8B-B14F-4D97-AF65-F5344CB8AC3E}">
        <p14:creationId xmlns:p14="http://schemas.microsoft.com/office/powerpoint/2010/main" val="89415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předpisy</a:t>
            </a:r>
          </a:p>
          <a:p>
            <a:r>
              <a:rPr lang="cs-CZ" dirty="0" smtClean="0"/>
              <a:t>Třístupňová soudní organizace podle evropského vzoru</a:t>
            </a:r>
          </a:p>
          <a:p>
            <a:r>
              <a:rPr lang="cs-CZ" b="1" dirty="0" smtClean="0"/>
              <a:t>Nezávislost soudů, oddělení od administrativy, zrušení stavovských privilegií, rovnost všech před soudem, presumpce neviny</a:t>
            </a:r>
          </a:p>
          <a:p>
            <a:r>
              <a:rPr lang="cs-CZ" dirty="0" smtClean="0"/>
              <a:t>Zavedení advokátů, notářů, veřejných soudních líčení, práva na obhajobu</a:t>
            </a:r>
          </a:p>
          <a:p>
            <a:r>
              <a:rPr lang="cs-CZ" dirty="0" smtClean="0"/>
              <a:t>Zavedení poroty a lidových zástupců</a:t>
            </a:r>
          </a:p>
          <a:p>
            <a:r>
              <a:rPr lang="cs-CZ" dirty="0" smtClean="0"/>
              <a:t>Zrušení tělesných trestů</a:t>
            </a:r>
            <a:endParaRPr lang="de-DE" dirty="0" smtClean="0"/>
          </a:p>
          <a:p>
            <a:endParaRPr lang="cs-CZ" dirty="0"/>
          </a:p>
        </p:txBody>
      </p:sp>
    </p:spTree>
    <p:extLst>
      <p:ext uri="{BB962C8B-B14F-4D97-AF65-F5344CB8AC3E}">
        <p14:creationId xmlns:p14="http://schemas.microsoft.com/office/powerpoint/2010/main" val="29408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vnitřní správy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1. 1. 1864 </a:t>
            </a:r>
            <a:r>
              <a:rPr lang="cs-CZ" dirty="0" smtClean="0"/>
              <a:t>– nařízení o </a:t>
            </a:r>
            <a:r>
              <a:rPr lang="cs-CZ" dirty="0" err="1" smtClean="0"/>
              <a:t>gubernských</a:t>
            </a:r>
            <a:r>
              <a:rPr lang="cs-CZ" dirty="0" smtClean="0"/>
              <a:t> a újezdních zemských institucích</a:t>
            </a:r>
          </a:p>
          <a:p>
            <a:r>
              <a:rPr lang="cs-CZ" b="1" dirty="0" smtClean="0"/>
              <a:t>3 volební kurie </a:t>
            </a:r>
            <a:r>
              <a:rPr lang="cs-CZ" dirty="0" smtClean="0"/>
              <a:t>– statkářská, městská, rolnická</a:t>
            </a:r>
          </a:p>
          <a:p>
            <a:r>
              <a:rPr lang="cs-CZ" dirty="0" smtClean="0"/>
              <a:t>hospodářské a sociální otázky místního dosahu, obchod, školství, zdravotnictví</a:t>
            </a:r>
          </a:p>
          <a:p>
            <a:r>
              <a:rPr lang="cs-CZ" b="1" dirty="0" smtClean="0"/>
              <a:t>Zemstva </a:t>
            </a:r>
            <a:r>
              <a:rPr lang="cs-CZ" dirty="0" smtClean="0"/>
              <a:t>– převaha šlechty (asi 40 %), voleni podle majetku na 3 roky</a:t>
            </a:r>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starosta</a:t>
            </a:r>
          </a:p>
          <a:p>
            <a:r>
              <a:rPr lang="cs-CZ" dirty="0" smtClean="0"/>
              <a:t>Pod stálým dohledem policie, nutné schválení úřady</a:t>
            </a:r>
          </a:p>
          <a:p>
            <a:r>
              <a:rPr lang="cs-CZ" b="1" dirty="0" smtClean="0"/>
              <a:t>Školství</a:t>
            </a:r>
            <a:r>
              <a:rPr lang="cs-CZ" dirty="0" smtClean="0"/>
              <a:t> – zvýšení počtu lidových škol</a:t>
            </a:r>
          </a:p>
          <a:p>
            <a:r>
              <a:rPr lang="cs-CZ" dirty="0" smtClean="0"/>
              <a:t>Značný podíl na </a:t>
            </a:r>
            <a:r>
              <a:rPr lang="cs-CZ" b="1" dirty="0" smtClean="0"/>
              <a:t>povznesení kulturní a sociální úrovně venkova</a:t>
            </a:r>
            <a:endParaRPr lang="de-DE" b="1" dirty="0" smtClean="0"/>
          </a:p>
          <a:p>
            <a:endParaRPr lang="cs-CZ" dirty="0"/>
          </a:p>
        </p:txBody>
      </p:sp>
    </p:spTree>
    <p:extLst>
      <p:ext uri="{BB962C8B-B14F-4D97-AF65-F5344CB8AC3E}">
        <p14:creationId xmlns:p14="http://schemas.microsoft.com/office/powerpoint/2010/main" val="409188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armády</a:t>
            </a:r>
            <a:endParaRPr lang="cs-CZ" b="1" dirty="0"/>
          </a:p>
        </p:txBody>
      </p:sp>
      <p:sp>
        <p:nvSpPr>
          <p:cNvPr id="3" name="Zástupný symbol pro obsah 2"/>
          <p:cNvSpPr>
            <a:spLocks noGrp="1"/>
          </p:cNvSpPr>
          <p:nvPr>
            <p:ph idx="1"/>
          </p:nvPr>
        </p:nvSpPr>
        <p:spPr/>
        <p:txBody>
          <a:bodyPr/>
          <a:lstStyle/>
          <a:p>
            <a:r>
              <a:rPr lang="cs-CZ" sz="4800" dirty="0" smtClean="0"/>
              <a:t>Nedostatek kvalifikovaných důstojníků – vojenská gymnázia</a:t>
            </a:r>
          </a:p>
          <a:p>
            <a:r>
              <a:rPr lang="cs-CZ" sz="4800" b="1" dirty="0" smtClean="0"/>
              <a:t>1874 – všeobecná branná povinnost</a:t>
            </a:r>
          </a:p>
          <a:p>
            <a:r>
              <a:rPr lang="cs-CZ" sz="4800" b="1" dirty="0" smtClean="0"/>
              <a:t>Vojenská služba - 6 let </a:t>
            </a:r>
            <a:r>
              <a:rPr lang="cs-CZ" sz="4800" dirty="0" smtClean="0"/>
              <a:t>(dříve 25)</a:t>
            </a:r>
          </a:p>
          <a:p>
            <a:r>
              <a:rPr lang="cs-CZ" sz="4800" dirty="0" smtClean="0"/>
              <a:t>Zrušila stavovské výhody</a:t>
            </a:r>
          </a:p>
          <a:p>
            <a:pPr>
              <a:buNone/>
            </a:pPr>
            <a:endParaRPr lang="cs-CZ" dirty="0" smtClean="0"/>
          </a:p>
          <a:p>
            <a:endParaRPr lang="cs-CZ" dirty="0"/>
          </a:p>
        </p:txBody>
      </p:sp>
    </p:spTree>
    <p:extLst>
      <p:ext uri="{BB962C8B-B14F-4D97-AF65-F5344CB8AC3E}">
        <p14:creationId xmlns:p14="http://schemas.microsoft.com/office/powerpoint/2010/main" val="464506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bylo na Alexandra II. Spácháno 5 atentátů, úspěšný byl až ten šestý</a:t>
            </a:r>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raněn</a:t>
            </a:r>
          </a:p>
          <a:p>
            <a:r>
              <a:rPr lang="cs-CZ" dirty="0" smtClean="0"/>
              <a:t>Na místě atentátu byl postaven chrám </a:t>
            </a:r>
            <a:r>
              <a:rPr lang="cs-CZ" dirty="0" err="1" smtClean="0"/>
              <a:t>Spasa</a:t>
            </a:r>
            <a:r>
              <a:rPr lang="cs-CZ" dirty="0" smtClean="0"/>
              <a:t> na </a:t>
            </a:r>
            <a:r>
              <a:rPr lang="cs-CZ" dirty="0" err="1" smtClean="0"/>
              <a:t>Krovi</a:t>
            </a:r>
            <a:endParaRPr lang="cs-CZ" dirty="0"/>
          </a:p>
        </p:txBody>
      </p:sp>
    </p:spTree>
    <p:extLst>
      <p:ext uri="{BB962C8B-B14F-4D97-AF65-F5344CB8AC3E}">
        <p14:creationId xmlns:p14="http://schemas.microsoft.com/office/powerpoint/2010/main" val="12148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5900" y="365124"/>
            <a:ext cx="5351779" cy="6259195"/>
          </a:xfrm>
          <a:prstGeom prst="rect">
            <a:avLst/>
          </a:prstGeom>
        </p:spPr>
      </p:pic>
    </p:spTree>
    <p:extLst>
      <p:ext uri="{BB962C8B-B14F-4D97-AF65-F5344CB8AC3E}">
        <p14:creationId xmlns:p14="http://schemas.microsoft.com/office/powerpoint/2010/main" val="297136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III. (1881 –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Nechtěl vládnout, původně měl nastoupit na trůn jeho starší bratr Mikuláš, který předčasně zemřel</a:t>
            </a:r>
          </a:p>
          <a:p>
            <a:r>
              <a:rPr lang="cs-CZ" dirty="0" smtClean="0"/>
              <a:t>Snažil se o umírněnou konzervativní politiku</a:t>
            </a:r>
          </a:p>
          <a:p>
            <a:r>
              <a:rPr lang="cs-CZ" dirty="0" smtClean="0"/>
              <a:t>Ulehčil v poplatcích za půdu rolníkům, aby zmírnil jejich postavení a zabránil krizi na venkově</a:t>
            </a:r>
          </a:p>
          <a:p>
            <a:r>
              <a:rPr lang="cs-CZ" dirty="0" smtClean="0"/>
              <a:t>Omezil pravomoci porotního soudu, odebral jim pravomoci soudit přestupky státních a městských úřadů</a:t>
            </a:r>
          </a:p>
          <a:p>
            <a:r>
              <a:rPr lang="cs-CZ" dirty="0" smtClean="0"/>
              <a:t>Snažil se povznést autoritu šlechtického stavu, v čem viděl spasení Ruska</a:t>
            </a:r>
          </a:p>
          <a:p>
            <a:r>
              <a:rPr lang="cs-CZ" dirty="0" smtClean="0"/>
              <a:t>Za jeho vlády Rusko nevedlo války, nazýván „Mírotvůrcem“</a:t>
            </a:r>
          </a:p>
          <a:p>
            <a:r>
              <a:rPr lang="cs-CZ" dirty="0" smtClean="0"/>
              <a:t>Uzavřel šťastný sňatek s dánskou princeznou Dagmar, která byla původně nevěstou jeho bratra, měli šest dětí, nejstarší syn Mikuláš II. se stal posledním ruským carem</a:t>
            </a:r>
          </a:p>
        </p:txBody>
      </p:sp>
    </p:spTree>
    <p:extLst>
      <p:ext uri="{BB962C8B-B14F-4D97-AF65-F5344CB8AC3E}">
        <p14:creationId xmlns:p14="http://schemas.microsoft.com/office/powerpoint/2010/main" val="2306056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1790224"/>
            <a:ext cx="41529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406400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nezachránila</a:t>
            </a:r>
          </a:p>
          <a:p>
            <a:r>
              <a:rPr lang="cs-CZ" dirty="0" smtClean="0"/>
              <a:t>Povahou byl poměrně hrubý, často urážel své úředníky</a:t>
            </a:r>
          </a:p>
          <a:p>
            <a:r>
              <a:rPr lang="cs-CZ" dirty="0" smtClean="0"/>
              <a:t>Zemřel ve 49 letech na onemocnění ledvin</a:t>
            </a:r>
            <a:endParaRPr lang="cs-CZ" dirty="0"/>
          </a:p>
        </p:txBody>
      </p:sp>
    </p:spTree>
    <p:extLst>
      <p:ext uri="{BB962C8B-B14F-4D97-AF65-F5344CB8AC3E}">
        <p14:creationId xmlns:p14="http://schemas.microsoft.com/office/powerpoint/2010/main" val="4250174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r III. Alexandrovi&amp;ccar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99200" y="365124"/>
            <a:ext cx="5054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a:t>
            </a:r>
            <a:endParaRPr lang="cs-CZ" b="1" dirty="0"/>
          </a:p>
        </p:txBody>
      </p:sp>
      <p:sp>
        <p:nvSpPr>
          <p:cNvPr id="3" name="Zástupný symbol pro obsah 2"/>
          <p:cNvSpPr>
            <a:spLocks noGrp="1"/>
          </p:cNvSpPr>
          <p:nvPr>
            <p:ph idx="1"/>
          </p:nvPr>
        </p:nvSpPr>
        <p:spPr/>
        <p:txBody>
          <a:bodyPr/>
          <a:lstStyle/>
          <a:p>
            <a:r>
              <a:rPr lang="cs-CZ" dirty="0" smtClean="0"/>
              <a:t>Narodil se 15. srpna 1769 v </a:t>
            </a:r>
            <a:r>
              <a:rPr lang="cs-CZ" dirty="0" err="1" smtClean="0"/>
              <a:t>Ajaccio</a:t>
            </a:r>
            <a:r>
              <a:rPr lang="cs-CZ" dirty="0" smtClean="0"/>
              <a:t>  na Korsice</a:t>
            </a:r>
          </a:p>
          <a:p>
            <a:r>
              <a:rPr lang="cs-CZ" dirty="0" smtClean="0"/>
              <a:t>Byl francouzský vojevůdce a státník, císař v letech 1804–1814 a poté sto dní na přelomu jara a léta 1815. </a:t>
            </a:r>
          </a:p>
          <a:p>
            <a:r>
              <a:rPr lang="cs-CZ" dirty="0" smtClean="0"/>
              <a:t>Během Velké francouzské revoluce udělal závratnou kariéru: ve 24 letech byl generálem, krátce po třicítce prvním mužem ve státě a na vrcholu své moci ovládal většinu západní Evropy. </a:t>
            </a:r>
          </a:p>
          <a:p>
            <a:r>
              <a:rPr lang="cs-CZ" dirty="0" smtClean="0"/>
              <a:t>Rychlý byl i jeho pád; závěr života strávil ve vyhnanství.</a:t>
            </a:r>
          </a:p>
          <a:p>
            <a:r>
              <a:rPr lang="cs-CZ" dirty="0" smtClean="0"/>
              <a:t>Zemřel 5. května 1821 na ostrově Svatá Helena</a:t>
            </a:r>
            <a:endParaRPr lang="cs-CZ" dirty="0"/>
          </a:p>
        </p:txBody>
      </p:sp>
    </p:spTree>
    <p:extLst>
      <p:ext uri="{BB962C8B-B14F-4D97-AF65-F5344CB8AC3E}">
        <p14:creationId xmlns:p14="http://schemas.microsoft.com/office/powerpoint/2010/main" val="2082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ques-Louis David: Napoleon I. ve své pracovn&amp;ecaron; v Tuilerijském palác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50012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Pavel I. Napoleona obdivoval a chtěl s ním dobýt Indii</a:t>
            </a:r>
          </a:p>
          <a:p>
            <a:r>
              <a:rPr lang="cs-CZ" dirty="0" smtClean="0"/>
              <a:t>Alexandr I. Napoleona nenáviděl a snažil se vytvořit koalici proti němu</a:t>
            </a:r>
          </a:p>
          <a:p>
            <a:r>
              <a:rPr lang="cs-CZ" dirty="0" smtClean="0"/>
              <a:t>V květnu 1805 podnikl Napoleon I. vítěznou cestu po Itálii a nechal se korunovat italským králem</a:t>
            </a:r>
          </a:p>
          <a:p>
            <a:r>
              <a:rPr lang="cs-CZ" dirty="0" smtClean="0"/>
              <a:t> V červenci 1805 Rusko uzavřelo protifrancouzskou koalici s Velkou Británií a Rakouskem</a:t>
            </a:r>
          </a:p>
          <a:p>
            <a:r>
              <a:rPr lang="cs-CZ" dirty="0" smtClean="0"/>
              <a:t>Napoleon I. zahájil tažení proti Rakousku</a:t>
            </a:r>
          </a:p>
          <a:p>
            <a:r>
              <a:rPr lang="cs-CZ" dirty="0" smtClean="0"/>
              <a:t>K rozhodující bitvě došlo 2. prosince 1805 u Slavkova (</a:t>
            </a:r>
            <a:r>
              <a:rPr lang="cs-CZ" dirty="0" err="1" smtClean="0"/>
              <a:t>Austerlitz</a:t>
            </a:r>
            <a:r>
              <a:rPr lang="cs-CZ" dirty="0" smtClean="0"/>
              <a:t>)</a:t>
            </a:r>
            <a:endParaRPr lang="cs-CZ" dirty="0"/>
          </a:p>
        </p:txBody>
      </p:sp>
    </p:spTree>
    <p:extLst>
      <p:ext uri="{BB962C8B-B14F-4D97-AF65-F5344CB8AC3E}">
        <p14:creationId xmlns:p14="http://schemas.microsoft.com/office/powerpoint/2010/main" val="25484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2. prosince</a:t>
            </a:r>
            <a:r>
              <a:rPr lang="cs-CZ" baseline="30000" dirty="0" smtClean="0">
                <a:hlinkClick r:id="rId2" tooltip="Juliánský kalendář"/>
              </a:rPr>
              <a:t>.</a:t>
            </a:r>
            <a:r>
              <a:rPr lang="cs-CZ" dirty="0" smtClean="0"/>
              <a:t> 1805 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Brna</a:t>
            </a:r>
            <a:r>
              <a:rPr lang="cs-CZ" dirty="0" smtClean="0"/>
              <a:t>. </a:t>
            </a:r>
          </a:p>
          <a:p>
            <a:r>
              <a:rPr lang="cs-CZ" dirty="0" smtClean="0"/>
              <a:t>Francouzská 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taktiky.</a:t>
            </a:r>
            <a:r>
              <a:rPr lang="cs-CZ" baseline="30000" dirty="0" smtClean="0">
                <a:hlinkClick r:id="rId17"/>
              </a:rPr>
              <a:t>[4]</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říši</a:t>
            </a:r>
            <a:r>
              <a:rPr lang="cs-CZ" dirty="0" smtClean="0"/>
              <a:t>.</a:t>
            </a:r>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val="24165443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2029</Words>
  <Application>Microsoft Office PowerPoint</Application>
  <PresentationFormat>Širokoúhlá obrazovka</PresentationFormat>
  <Paragraphs>204</Paragraphs>
  <Slides>55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Calibri</vt:lpstr>
      <vt:lpstr>Calibri Light</vt:lpstr>
      <vt:lpstr>Motiv Office</vt:lpstr>
      <vt:lpstr>Rusko v 19.století</vt:lpstr>
      <vt:lpstr>Alexandr I. Pavlovič</vt:lpstr>
      <vt:lpstr>Prezentace aplikace PowerPoint</vt:lpstr>
      <vt:lpstr>Prezentace aplikace PowerPoint</vt:lpstr>
      <vt:lpstr>Prezentace aplikace PowerPoint</vt:lpstr>
      <vt:lpstr>Napoleon</vt:lpstr>
      <vt:lpstr>Prezentace aplikace PowerPoint</vt:lpstr>
      <vt:lpstr>Vztahy Francie a Ruska</vt:lpstr>
      <vt:lpstr>Bitva u Slavkova </vt:lpstr>
      <vt:lpstr>Alexandr I., František I. a Napoleon I.</vt:lpstr>
      <vt:lpstr>Prezentace aplikace PowerPoint</vt:lpstr>
      <vt:lpstr>Prezentace aplikace PowerPoint</vt:lpstr>
      <vt:lpstr>Prezentace aplikace PowerPoint</vt:lpstr>
      <vt:lpstr>Prezentace aplikace PowerPoint</vt:lpstr>
      <vt:lpstr>Prezentace aplikace PowerPoint</vt:lpstr>
      <vt:lpstr>Mohyla míru</vt:lpstr>
      <vt:lpstr>Prezentace aplikace PowerPoint</vt:lpstr>
      <vt:lpstr>Prezentace aplikace PowerPoint</vt:lpstr>
      <vt:lpstr>Ruské tažení</vt:lpstr>
      <vt:lpstr>Bitva u Borodina</vt:lpstr>
      <vt:lpstr>Kutuzov  (1747 – 1813)</vt:lpstr>
      <vt:lpstr>Prezentace aplikace PowerPoint</vt:lpstr>
      <vt:lpstr>Napoleonova porážka</vt:lpstr>
      <vt:lpstr>Vojenská porada ve Fili</vt:lpstr>
      <vt:lpstr>Prezentace aplikace PowerPoint</vt:lpstr>
      <vt:lpstr>Konečná porážka Napoleona</vt:lpstr>
      <vt:lpstr>Prezentace aplikace PowerPoint</vt:lpstr>
      <vt:lpstr>Císařovna Josefína                 Marie Luisa                                                                         Habsbursko-Lotrinská</vt:lpstr>
      <vt:lpstr>Vídeňský kongres</vt:lpstr>
      <vt:lpstr>Rozhodnutí kongresu</vt:lpstr>
      <vt:lpstr>Prezentace aplikace PowerPoint</vt:lpstr>
      <vt:lpstr>SVATÁ ALIANCE</vt:lpstr>
      <vt:lpstr>Povstání děkabristů</vt:lpstr>
      <vt:lpstr>Prezentace aplikace PowerPoint</vt:lpstr>
      <vt:lpstr>Děkabristé na Senátním náměstí</vt:lpstr>
      <vt:lpstr>A.S.Puškin a děkabristé</vt:lpstr>
      <vt:lpstr>Kníže Volkonskij s manželkou ve vězení (1830), film «Звезда пленительного счастья»</vt:lpstr>
      <vt:lpstr>Mikuláš I (1825 – 1855)</vt:lpstr>
      <vt:lpstr>Mikuláš I. a Alexandra Fjodorovna</vt:lpstr>
      <vt:lpstr>Zahraniční politika</vt:lpstr>
      <vt:lpstr>Alexandr II. (1855 – 1881)</vt:lpstr>
      <vt:lpstr>Alexandr II. a Marie Alexandrovna (hesenská princezna) a kněžna Dolgoruká</vt:lpstr>
      <vt:lpstr>Reformy</vt:lpstr>
      <vt:lpstr>Zrušení nevolnictví</vt:lpstr>
      <vt:lpstr>Nespokojenost s reformou</vt:lpstr>
      <vt:lpstr>Reforma soudnictví</vt:lpstr>
      <vt:lpstr>Reforma vnitřní správy</vt:lpstr>
      <vt:lpstr>Reforma armády</vt:lpstr>
      <vt:lpstr>Atentát na Alexandra II.</vt:lpstr>
      <vt:lpstr>Prezentace aplikace PowerPoint</vt:lpstr>
      <vt:lpstr>Alexandr III. (1881 – 1894)</vt:lpstr>
      <vt:lpstr>Alexandr III. a Marije Fjodorovna</vt:lpstr>
      <vt:lpstr>Prezentace aplikace PowerPoint</vt:lpstr>
      <vt:lpstr>Prezentace aplikace PowerPoint</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Bobrzykova</cp:lastModifiedBy>
  <cp:revision>37</cp:revision>
  <dcterms:created xsi:type="dcterms:W3CDTF">2015-04-12T02:58:36Z</dcterms:created>
  <dcterms:modified xsi:type="dcterms:W3CDTF">2019-03-04T12:14:22Z</dcterms:modified>
</cp:coreProperties>
</file>