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74" r:id="rId4"/>
    <p:sldId id="268" r:id="rId5"/>
    <p:sldId id="275" r:id="rId6"/>
    <p:sldId id="276" r:id="rId7"/>
    <p:sldId id="269" r:id="rId8"/>
    <p:sldId id="270" r:id="rId9"/>
    <p:sldId id="261" r:id="rId10"/>
    <p:sldId id="273" r:id="rId11"/>
    <p:sldId id="272" r:id="rId12"/>
    <p:sldId id="277" r:id="rId13"/>
    <p:sldId id="262" r:id="rId14"/>
    <p:sldId id="258" r:id="rId15"/>
    <p:sldId id="259" r:id="rId16"/>
    <p:sldId id="260" r:id="rId17"/>
    <p:sldId id="278" r:id="rId18"/>
    <p:sldId id="279" r:id="rId19"/>
    <p:sldId id="264" r:id="rId20"/>
    <p:sldId id="280" r:id="rId21"/>
    <p:sldId id="281" r:id="rId22"/>
    <p:sldId id="263" r:id="rId23"/>
    <p:sldId id="26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z/search?q=%D0%B2%D0%B5%D0%BD%D0%B5%D1%86%D0%B8%D0%B0%D0%BD%D0%BE%D0%B2&amp;source=lnms&amp;tbm=isch&amp;sa=X&amp;ved=0ahUKEwjguqn0rNXZAhUM-6QKHRCsA90Q_AUICigB&amp;biw=1280&amp;bih=86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z/search?q=%D0%98%D0%B2%D0%B0%D0%BD+%D0%9A%D0%BE%D0%BD%D1%81%D1%82%D0%B0%D0%BD%D1%82%D0%B8%D0%BD%D0%BE%D0%B2%D0%B8%D1%87+%D0%90%D0%B9%D0%B2%D0%B0%D0%B7%D0%BE%D0%B2%D1%81%D0%BA%D0%B8%D0%B9&amp;rlz=1C1EJFA_enCZ770CZ772&amp;source=lnms&amp;tbm=isch&amp;sa=X&amp;ved=0ahUKEwi7nMiop9PZAhXSxqQKHT7tAF0Q_AUICigB&amp;biw=1366&amp;bih=66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qovangjX1s" TargetMode="External"/><Relationship Id="rId4" Type="http://schemas.openxmlformats.org/officeDocument/2006/relationships/hyperlink" Target="https://youtu.be/8qovangjX1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lRM2mqqCmk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8Vg260nb4Q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yuEs4P7Qdk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yuEs4P7Qdk" TargetMode="Externa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uzei-mira.com/article/2125-kto-takie-peredvizhniki-i-pochemu-ih-tak-nazyvayut-.html" TargetMode="External"/><Relationship Id="rId2" Type="http://schemas.openxmlformats.org/officeDocument/2006/relationships/hyperlink" Target="https://history.wikireading.ru/28382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lRM2mqqCmk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lRM2mqqCmk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Русская живопись</a:t>
            </a:r>
            <a:endParaRPr lang="cs-CZ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 smtClean="0"/>
              <a:t>18-</a:t>
            </a:r>
            <a:r>
              <a:rPr lang="ru-RU" sz="4400" dirty="0" smtClean="0"/>
              <a:t>19</a:t>
            </a:r>
            <a:r>
              <a:rPr lang="cs-CZ" sz="4400" dirty="0" smtClean="0"/>
              <a:t> </a:t>
            </a:r>
            <a:r>
              <a:rPr lang="ru-RU" sz="4400" dirty="0" smtClean="0"/>
              <a:t>вв. 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5333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Черты сентиментализма: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 smtClean="0"/>
              <a:t>Сюжеты из современной жизни + крестьянская тематика</a:t>
            </a:r>
          </a:p>
          <a:p>
            <a:pPr algn="just"/>
            <a:r>
              <a:rPr lang="ru-RU" sz="3200" dirty="0" smtClean="0"/>
              <a:t>Главный герой – не в центре, либо отсутствует</a:t>
            </a:r>
          </a:p>
          <a:p>
            <a:pPr algn="just"/>
            <a:r>
              <a:rPr lang="ru-RU" sz="3200" dirty="0" smtClean="0"/>
              <a:t>Новая трактовка перспективы (задний план не ограничивается декоративной функцией; действие приобретает глубину)</a:t>
            </a:r>
          </a:p>
          <a:p>
            <a:pPr algn="just"/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59" y="3218870"/>
            <a:ext cx="3527381" cy="1080938"/>
          </a:xfrm>
        </p:spPr>
        <p:txBody>
          <a:bodyPr/>
          <a:lstStyle/>
          <a:p>
            <a:pPr algn="ctr"/>
            <a:r>
              <a:rPr lang="ru-RU" dirty="0" smtClean="0">
                <a:hlinkClick r:id="rId2"/>
              </a:rPr>
              <a:t>Алексей Венецианов</a:t>
            </a:r>
            <a:endParaRPr lang="cs-CZ" dirty="0"/>
          </a:p>
        </p:txBody>
      </p:sp>
      <p:pic>
        <p:nvPicPr>
          <p:cNvPr id="1026" name="Picture 2" descr="Výsledek obrázku pro венецианов гумн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3140" y="0"/>
            <a:ext cx="8623935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1083247" y="4994128"/>
            <a:ext cx="2356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Гумн</a:t>
            </a:r>
            <a:r>
              <a:rPr lang="cs-CZ" sz="3200" dirty="0" smtClean="0"/>
              <a:t>ó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Ã½sledek obrÃ¡zku pro ÐÐµÐ½ÐµÑÐ¸Ð°Ð½Ð¾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166" y="0"/>
            <a:ext cx="89438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36477" y="3015202"/>
            <a:ext cx="29069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Алексей Венецианов</a:t>
            </a:r>
          </a:p>
          <a:p>
            <a:endParaRPr lang="ru-RU" sz="3200" dirty="0" smtClean="0"/>
          </a:p>
          <a:p>
            <a:r>
              <a:rPr lang="ru-RU" sz="3200" dirty="0" smtClean="0"/>
              <a:t>Спящий пастушок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789973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Романтизм в русской живописи 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Противостояние силе природы</a:t>
            </a:r>
          </a:p>
          <a:p>
            <a:r>
              <a:rPr lang="ru-RU" sz="3200" dirty="0" smtClean="0"/>
              <a:t>Мифологические (религиозные) темы</a:t>
            </a:r>
          </a:p>
          <a:p>
            <a:r>
              <a:rPr lang="ru-RU" sz="3200" dirty="0" smtClean="0"/>
              <a:t>Исторические события</a:t>
            </a:r>
          </a:p>
          <a:p>
            <a:r>
              <a:rPr lang="ru-RU" sz="3200" dirty="0" smtClean="0"/>
              <a:t>Пейзажи</a:t>
            </a:r>
          </a:p>
          <a:p>
            <a:r>
              <a:rPr lang="ru-RU" sz="3200" dirty="0" smtClean="0"/>
              <a:t>Портреты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68962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8214" y="748509"/>
            <a:ext cx="5706831" cy="1080938"/>
          </a:xfrm>
        </p:spPr>
        <p:txBody>
          <a:bodyPr/>
          <a:lstStyle/>
          <a:p>
            <a:pPr algn="ctr"/>
            <a:r>
              <a:rPr lang="ru-RU" dirty="0">
                <a:hlinkClick r:id="rId2"/>
              </a:rPr>
              <a:t>Иван </a:t>
            </a:r>
            <a:r>
              <a:rPr lang="ru-RU" dirty="0" smtClean="0">
                <a:hlinkClick r:id="rId2"/>
              </a:rPr>
              <a:t>Айвазовский</a:t>
            </a:r>
            <a:endParaRPr lang="cs-CZ" dirty="0"/>
          </a:p>
        </p:txBody>
      </p:sp>
      <p:pic>
        <p:nvPicPr>
          <p:cNvPr id="1026" name="Picture 2" descr="Výsledek obrázku pro айвазовский девятый ва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44" y="1824729"/>
            <a:ext cx="9148950" cy="4947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7195045" y="996591"/>
            <a:ext cx="2701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Девятый вал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65583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0102" y="4520009"/>
            <a:ext cx="3224642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Карл Брюллов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Последний день Помпеи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2050" name="Picture 2" descr="https://upload.wikimedia.org/wikipedia/commons/thumb/e/ec/Karl_Brullov_-_The_Last_Day_of_Pompeii_-_Google_Art_Project.jpg/1024px-Karl_Brullov_-_The_Last_Day_of_Pompeii_-_Google_Art_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11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27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9850" y="4151521"/>
            <a:ext cx="3662149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Александр Иванов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Явление Христа народу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3076" name="Picture 4" descr="Výsledek obrázku pro иванов явление христа наро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2841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80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62" y="3223472"/>
            <a:ext cx="3127405" cy="238575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Орест Кипренский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Портрет </a:t>
            </a:r>
            <a:r>
              <a:rPr lang="ru-RU" dirty="0" err="1" smtClean="0"/>
              <a:t>А.С.Пушкина</a:t>
            </a:r>
            <a:endParaRPr lang="cs-CZ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751" y="600501"/>
            <a:ext cx="9386249" cy="625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02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958" y="3018756"/>
            <a:ext cx="5761422" cy="10809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Василий Тропинин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Портрет А. С. Пушкина</a:t>
            </a:r>
            <a:endParaRPr lang="cs-CZ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165" y="0"/>
            <a:ext cx="5537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52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qovangjX1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55594" y="2025193"/>
            <a:ext cx="7983940" cy="4832807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2775" y="766876"/>
            <a:ext cx="9613861" cy="1080938"/>
          </a:xfrm>
        </p:spPr>
        <p:txBody>
          <a:bodyPr/>
          <a:lstStyle/>
          <a:p>
            <a:pPr algn="ctr"/>
            <a:r>
              <a:rPr lang="ru-RU" dirty="0" smtClean="0">
                <a:hlinkClick r:id="rId4"/>
              </a:rPr>
              <a:t>Реализм в русской живописи 19 века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615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3"/>
              </a:rPr>
              <a:t>Классицизм в русском искусстве</a:t>
            </a:r>
            <a:endParaRPr lang="cs-CZ" dirty="0"/>
          </a:p>
        </p:txBody>
      </p:sp>
      <p:pic>
        <p:nvPicPr>
          <p:cNvPr id="4" name="58Vg260nb4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76916" y="2148669"/>
            <a:ext cx="8420669" cy="4736626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7043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ПЕРЕДВИЖНИКИ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125" y="2047164"/>
            <a:ext cx="11778018" cy="46948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ноября 1863 </a:t>
            </a: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года 14 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самых выдающихся учеников императорской Академии художеств отказались участвовать в конкурсе на большую золотую медаль, который предусматривал пенсионерскую поездку в Европу. Живописцы не захотели выполнять задание на предложенный сюжет (Пир в Валгалле), требуя творческую свободу в выборе темы, в соответствии «с личными наклонностями художника</a:t>
            </a: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». 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Было создано </a:t>
            </a:r>
            <a:r>
              <a:rPr lang="cs-CZ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Товарищество 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передвижных художественных </a:t>
            </a: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выставок</a:t>
            </a:r>
            <a:r>
              <a:rPr lang="cs-CZ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“, </a:t>
            </a: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целями которого было:</a:t>
            </a:r>
            <a:endParaRPr lang="cs-CZ" dirty="0" smtClean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организовывать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выставки по всей России, в том числе знакомить с искусством провинции;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развивать любовь к искусству и эстетические вкусы у народа;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облегчить для художников процесс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продажи собственных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картин.</a:t>
            </a:r>
            <a:endParaRPr lang="cs-CZ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1951" y="2047164"/>
            <a:ext cx="7467392" cy="470847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/>
              </a:rPr>
              <a:t>Товарищество возглавил </a:t>
            </a:r>
            <a:r>
              <a:rPr lang="ru-RU" sz="2800" b="1" dirty="0" smtClean="0">
                <a:solidFill>
                  <a:schemeClr val="bg1"/>
                </a:solidFill>
                <a:effectLst/>
              </a:rPr>
              <a:t>Иван Крамской</a:t>
            </a:r>
          </a:p>
          <a:p>
            <a:r>
              <a:rPr lang="ru-RU" sz="2800" dirty="0" smtClean="0">
                <a:solidFill>
                  <a:schemeClr val="bg1"/>
                </a:solidFill>
                <a:effectLst/>
              </a:rPr>
              <a:t>В </a:t>
            </a:r>
            <a:r>
              <a:rPr lang="ru-RU" sz="2800" dirty="0">
                <a:solidFill>
                  <a:schemeClr val="bg1"/>
                </a:solidFill>
                <a:effectLst/>
              </a:rPr>
              <a:t>число передвижников </a:t>
            </a:r>
            <a:r>
              <a:rPr lang="ru-RU" sz="2800" dirty="0" smtClean="0">
                <a:solidFill>
                  <a:schemeClr val="bg1"/>
                </a:solidFill>
                <a:effectLst/>
              </a:rPr>
              <a:t>входили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  <a:effectLst/>
              </a:rPr>
              <a:t>Василий </a:t>
            </a:r>
            <a:r>
              <a:rPr lang="ru-RU" sz="2800" b="1" dirty="0">
                <a:solidFill>
                  <a:schemeClr val="bg1"/>
                </a:solidFill>
                <a:effectLst/>
              </a:rPr>
              <a:t>Перов</a:t>
            </a:r>
            <a:r>
              <a:rPr lang="ru-RU" sz="2800" dirty="0">
                <a:solidFill>
                  <a:schemeClr val="bg1"/>
                </a:solidFill>
                <a:effectLst/>
              </a:rPr>
              <a:t>, </a:t>
            </a:r>
            <a:r>
              <a:rPr lang="ru-RU" sz="2800" b="1" dirty="0" smtClean="0">
                <a:solidFill>
                  <a:schemeClr val="bg1"/>
                </a:solidFill>
                <a:effectLst/>
              </a:rPr>
              <a:t>Алексей </a:t>
            </a:r>
            <a:r>
              <a:rPr lang="ru-RU" sz="2800" b="1" dirty="0">
                <a:solidFill>
                  <a:schemeClr val="bg1"/>
                </a:solidFill>
                <a:effectLst/>
              </a:rPr>
              <a:t>Саврасов</a:t>
            </a:r>
            <a:r>
              <a:rPr lang="ru-RU" sz="2800" dirty="0">
                <a:solidFill>
                  <a:schemeClr val="bg1"/>
                </a:solidFill>
                <a:effectLst/>
              </a:rPr>
              <a:t>, </a:t>
            </a:r>
            <a:endParaRPr lang="ru-RU" sz="2800" dirty="0" smtClean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  <a:effectLst/>
              </a:rPr>
              <a:t>Иван </a:t>
            </a:r>
            <a:r>
              <a:rPr lang="ru-RU" sz="2800" b="1" dirty="0">
                <a:solidFill>
                  <a:schemeClr val="bg1"/>
                </a:solidFill>
                <a:effectLst/>
              </a:rPr>
              <a:t>Шишкин</a:t>
            </a:r>
            <a:r>
              <a:rPr lang="ru-RU" sz="2800" dirty="0">
                <a:solidFill>
                  <a:schemeClr val="bg1"/>
                </a:solidFill>
                <a:effectLst/>
              </a:rPr>
              <a:t>, </a:t>
            </a:r>
            <a:r>
              <a:rPr lang="ru-RU" sz="2800" b="1" dirty="0" smtClean="0">
                <a:solidFill>
                  <a:schemeClr val="bg1"/>
                </a:solidFill>
                <a:effectLst/>
              </a:rPr>
              <a:t>Илья </a:t>
            </a:r>
            <a:r>
              <a:rPr lang="ru-RU" sz="2800" b="1" dirty="0">
                <a:solidFill>
                  <a:schemeClr val="bg1"/>
                </a:solidFill>
                <a:effectLst/>
              </a:rPr>
              <a:t>Репин</a:t>
            </a:r>
            <a:r>
              <a:rPr lang="ru-RU" sz="2800" dirty="0">
                <a:solidFill>
                  <a:schemeClr val="bg1"/>
                </a:solidFill>
                <a:effectLst/>
              </a:rPr>
              <a:t>, </a:t>
            </a:r>
            <a:endParaRPr lang="ru-RU" sz="2800" b="1" dirty="0" smtClean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  <a:effectLst/>
              </a:rPr>
              <a:t>Виктор</a:t>
            </a:r>
            <a:r>
              <a:rPr lang="ru-RU" sz="2800" dirty="0">
                <a:solidFill>
                  <a:schemeClr val="bg1"/>
                </a:solidFill>
                <a:effectLst/>
              </a:rPr>
              <a:t> и </a:t>
            </a:r>
            <a:r>
              <a:rPr lang="ru-RU" sz="2800" b="1" dirty="0" err="1">
                <a:solidFill>
                  <a:schemeClr val="bg1"/>
                </a:solidFill>
                <a:effectLst/>
              </a:rPr>
              <a:t>Аполлинарий</a:t>
            </a:r>
            <a:r>
              <a:rPr lang="ru-RU" sz="2800" b="1" dirty="0">
                <a:solidFill>
                  <a:schemeClr val="bg1"/>
                </a:solidFill>
                <a:effectLst/>
              </a:rPr>
              <a:t> Васнецовы</a:t>
            </a:r>
            <a:r>
              <a:rPr lang="ru-RU" sz="2800" dirty="0">
                <a:solidFill>
                  <a:schemeClr val="bg1"/>
                </a:solidFill>
                <a:effectLst/>
              </a:rPr>
              <a:t>, </a:t>
            </a:r>
            <a:endParaRPr lang="ru-RU" sz="2800" dirty="0" smtClean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  <a:effectLst/>
              </a:rPr>
              <a:t>Василий </a:t>
            </a:r>
            <a:r>
              <a:rPr lang="ru-RU" sz="2800" b="1" dirty="0">
                <a:solidFill>
                  <a:schemeClr val="bg1"/>
                </a:solidFill>
                <a:effectLst/>
              </a:rPr>
              <a:t>Суриков</a:t>
            </a:r>
            <a:r>
              <a:rPr lang="ru-RU" sz="2800" dirty="0">
                <a:solidFill>
                  <a:schemeClr val="bg1"/>
                </a:solidFill>
                <a:effectLst/>
              </a:rPr>
              <a:t>, </a:t>
            </a:r>
            <a:r>
              <a:rPr lang="ru-RU" sz="2800" b="1" dirty="0" smtClean="0">
                <a:solidFill>
                  <a:schemeClr val="bg1"/>
                </a:solidFill>
                <a:effectLst/>
              </a:rPr>
              <a:t>Архип </a:t>
            </a:r>
            <a:r>
              <a:rPr lang="ru-RU" sz="2800" b="1" dirty="0">
                <a:solidFill>
                  <a:schemeClr val="bg1"/>
                </a:solidFill>
                <a:effectLst/>
              </a:rPr>
              <a:t>Куинджи</a:t>
            </a:r>
            <a:r>
              <a:rPr lang="ru-RU" sz="2800" dirty="0" smtClean="0">
                <a:solidFill>
                  <a:schemeClr val="bg1"/>
                </a:solidFill>
                <a:effectLst/>
              </a:rPr>
              <a:t>,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  <a:effectLst/>
              </a:rPr>
              <a:t>Исаак </a:t>
            </a:r>
            <a:r>
              <a:rPr lang="ru-RU" sz="2800" b="1" dirty="0">
                <a:solidFill>
                  <a:schemeClr val="bg1"/>
                </a:solidFill>
                <a:effectLst/>
              </a:rPr>
              <a:t>Левитан</a:t>
            </a:r>
            <a:r>
              <a:rPr lang="ru-RU" sz="2800" dirty="0">
                <a:solidFill>
                  <a:schemeClr val="bg1"/>
                </a:solidFill>
                <a:effectLst/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  <a:effectLst/>
              </a:rPr>
              <a:t>Валентин </a:t>
            </a:r>
            <a:r>
              <a:rPr lang="ru-RU" sz="2800" b="1" dirty="0">
                <a:solidFill>
                  <a:schemeClr val="bg1"/>
                </a:solidFill>
                <a:effectLst/>
              </a:rPr>
              <a:t>Серов</a:t>
            </a:r>
            <a:r>
              <a:rPr lang="ru-RU" sz="2800" dirty="0">
                <a:solidFill>
                  <a:schemeClr val="bg1"/>
                </a:solidFill>
                <a:effectLst/>
              </a:rPr>
              <a:t> 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  <a:effectLst/>
              </a:rPr>
              <a:t>и другие художники</a:t>
            </a:r>
          </a:p>
        </p:txBody>
      </p:sp>
    </p:spTree>
    <p:extLst>
      <p:ext uri="{BB962C8B-B14F-4D97-AF65-F5344CB8AC3E}">
        <p14:creationId xmlns:p14="http://schemas.microsoft.com/office/powerpoint/2010/main" val="978740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3"/>
              </a:rPr>
              <a:t>ПЕРЕДВИЖНИКИ</a:t>
            </a:r>
            <a:endParaRPr lang="cs-CZ" dirty="0"/>
          </a:p>
        </p:txBody>
      </p:sp>
      <p:pic>
        <p:nvPicPr>
          <p:cNvPr id="4" name="yyuEs4P7Qd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65027" y="1921775"/>
            <a:ext cx="8775511" cy="493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96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https://history.wikireading.ru/283829</a:t>
            </a:r>
            <a:endParaRPr lang="ru-RU" dirty="0" smtClean="0"/>
          </a:p>
          <a:p>
            <a:r>
              <a:rPr lang="cs-CZ" dirty="0">
                <a:hlinkClick r:id="rId3"/>
              </a:rPr>
              <a:t>https://muzei-mira.com/article/2125-kto-takie-peredvizhniki-i-pochemu-ih-tak-nazyvayut-.</a:t>
            </a:r>
            <a:r>
              <a:rPr lang="cs-CZ" dirty="0" smtClean="0">
                <a:hlinkClick r:id="rId3"/>
              </a:rPr>
              <a:t>html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61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hlinkClick r:id="rId3"/>
              </a:rPr>
              <a:t>Классицизм в русском искусстве</a:t>
            </a:r>
            <a:endParaRPr lang="cs-CZ" dirty="0"/>
          </a:p>
        </p:txBody>
      </p:sp>
      <p:pic>
        <p:nvPicPr>
          <p:cNvPr id="4" name="3lRM2mqqCm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63268" y="1996837"/>
            <a:ext cx="8447965" cy="4751981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91832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Классицизм в живописи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1101" y="2814545"/>
            <a:ext cx="6812300" cy="3599316"/>
          </a:xfrm>
        </p:spPr>
        <p:txBody>
          <a:bodyPr>
            <a:normAutofit/>
          </a:bodyPr>
          <a:lstStyle/>
          <a:p>
            <a:r>
              <a:rPr lang="ru-RU" sz="4400" dirty="0"/>
              <a:t>Портреты </a:t>
            </a:r>
          </a:p>
          <a:p>
            <a:r>
              <a:rPr lang="ru-RU" sz="4400" dirty="0" smtClean="0">
                <a:solidFill>
                  <a:schemeClr val="tx1"/>
                </a:solidFill>
              </a:rPr>
              <a:t>Историческая тематика</a:t>
            </a:r>
          </a:p>
          <a:p>
            <a:r>
              <a:rPr lang="ru-RU" sz="4400" dirty="0" smtClean="0">
                <a:solidFill>
                  <a:schemeClr val="tx1"/>
                </a:solidFill>
              </a:rPr>
              <a:t>Городской пейзаж</a:t>
            </a:r>
          </a:p>
          <a:p>
            <a:endParaRPr lang="ru-RU" sz="4400" dirty="0" smtClean="0">
              <a:solidFill>
                <a:schemeClr val="tx1"/>
              </a:solidFill>
            </a:endParaRPr>
          </a:p>
          <a:p>
            <a:endParaRPr lang="cs-CZ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52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79" y="2142699"/>
            <a:ext cx="6237026" cy="241565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Дмитрий Левицкий. </a:t>
            </a:r>
            <a:r>
              <a:rPr lang="ru-RU" dirty="0"/>
              <a:t>«Екатерина II в виде Законодательницы в храме богини Правосудия»</a:t>
            </a:r>
            <a:endParaRPr lang="cs-CZ" dirty="0"/>
          </a:p>
        </p:txBody>
      </p:sp>
      <p:pic>
        <p:nvPicPr>
          <p:cNvPr id="2050" name="Picture 2" descr="https://upload.wikimedia.org/wikipedia/commons/thumb/d/da/Dmitry_Levitsky_-_%D0%95%D0%BA%D0%B0%D1%82%D0%B5%D1%80%D0%B8%D0%BD%D0%B0_II_%D0%B2_%D0%B2%D0%B8%D0%B4%D0%B5_%D0%97%D0%B0%D0%BA%D0%BE%D0%BD%D0%BE%D0%B4%D0%B0%D1%82%D0%B5%D0%BB%D1%8C%D0%BD%D0%B8%D1%86%D1%8B_%D0%B2_%D1%85%D1%80%D0%B0%D0%BC%D0%B5_%D0%B1%D0%BE%D0%B3%D0%B8%D0%BD%D0%B8_%D0%9F%D1%80%D0%B0%D0%B2%D0%BE%D1%81%D1%83%D0%B4%D0%B8%D1%8F_-_Google_Art_Project.jpg/800px-Dmitry_Levitsky_-_%D0%95%D0%BA%D0%B0%D1%82%D0%B5%D1%80%D0%B8%D0%BD%D0%B0_II_%D0%B2_%D0%B2%D0%B8%D0%B4%D0%B5_%D0%97%D0%B0%D0%BA%D0%BE%D0%BD%D0%BE%D0%B4%D0%B0%D1%82%D0%B5%D0%BB%D1%8C%D0%BD%D0%B8%D1%86%D1%8B_%D0%B2_%D1%85%D1%80%D0%B0%D0%BC%D0%B5_%D0%B1%D0%BE%D0%B3%D0%B8%D0%BD%D0%B8_%D0%9F%D1%80%D0%B0%D0%B2%D0%BE%D1%81%D1%83%D0%B4%D0%B8%D1%8F_-_Google_Art_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36" y="0"/>
            <a:ext cx="5095164" cy="689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924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957" y="2445550"/>
            <a:ext cx="6075321" cy="10809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Фёдор Рокотов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Портрет великого князя Петра </a:t>
            </a:r>
            <a:r>
              <a:rPr lang="ru-RU" dirty="0" smtClean="0"/>
              <a:t>Федоровича</a:t>
            </a:r>
            <a:endParaRPr lang="cs-CZ" dirty="0"/>
          </a:p>
        </p:txBody>
      </p:sp>
      <p:pic>
        <p:nvPicPr>
          <p:cNvPr id="3074" name="Picture 2" descr="http://nearyou.ru/rokotov/rosm/1pite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467" y="0"/>
            <a:ext cx="52443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829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5032" y="1211327"/>
            <a:ext cx="3739662" cy="533399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Иван Акимов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Крещение княгини Ольги в Константинополе (1792)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endParaRPr lang="cs-CZ" sz="2400" dirty="0">
              <a:latin typeface="+mn-lt"/>
            </a:endParaRPr>
          </a:p>
        </p:txBody>
      </p:sp>
      <p:pic>
        <p:nvPicPr>
          <p:cNvPr id="2050" name="Picture 2" descr="http://smallbay.ru/images2/akimov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4694" y="0"/>
            <a:ext cx="8187306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3016" y="1090246"/>
            <a:ext cx="3739662" cy="533399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Федор </a:t>
            </a:r>
            <a:r>
              <a:rPr lang="cs-CZ" sz="2800" dirty="0" smtClean="0">
                <a:solidFill>
                  <a:srgbClr val="C00000"/>
                </a:solidFill>
                <a:latin typeface="+mn-lt"/>
              </a:rPr>
              <a:t>A</a:t>
            </a: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лексеев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400" dirty="0" smtClean="0"/>
              <a:t> </a:t>
            </a:r>
            <a:r>
              <a:rPr lang="ru-RU" sz="2400" dirty="0" smtClean="0">
                <a:latin typeface="+mn-lt"/>
              </a:rPr>
              <a:t>Вид города Николаева (1799)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Третьяковская галерея, Москва</a:t>
            </a:r>
            <a:endParaRPr lang="cs-CZ" sz="2400" dirty="0">
              <a:latin typeface="+mn-lt"/>
            </a:endParaRPr>
          </a:p>
        </p:txBody>
      </p:sp>
      <p:pic>
        <p:nvPicPr>
          <p:cNvPr id="1026" name="Picture 2" descr="VÃ½sledek obrÃ¡zku pro Ð°Ð»ÐµÐºÑÐµÐµÐ² Ð²Ð¸Ð´ Ð³Ð¾ÑÐ¾Ð´Ð° Ð½Ð¸ÐºÐ¾Ð»Ð°ÐµÐ²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03" y="0"/>
            <a:ext cx="5807997" cy="686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Сентиментализм</a:t>
            </a:r>
            <a:br>
              <a:rPr lang="ru-RU" dirty="0" smtClean="0"/>
            </a:br>
            <a:r>
              <a:rPr lang="ru-RU" dirty="0" smtClean="0"/>
              <a:t> в русской живописи 19 века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45477" y="2274836"/>
            <a:ext cx="110783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В изобразительном искусстве трудно выделить какого-либо мастера, творчество которого полностью бы воплощало принципы сентиментализма. Элементы сентиментализма встречаются чаще в сочетании с элементами классицизма, романтизма. Поэтому можно только говорить о большем или меньшем влиянии этого стиля на творчество того или иного художника.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1674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2264</TotalTime>
  <Words>243</Words>
  <Application>Microsoft Office PowerPoint</Application>
  <PresentationFormat>Широкоэкранный</PresentationFormat>
  <Paragraphs>53</Paragraphs>
  <Slides>23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Trebuchet MS</vt:lpstr>
      <vt:lpstr>Wingdings</vt:lpstr>
      <vt:lpstr>Берлин</vt:lpstr>
      <vt:lpstr>Русская живопись</vt:lpstr>
      <vt:lpstr>Классицизм в русском искусстве</vt:lpstr>
      <vt:lpstr>Классицизм в русском искусстве</vt:lpstr>
      <vt:lpstr>Классицизм в живописи</vt:lpstr>
      <vt:lpstr>Дмитрий Левицкий. «Екатерина II в виде Законодательницы в храме богини Правосудия»</vt:lpstr>
      <vt:lpstr>Фёдор Рокотов  Портрет великого князя Петра Федоровича</vt:lpstr>
      <vt:lpstr>Иван Акимов   Крещение княгини Ольги в Константинополе (1792)  </vt:lpstr>
      <vt:lpstr>Федор Aлексеев    Вид города Николаева (1799)   Третьяковская галерея, Москва</vt:lpstr>
      <vt:lpstr>Сентиментализм  в русской живописи 19 века</vt:lpstr>
      <vt:lpstr>Черты сентиментализма:</vt:lpstr>
      <vt:lpstr>Алексей Венецианов</vt:lpstr>
      <vt:lpstr>Презентация PowerPoint</vt:lpstr>
      <vt:lpstr>Романтизм в русской живописи </vt:lpstr>
      <vt:lpstr>Иван Айвазовский</vt:lpstr>
      <vt:lpstr>Карл Брюллов Последний день Помпеи  </vt:lpstr>
      <vt:lpstr>Александр Иванов  Явление Христа народу </vt:lpstr>
      <vt:lpstr>Орест Кипренский  Портрет А.С.Пушкина</vt:lpstr>
      <vt:lpstr>Василий Тропинин  Портрет А. С. Пушкина</vt:lpstr>
      <vt:lpstr>Реализм в русской живописи 19 века</vt:lpstr>
      <vt:lpstr>ПЕРЕДВИЖНИКИ</vt:lpstr>
      <vt:lpstr>Презентация PowerPoint</vt:lpstr>
      <vt:lpstr>ПЕРЕДВИЖНИКИ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живопись</dc:title>
  <dc:creator>Uživatel systému Windows</dc:creator>
  <cp:lastModifiedBy>Uživatel systému Windows</cp:lastModifiedBy>
  <cp:revision>24</cp:revision>
  <dcterms:created xsi:type="dcterms:W3CDTF">2018-03-04T18:27:21Z</dcterms:created>
  <dcterms:modified xsi:type="dcterms:W3CDTF">2019-02-15T20:18:49Z</dcterms:modified>
</cp:coreProperties>
</file>