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67" r:id="rId6"/>
    <p:sldId id="259" r:id="rId7"/>
    <p:sldId id="260" r:id="rId8"/>
    <p:sldId id="268" r:id="rId9"/>
    <p:sldId id="261" r:id="rId10"/>
    <p:sldId id="262" r:id="rId11"/>
    <p:sldId id="274" r:id="rId12"/>
    <p:sldId id="269" r:id="rId13"/>
    <p:sldId id="263" r:id="rId14"/>
    <p:sldId id="270" r:id="rId15"/>
    <p:sldId id="264" r:id="rId16"/>
    <p:sldId id="271" r:id="rId17"/>
    <p:sldId id="272" r:id="rId18"/>
    <p:sldId id="265" r:id="rId19"/>
    <p:sldId id="273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-8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9194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71680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410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6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086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7138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42560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3206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2194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4418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7007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097E-A5AA-41B7-B3A7-48277CA754ED}" type="datetimeFigureOut">
              <a:rPr lang="cs-CZ" smtClean="0"/>
              <a:pPr/>
              <a:t>2.11.2018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F01A-0E0B-4CA4-9FB5-BBEC3279824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955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Лекция 3. </a:t>
            </a:r>
            <a:endParaRPr lang="cs-CZ" dirty="0"/>
          </a:p>
        </p:txBody>
      </p:sp>
      <p:pic>
        <p:nvPicPr>
          <p:cNvPr id="4" name="Рисунок 3" descr="evgeniy-one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2892" y="805962"/>
            <a:ext cx="7319108" cy="5489331"/>
          </a:xfrm>
          <a:prstGeom prst="ellipse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5478" y="1547446"/>
            <a:ext cx="5673969" cy="203981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Роман </a:t>
            </a:r>
            <a:r>
              <a:rPr lang="ru-RU" b="1" dirty="0"/>
              <a:t>в стихах А.С. Пушкина «Евгений Онегин»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9249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Письмо Татьяны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/>
              <a:t>В Онегине Татьяна увидела не реального человека, а героя </a:t>
            </a:r>
            <a:r>
              <a:rPr lang="ru-RU" sz="4000" dirty="0" smtClean="0"/>
              <a:t>романтического </a:t>
            </a:r>
            <a:r>
              <a:rPr lang="ru-RU" sz="4000" dirty="0"/>
              <a:t>произведения, и полюбила его. </a:t>
            </a:r>
            <a:endParaRPr lang="ru-RU" sz="4000" dirty="0" smtClean="0"/>
          </a:p>
          <a:p>
            <a:r>
              <a:rPr lang="ru-RU" sz="4000" dirty="0"/>
              <a:t>Она написала ему письмо, в котором призналась в своей любви. Но Онегин, не веривший в любовь, не ответил на ее чувство.</a:t>
            </a:r>
            <a:endParaRPr lang="cs-CZ" sz="4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51986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Известная цитата романа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44406"/>
          </a:xfrm>
        </p:spPr>
        <p:txBody>
          <a:bodyPr/>
          <a:lstStyle/>
          <a:p>
            <a:r>
              <a:rPr lang="ru-RU" sz="4400" i="1" dirty="0" smtClean="0"/>
              <a:t>Чем меньше женщину мы любим,</a:t>
            </a:r>
          </a:p>
          <a:p>
            <a:pPr>
              <a:buNone/>
            </a:pPr>
            <a:r>
              <a:rPr lang="ru-RU" sz="4400" i="1" dirty="0" smtClean="0"/>
              <a:t>Тем легче нравимся мы </a:t>
            </a:r>
            <a:r>
              <a:rPr lang="ru-RU" sz="4400" i="1" dirty="0" smtClean="0"/>
              <a:t>ей.</a:t>
            </a:r>
            <a:endParaRPr lang="ru-RU" sz="4400" i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atyana-pishet-pismo-Oneginu-575x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8524" y="261446"/>
            <a:ext cx="10152184" cy="6409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Дуэль Онегина и </a:t>
            </a:r>
            <a:r>
              <a:rPr lang="ru-RU" b="1" dirty="0"/>
              <a:t>Ленского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/>
              <a:t>Онегин не смог стать и хорошим другом. Однажды на балу у Лариных Онегин весь вечер танцевал с Ольгой. Ленский подумал, что Онегин хочет добиться любви Ольги, и вызвал Онегина на дуэль. Онегин понимал, что поступил неправильно, но он боялся общественного мнения, и поэтому не извинился перед Ленским, а принял его вызов. На дуэли он убил своего друга.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1837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эль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5815" y="0"/>
            <a:ext cx="1109003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«Открытый» финал </a:t>
            </a:r>
            <a:r>
              <a:rPr lang="ru-RU" b="1" dirty="0" smtClean="0"/>
              <a:t>романа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/>
              <a:t>Через несколько лет он снова встретился с Татьяной в Москве. Татьяна изменилась: она вышла замуж за генерала и стала светской дамой. Онегин искренне ее полюбил, он написал ей письмо о своих чувствах. </a:t>
            </a:r>
            <a:endParaRPr lang="ru-RU" sz="3600" dirty="0" smtClean="0"/>
          </a:p>
          <a:p>
            <a:r>
              <a:rPr lang="ru-RU" sz="3600" dirty="0" smtClean="0"/>
              <a:t>Но </a:t>
            </a:r>
            <a:r>
              <a:rPr lang="ru-RU" sz="3600" dirty="0"/>
              <a:t>теперь Татьяна не поверила в его чувства. Она ответила ему, что она по-прежнему любит Онегина, но семья и долг перед семьей для нее важнее любви.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276113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тан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615" y="37680"/>
            <a:ext cx="10609385" cy="682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ugene_Onegin_(Samokish-Sudkovskaya)_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6687" y="0"/>
            <a:ext cx="575862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Особенности </a:t>
            </a:r>
            <a:r>
              <a:rPr lang="ru-RU" b="1" dirty="0" smtClean="0"/>
              <a:t>жанра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46653"/>
            <a:ext cx="10515600" cy="510639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 Впервые в русской литературе Пушкин выбрал для романа не прозаическую, а стихотворную речь.</a:t>
            </a:r>
            <a:endParaRPr lang="cs-CZ" dirty="0"/>
          </a:p>
          <a:p>
            <a:r>
              <a:rPr lang="ru-RU" dirty="0"/>
              <a:t>2. Автор-повествователь часто отступает от рассказа о героях и событиях и рассуждает о биографических, литературных и философских темах.</a:t>
            </a:r>
            <a:endParaRPr lang="cs-CZ" dirty="0"/>
          </a:p>
          <a:p>
            <a:r>
              <a:rPr lang="ru-RU" dirty="0"/>
              <a:t>3. Сюжет романа диктуется логикой характеров героев.  </a:t>
            </a:r>
            <a:endParaRPr lang="cs-CZ" dirty="0"/>
          </a:p>
          <a:p>
            <a:r>
              <a:rPr lang="ru-RU" dirty="0" smtClean="0"/>
              <a:t>4. В </a:t>
            </a:r>
            <a:r>
              <a:rPr lang="ru-RU" dirty="0"/>
              <a:t>романе особенную роль играет автор-повествователь. Повествователь в романе Пушкина является одновременно и создателем романа, и его героем.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романе Пушкин создал новый тип героя – героя </a:t>
            </a:r>
            <a:r>
              <a:rPr lang="ru-RU" dirty="0" smtClean="0"/>
              <a:t>времени</a:t>
            </a:r>
            <a:r>
              <a:rPr lang="ru-RU" dirty="0"/>
              <a:t> </a:t>
            </a:r>
            <a:r>
              <a:rPr lang="ru-RU" u="sng" dirty="0" smtClean="0"/>
              <a:t>«лишний человек». </a:t>
            </a:r>
            <a:r>
              <a:rPr lang="ru-RU" dirty="0"/>
              <a:t>Его судьбу, характер, отношения с людьми определяют действительность, личные качества и общечеловеческие проблемы. </a:t>
            </a:r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xmlns="" val="353373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7479323" cy="6199798"/>
          </a:xfrm>
        </p:spPr>
        <p:txBody>
          <a:bodyPr>
            <a:noAutofit/>
          </a:bodyPr>
          <a:lstStyle/>
          <a:p>
            <a:r>
              <a:rPr lang="ru-RU" sz="4300" i="1" dirty="0" smtClean="0"/>
              <a:t>С героем моего романа</a:t>
            </a:r>
            <a:br>
              <a:rPr lang="ru-RU" sz="4300" i="1" dirty="0" smtClean="0"/>
            </a:br>
            <a:r>
              <a:rPr lang="ru-RU" sz="4300" i="1" dirty="0" smtClean="0"/>
              <a:t>Без предисловий, сей же час</a:t>
            </a:r>
            <a:br>
              <a:rPr lang="ru-RU" sz="4300" i="1" dirty="0" smtClean="0"/>
            </a:br>
            <a:r>
              <a:rPr lang="ru-RU" sz="4300" i="1" dirty="0" smtClean="0"/>
              <a:t>Позвольте познакомить вас:</a:t>
            </a:r>
            <a:br>
              <a:rPr lang="ru-RU" sz="4300" i="1" dirty="0" smtClean="0"/>
            </a:br>
            <a:r>
              <a:rPr lang="ru-RU" sz="4300" i="1" dirty="0" smtClean="0"/>
              <a:t>Онегин, добрый мой приятель,</a:t>
            </a:r>
            <a:br>
              <a:rPr lang="ru-RU" sz="4300" i="1" dirty="0" smtClean="0"/>
            </a:br>
            <a:r>
              <a:rPr lang="ru-RU" sz="4300" i="1" dirty="0" smtClean="0"/>
              <a:t>Родился на брегах Невы,</a:t>
            </a:r>
            <a:br>
              <a:rPr lang="ru-RU" sz="4300" i="1" dirty="0" smtClean="0"/>
            </a:br>
            <a:r>
              <a:rPr lang="ru-RU" sz="4300" i="1" dirty="0" smtClean="0"/>
              <a:t>Где, может быть, родились вы</a:t>
            </a:r>
            <a:br>
              <a:rPr lang="ru-RU" sz="4300" i="1" dirty="0" smtClean="0"/>
            </a:br>
            <a:r>
              <a:rPr lang="ru-RU" sz="4300" i="1" dirty="0" smtClean="0"/>
              <a:t>Или блистали, мой читатель;</a:t>
            </a:r>
            <a:br>
              <a:rPr lang="ru-RU" sz="4300" i="1" dirty="0" smtClean="0"/>
            </a:br>
            <a:r>
              <a:rPr lang="ru-RU" sz="4300" i="1" dirty="0" smtClean="0"/>
              <a:t>Там некогда гулял и я:</a:t>
            </a:r>
            <a:br>
              <a:rPr lang="ru-RU" sz="4300" i="1" dirty="0" smtClean="0"/>
            </a:br>
            <a:r>
              <a:rPr lang="ru-RU" sz="4300" i="1" dirty="0" smtClean="0"/>
              <a:t>Но вреден север для </a:t>
            </a:r>
            <a:r>
              <a:rPr lang="ru-RU" sz="4300" i="1" dirty="0" smtClean="0"/>
              <a:t>меня.</a:t>
            </a:r>
            <a:endParaRPr lang="ru-RU" sz="4300" i="1" dirty="0"/>
          </a:p>
        </p:txBody>
      </p:sp>
      <p:pic>
        <p:nvPicPr>
          <p:cNvPr id="3" name="Рисунок 2" descr="онегин и 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886" y="28506"/>
            <a:ext cx="4606114" cy="6829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 smtClean="0"/>
              <a:t>Э</a:t>
            </a:r>
            <a:r>
              <a:rPr lang="ru-RU" b="1" dirty="0" smtClean="0"/>
              <a:t>нциклопедия </a:t>
            </a:r>
            <a:r>
              <a:rPr lang="ru-RU" b="1" dirty="0"/>
              <a:t>русской жизни</a:t>
            </a:r>
            <a:r>
              <a:rPr lang="ru-RU" b="1" dirty="0" smtClean="0"/>
              <a:t>» </a:t>
            </a:r>
            <a:r>
              <a:rPr lang="ru-RU" dirty="0" smtClean="0"/>
              <a:t>(В.Г.Белинский)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«Евгений Онегин» - </a:t>
            </a:r>
            <a:r>
              <a:rPr lang="ru-RU" sz="4000" u="sng" dirty="0"/>
              <a:t>это роман в стихах</a:t>
            </a:r>
            <a:r>
              <a:rPr lang="ru-RU" sz="4000" dirty="0"/>
              <a:t>. Пушкин начал писать его в 1823 году и </a:t>
            </a:r>
            <a:r>
              <a:rPr lang="ru-RU" sz="4000" dirty="0" smtClean="0"/>
              <a:t>закончил </a:t>
            </a:r>
            <a:r>
              <a:rPr lang="ru-RU" sz="4000" dirty="0"/>
              <a:t>в 1830 году. </a:t>
            </a:r>
            <a:endParaRPr lang="ru-RU" sz="4000" dirty="0" smtClean="0"/>
          </a:p>
          <a:p>
            <a:r>
              <a:rPr lang="ru-RU" sz="4000" dirty="0"/>
              <a:t>Место действия романа часто меняется: это и Петербург, и Москва, и деревня. В романе собран богатый общественно-исторический, бытовой и литературный материал. 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xmlns="" val="24088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ne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3384" y="654538"/>
            <a:ext cx="5836627" cy="3891085"/>
          </a:xfrm>
          <a:prstGeom prst="rect">
            <a:avLst/>
          </a:prstGeom>
        </p:spPr>
      </p:pic>
      <p:pic>
        <p:nvPicPr>
          <p:cNvPr id="3" name="Рисунок 2" descr="onegin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5035" y="586154"/>
            <a:ext cx="4270221" cy="547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герой романа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7523" y="1497379"/>
            <a:ext cx="10515600" cy="4351338"/>
          </a:xfrm>
        </p:spPr>
        <p:txBody>
          <a:bodyPr>
            <a:noAutofit/>
          </a:bodyPr>
          <a:lstStyle/>
          <a:p>
            <a:r>
              <a:rPr lang="ru-RU" sz="3600" dirty="0"/>
              <a:t>М</a:t>
            </a:r>
            <a:r>
              <a:rPr lang="ru-RU" sz="3600" dirty="0" smtClean="0"/>
              <a:t>олодой </a:t>
            </a:r>
            <a:r>
              <a:rPr lang="ru-RU" sz="3600" dirty="0"/>
              <a:t>дворянин Евгений Онегин. Его характер сформировался в петербургском светском обществе</a:t>
            </a:r>
            <a:r>
              <a:rPr lang="ru-RU" sz="3600" dirty="0" smtClean="0"/>
              <a:t>.</a:t>
            </a:r>
          </a:p>
          <a:p>
            <a:r>
              <a:rPr lang="ru-RU" sz="3600" dirty="0"/>
              <a:t>Автор показал, что жизнь  дворянина, который не служит, - беззаботная и однообразная, в ней есть только развлечения и любовные романы. </a:t>
            </a:r>
            <a:endParaRPr lang="cs-CZ" sz="3600" dirty="0"/>
          </a:p>
          <a:p>
            <a:r>
              <a:rPr lang="ru-RU" sz="3600" dirty="0"/>
              <a:t>Он почувствовал пустоту в душе. Причина душевной пустоты – это пустота и бессодержательность светской жизни.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xmlns="" val="39720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негин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0"/>
            <a:ext cx="1146516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5046"/>
          </a:xfrm>
        </p:spPr>
        <p:txBody>
          <a:bodyPr>
            <a:normAutofit/>
          </a:bodyPr>
          <a:lstStyle/>
          <a:p>
            <a:r>
              <a:rPr lang="ru-RU" sz="4800" b="1" dirty="0"/>
              <a:t>Герой начал искать новые духовные ценности. Он уехал в деревню, начал читать книги, пытался писать. Но в деревне ему стало также скучно, как и в Петербурге. </a:t>
            </a:r>
            <a:endParaRPr lang="cs-CZ" sz="4800" b="1" dirty="0"/>
          </a:p>
        </p:txBody>
      </p:sp>
    </p:spTree>
    <p:extLst>
      <p:ext uri="{BB962C8B-B14F-4D97-AF65-F5344CB8AC3E}">
        <p14:creationId xmlns:p14="http://schemas.microsoft.com/office/powerpoint/2010/main" xmlns="" val="251581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8886"/>
          </a:xfrm>
        </p:spPr>
        <p:txBody>
          <a:bodyPr/>
          <a:lstStyle/>
          <a:p>
            <a:r>
              <a:rPr lang="ru-RU" dirty="0"/>
              <a:t>В деревне Онегин сблизился со своим соседом – юным помещиком Владимиром Ленским. </a:t>
            </a:r>
            <a:r>
              <a:rPr lang="ru-RU" dirty="0" smtClean="0"/>
              <a:t>Он </a:t>
            </a:r>
            <a:r>
              <a:rPr lang="ru-RU" dirty="0"/>
              <a:t>– </a:t>
            </a:r>
            <a:r>
              <a:rPr lang="ru-RU" b="1" u="sng" dirty="0"/>
              <a:t>поэт-романтик.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Ленский  познакомил Онегина </a:t>
            </a:r>
            <a:r>
              <a:rPr lang="ru-RU" u="sng" dirty="0"/>
              <a:t>с семьей помещиков Лариных</a:t>
            </a:r>
            <a:r>
              <a:rPr lang="ru-RU" dirty="0"/>
              <a:t>, в которой Онегин встретился с невестой Ленского Ольгой и с ее сестрой Татьяной.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5903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негин и 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6585" y="0"/>
            <a:ext cx="52762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648200" cy="1041644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Татьяна Ларина 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2708" y="1430215"/>
            <a:ext cx="7315201" cy="4746748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/>
              <a:t>Главная героиня </a:t>
            </a:r>
            <a:r>
              <a:rPr lang="ru-RU" sz="4000" dirty="0"/>
              <a:t>романа. Пушкин называет ее «милым идеалом». Она любит русскую природу, старинные сказки и обычаи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 </a:t>
            </a:r>
            <a:r>
              <a:rPr lang="ru-RU" sz="4000" dirty="0"/>
              <a:t>Татьяна очень любит читать, ее любимые книги – романтические романы, которые ей «заменяли все». </a:t>
            </a:r>
            <a:endParaRPr lang="cs-CZ" sz="4000" dirty="0"/>
          </a:p>
        </p:txBody>
      </p:sp>
      <p:pic>
        <p:nvPicPr>
          <p:cNvPr id="4" name="Рисунок 3" descr="vgozclrierdx-tatiana-lari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1961" y="1101969"/>
            <a:ext cx="3930476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302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521</Words>
  <Application>Microsoft Office PowerPoint</Application>
  <PresentationFormat>Произвольный</PresentationFormat>
  <Paragraphs>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Motiv Office</vt:lpstr>
      <vt:lpstr>         Роман в стихах А.С. Пушкина «Евгений Онегин»  </vt:lpstr>
      <vt:lpstr>«Энциклопедия русской жизни» (В.Г.Белинский)</vt:lpstr>
      <vt:lpstr>Слайд 3</vt:lpstr>
      <vt:lpstr>Главный герой романа </vt:lpstr>
      <vt:lpstr>Слайд 5</vt:lpstr>
      <vt:lpstr>Герой начал искать новые духовные ценности. Он уехал в деревню, начал читать книги, пытался писать. Но в деревне ему стало также скучно, как и в Петербурге. </vt:lpstr>
      <vt:lpstr>В деревне Онегин сблизился со своим соседом – юным помещиком Владимиром Ленским. Он – поэт-романтик.  Ленский  познакомил Онегина с семьей помещиков Лариных, в которой Онегин встретился с невестой Ленского Ольгой и с ее сестрой Татьяной.  </vt:lpstr>
      <vt:lpstr>Слайд 8</vt:lpstr>
      <vt:lpstr>Татьяна Ларина </vt:lpstr>
      <vt:lpstr>Письмо Татьяны</vt:lpstr>
      <vt:lpstr>Известная цитата романа</vt:lpstr>
      <vt:lpstr>Слайд 12</vt:lpstr>
      <vt:lpstr>Дуэль Онегина и Ленского</vt:lpstr>
      <vt:lpstr>Слайд 14</vt:lpstr>
      <vt:lpstr>«Открытый» финал романа</vt:lpstr>
      <vt:lpstr>Слайд 16</vt:lpstr>
      <vt:lpstr>Слайд 17</vt:lpstr>
      <vt:lpstr>Особенности жанра</vt:lpstr>
      <vt:lpstr>С героем моего романа Без предисловий, сей же час Позвольте познакомить вас: Онегин, добрый мой приятель, Родился на брегах Невы, Где, может быть, родились вы Или блистали, мой читатель; Там некогда гулял и я: Но вреден север для меня.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 в стихах А.С. Пушкина «Евгений Онегин»  </dc:title>
  <dc:creator>Uživatel 6</dc:creator>
  <cp:lastModifiedBy>Анна</cp:lastModifiedBy>
  <cp:revision>5</cp:revision>
  <dcterms:created xsi:type="dcterms:W3CDTF">2018-11-01T12:10:57Z</dcterms:created>
  <dcterms:modified xsi:type="dcterms:W3CDTF">2018-11-01T21:00:07Z</dcterms:modified>
</cp:coreProperties>
</file>