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82" r:id="rId4"/>
    <p:sldId id="289" r:id="rId5"/>
    <p:sldId id="258" r:id="rId6"/>
    <p:sldId id="290" r:id="rId7"/>
    <p:sldId id="259" r:id="rId8"/>
    <p:sldId id="260" r:id="rId9"/>
    <p:sldId id="283" r:id="rId10"/>
    <p:sldId id="284" r:id="rId11"/>
    <p:sldId id="285" r:id="rId12"/>
    <p:sldId id="261" r:id="rId13"/>
    <p:sldId id="262" r:id="rId14"/>
    <p:sldId id="263" r:id="rId15"/>
    <p:sldId id="298" r:id="rId16"/>
    <p:sldId id="264" r:id="rId17"/>
    <p:sldId id="287" r:id="rId18"/>
    <p:sldId id="288" r:id="rId19"/>
    <p:sldId id="265" r:id="rId20"/>
    <p:sldId id="286" r:id="rId21"/>
    <p:sldId id="291" r:id="rId22"/>
    <p:sldId id="297" r:id="rId23"/>
    <p:sldId id="292" r:id="rId24"/>
    <p:sldId id="293" r:id="rId25"/>
    <p:sldId id="294" r:id="rId26"/>
    <p:sldId id="295" r:id="rId27"/>
    <p:sldId id="296"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81" r:id="rId4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4660"/>
  </p:normalViewPr>
  <p:slideViewPr>
    <p:cSldViewPr snapToGrid="0">
      <p:cViewPr varScale="1">
        <p:scale>
          <a:sx n="80" d="100"/>
          <a:sy n="80" d="100"/>
        </p:scale>
        <p:origin x="120" y="6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smtClean="0"/>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3D036D1B-04D5-4CC8-8241-1D9571A3745C}" type="datetimeFigureOut">
              <a:rPr lang="cs-CZ" smtClean="0"/>
              <a:pPr/>
              <a:t>8.11.2018</a:t>
            </a:fld>
            <a:endParaRPr lang="cs-CZ"/>
          </a:p>
        </p:txBody>
      </p:sp>
      <p:sp>
        <p:nvSpPr>
          <p:cNvPr id="5" name="Footer Placeholder 4"/>
          <p:cNvSpPr>
            <a:spLocks noGrp="1"/>
          </p:cNvSpPr>
          <p:nvPr>
            <p:ph type="ftr" sz="quarter" idx="11"/>
          </p:nvPr>
        </p:nvSpPr>
        <p:spPr/>
        <p:txBody>
          <a:bodyPr/>
          <a:lstStyle/>
          <a:p>
            <a:endParaRPr lang="cs-CZ"/>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B3CB96E-BD81-4C47-B172-75B4E699C932}" type="slidenum">
              <a:rPr lang="cs-CZ" smtClean="0"/>
              <a:pPr/>
              <a:t>‹#›</a:t>
            </a:fld>
            <a:endParaRPr lang="cs-CZ"/>
          </a:p>
        </p:txBody>
      </p:sp>
    </p:spTree>
    <p:extLst>
      <p:ext uri="{BB962C8B-B14F-4D97-AF65-F5344CB8AC3E}">
        <p14:creationId xmlns:p14="http://schemas.microsoft.com/office/powerpoint/2010/main" val="593296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smtClean="0"/>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3D036D1B-04D5-4CC8-8241-1D9571A3745C}" type="datetimeFigureOut">
              <a:rPr lang="cs-CZ" smtClean="0"/>
              <a:pPr/>
              <a:t>8.11.2018</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B3CB96E-BD81-4C47-B172-75B4E699C932}" type="slidenum">
              <a:rPr lang="cs-CZ" smtClean="0"/>
              <a:pPr/>
              <a:t>‹#›</a:t>
            </a:fld>
            <a:endParaRPr lang="cs-CZ"/>
          </a:p>
        </p:txBody>
      </p:sp>
    </p:spTree>
    <p:extLst>
      <p:ext uri="{BB962C8B-B14F-4D97-AF65-F5344CB8AC3E}">
        <p14:creationId xmlns:p14="http://schemas.microsoft.com/office/powerpoint/2010/main" val="1351482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smtClean="0"/>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3D036D1B-04D5-4CC8-8241-1D9571A3745C}" type="datetimeFigureOut">
              <a:rPr lang="cs-CZ" smtClean="0"/>
              <a:pPr/>
              <a:t>8.11.2018</a:t>
            </a:fld>
            <a:endParaRPr lang="cs-CZ"/>
          </a:p>
        </p:txBody>
      </p:sp>
      <p:sp>
        <p:nvSpPr>
          <p:cNvPr id="5" name="Footer Placeholder 4"/>
          <p:cNvSpPr>
            <a:spLocks noGrp="1"/>
          </p:cNvSpPr>
          <p:nvPr>
            <p:ph type="ftr" sz="quarter" idx="11"/>
          </p:nvPr>
        </p:nvSpPr>
        <p:spPr/>
        <p:txBody>
          <a:bodyPr/>
          <a:lstStyle/>
          <a:p>
            <a:endParaRPr lang="cs-CZ"/>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B3CB96E-BD81-4C47-B172-75B4E699C932}" type="slidenum">
              <a:rPr lang="cs-CZ" smtClean="0"/>
              <a:pPr/>
              <a:t>‹#›</a:t>
            </a:fld>
            <a:endParaRPr lang="cs-CZ"/>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49980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smtClean="0"/>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Kliknutím lze upravit styly předlohy textu.</a:t>
            </a:r>
          </a:p>
        </p:txBody>
      </p:sp>
      <p:sp>
        <p:nvSpPr>
          <p:cNvPr id="5" name="Date Placeholder 4"/>
          <p:cNvSpPr>
            <a:spLocks noGrp="1"/>
          </p:cNvSpPr>
          <p:nvPr>
            <p:ph type="dt" sz="half" idx="10"/>
          </p:nvPr>
        </p:nvSpPr>
        <p:spPr/>
        <p:txBody>
          <a:bodyPr/>
          <a:lstStyle/>
          <a:p>
            <a:fld id="{3D036D1B-04D5-4CC8-8241-1D9571A3745C}" type="datetimeFigureOut">
              <a:rPr lang="cs-CZ" smtClean="0"/>
              <a:pPr/>
              <a:t>8.11.2018</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B3CB96E-BD81-4C47-B172-75B4E699C932}" type="slidenum">
              <a:rPr lang="cs-CZ" smtClean="0"/>
              <a:pPr/>
              <a:t>‹#›</a:t>
            </a:fld>
            <a:endParaRPr lang="cs-CZ"/>
          </a:p>
        </p:txBody>
      </p:sp>
    </p:spTree>
    <p:extLst>
      <p:ext uri="{BB962C8B-B14F-4D97-AF65-F5344CB8AC3E}">
        <p14:creationId xmlns:p14="http://schemas.microsoft.com/office/powerpoint/2010/main" val="1244621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smtClean="0"/>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Kliknutím lze upravit styly předlohy textu.</a:t>
            </a:r>
          </a:p>
        </p:txBody>
      </p:sp>
      <p:sp>
        <p:nvSpPr>
          <p:cNvPr id="5" name="Date Placeholder 4"/>
          <p:cNvSpPr>
            <a:spLocks noGrp="1"/>
          </p:cNvSpPr>
          <p:nvPr>
            <p:ph type="dt" sz="half" idx="10"/>
          </p:nvPr>
        </p:nvSpPr>
        <p:spPr/>
        <p:txBody>
          <a:bodyPr/>
          <a:lstStyle/>
          <a:p>
            <a:fld id="{3D036D1B-04D5-4CC8-8241-1D9571A3745C}" type="datetimeFigureOut">
              <a:rPr lang="cs-CZ" smtClean="0"/>
              <a:pPr/>
              <a:t>8.11.2018</a:t>
            </a:fld>
            <a:endParaRPr lang="cs-CZ"/>
          </a:p>
        </p:txBody>
      </p:sp>
      <p:sp>
        <p:nvSpPr>
          <p:cNvPr id="6" name="Footer Placeholder 5"/>
          <p:cNvSpPr>
            <a:spLocks noGrp="1"/>
          </p:cNvSpPr>
          <p:nvPr>
            <p:ph type="ftr" sz="quarter" idx="11"/>
          </p:nvPr>
        </p:nvSpPr>
        <p:spPr/>
        <p:txBody>
          <a:bodyPr/>
          <a:lstStyle/>
          <a:p>
            <a:endParaRPr lang="cs-CZ"/>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B3CB96E-BD81-4C47-B172-75B4E699C932}" type="slidenum">
              <a:rPr lang="cs-CZ" smtClean="0"/>
              <a:pPr/>
              <a:t>‹#›</a:t>
            </a:fld>
            <a:endParaRPr lang="cs-CZ"/>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3814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smtClean="0"/>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Kliknutím lze upravit styly předlohy textu.</a:t>
            </a:r>
          </a:p>
        </p:txBody>
      </p:sp>
      <p:sp>
        <p:nvSpPr>
          <p:cNvPr id="5" name="Date Placeholder 4"/>
          <p:cNvSpPr>
            <a:spLocks noGrp="1"/>
          </p:cNvSpPr>
          <p:nvPr>
            <p:ph type="dt" sz="half" idx="10"/>
          </p:nvPr>
        </p:nvSpPr>
        <p:spPr/>
        <p:txBody>
          <a:bodyPr/>
          <a:lstStyle/>
          <a:p>
            <a:fld id="{3D036D1B-04D5-4CC8-8241-1D9571A3745C}" type="datetimeFigureOut">
              <a:rPr lang="cs-CZ" smtClean="0"/>
              <a:pPr/>
              <a:t>8.11.2018</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B3CB96E-BD81-4C47-B172-75B4E699C932}" type="slidenum">
              <a:rPr lang="cs-CZ" smtClean="0"/>
              <a:pPr/>
              <a:t>‹#›</a:t>
            </a:fld>
            <a:endParaRPr lang="cs-CZ"/>
          </a:p>
        </p:txBody>
      </p:sp>
    </p:spTree>
    <p:extLst>
      <p:ext uri="{BB962C8B-B14F-4D97-AF65-F5344CB8AC3E}">
        <p14:creationId xmlns:p14="http://schemas.microsoft.com/office/powerpoint/2010/main" val="1643369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3D036D1B-04D5-4CC8-8241-1D9571A3745C}" type="datetimeFigureOut">
              <a:rPr lang="cs-CZ" smtClean="0"/>
              <a:pPr/>
              <a:t>8.11.2018</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B3CB96E-BD81-4C47-B172-75B4E699C932}" type="slidenum">
              <a:rPr lang="cs-CZ" smtClean="0"/>
              <a:pPr/>
              <a:t>‹#›</a:t>
            </a:fld>
            <a:endParaRPr lang="cs-CZ"/>
          </a:p>
        </p:txBody>
      </p:sp>
    </p:spTree>
    <p:extLst>
      <p:ext uri="{BB962C8B-B14F-4D97-AF65-F5344CB8AC3E}">
        <p14:creationId xmlns:p14="http://schemas.microsoft.com/office/powerpoint/2010/main" val="2185162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smtClean="0"/>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3D036D1B-04D5-4CC8-8241-1D9571A3745C}" type="datetimeFigureOut">
              <a:rPr lang="cs-CZ" smtClean="0"/>
              <a:pPr/>
              <a:t>8.11.2018</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B3CB96E-BD81-4C47-B172-75B4E699C932}" type="slidenum">
              <a:rPr lang="cs-CZ" smtClean="0"/>
              <a:pPr/>
              <a:t>‹#›</a:t>
            </a:fld>
            <a:endParaRPr lang="cs-CZ"/>
          </a:p>
        </p:txBody>
      </p:sp>
    </p:spTree>
    <p:extLst>
      <p:ext uri="{BB962C8B-B14F-4D97-AF65-F5344CB8AC3E}">
        <p14:creationId xmlns:p14="http://schemas.microsoft.com/office/powerpoint/2010/main" val="258370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smtClean="0"/>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3D036D1B-04D5-4CC8-8241-1D9571A3745C}" type="datetimeFigureOut">
              <a:rPr lang="cs-CZ" smtClean="0"/>
              <a:pPr/>
              <a:t>8.11.2018</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B3CB96E-BD81-4C47-B172-75B4E699C932}" type="slidenum">
              <a:rPr lang="cs-CZ" smtClean="0"/>
              <a:pPr/>
              <a:t>‹#›</a:t>
            </a:fld>
            <a:endParaRPr lang="cs-CZ"/>
          </a:p>
        </p:txBody>
      </p:sp>
    </p:spTree>
    <p:extLst>
      <p:ext uri="{BB962C8B-B14F-4D97-AF65-F5344CB8AC3E}">
        <p14:creationId xmlns:p14="http://schemas.microsoft.com/office/powerpoint/2010/main" val="514748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3D036D1B-04D5-4CC8-8241-1D9571A3745C}" type="datetimeFigureOut">
              <a:rPr lang="cs-CZ" smtClean="0"/>
              <a:pPr/>
              <a:t>8.11.2018</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B3CB96E-BD81-4C47-B172-75B4E699C932}" type="slidenum">
              <a:rPr lang="cs-CZ" smtClean="0"/>
              <a:pPr/>
              <a:t>‹#›</a:t>
            </a:fld>
            <a:endParaRPr lang="cs-CZ"/>
          </a:p>
        </p:txBody>
      </p:sp>
    </p:spTree>
    <p:extLst>
      <p:ext uri="{BB962C8B-B14F-4D97-AF65-F5344CB8AC3E}">
        <p14:creationId xmlns:p14="http://schemas.microsoft.com/office/powerpoint/2010/main" val="1240609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3D036D1B-04D5-4CC8-8241-1D9571A3745C}" type="datetimeFigureOut">
              <a:rPr lang="cs-CZ" smtClean="0"/>
              <a:pPr/>
              <a:t>8.11.2018</a:t>
            </a:fld>
            <a:endParaRPr lang="cs-CZ"/>
          </a:p>
        </p:txBody>
      </p:sp>
      <p:sp>
        <p:nvSpPr>
          <p:cNvPr id="6" name="Footer Placeholder 5"/>
          <p:cNvSpPr>
            <a:spLocks noGrp="1"/>
          </p:cNvSpPr>
          <p:nvPr>
            <p:ph type="ftr" sz="quarter" idx="11"/>
          </p:nvPr>
        </p:nvSpPr>
        <p:spPr/>
        <p:txBody>
          <a:bodyPr/>
          <a:lstStyle/>
          <a:p>
            <a:endParaRPr lang="cs-CZ"/>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B3CB96E-BD81-4C47-B172-75B4E699C932}" type="slidenum">
              <a:rPr lang="cs-CZ" smtClean="0"/>
              <a:pPr/>
              <a:t>‹#›</a:t>
            </a:fld>
            <a:endParaRPr lang="cs-CZ"/>
          </a:p>
        </p:txBody>
      </p:sp>
    </p:spTree>
    <p:extLst>
      <p:ext uri="{BB962C8B-B14F-4D97-AF65-F5344CB8AC3E}">
        <p14:creationId xmlns:p14="http://schemas.microsoft.com/office/powerpoint/2010/main" val="200287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smtClean="0"/>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3D036D1B-04D5-4CC8-8241-1D9571A3745C}" type="datetimeFigureOut">
              <a:rPr lang="cs-CZ" smtClean="0"/>
              <a:pPr/>
              <a:t>8.11.2018</a:t>
            </a:fld>
            <a:endParaRPr lang="cs-CZ"/>
          </a:p>
        </p:txBody>
      </p:sp>
      <p:sp>
        <p:nvSpPr>
          <p:cNvPr id="8" name="Footer Placeholder 7"/>
          <p:cNvSpPr>
            <a:spLocks noGrp="1"/>
          </p:cNvSpPr>
          <p:nvPr>
            <p:ph type="ftr" sz="quarter" idx="11"/>
          </p:nvPr>
        </p:nvSpPr>
        <p:spPr/>
        <p:txBody>
          <a:bodyPr/>
          <a:lstStyle/>
          <a:p>
            <a:endParaRPr lang="cs-C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B3CB96E-BD81-4C47-B172-75B4E699C932}" type="slidenum">
              <a:rPr lang="cs-CZ" smtClean="0"/>
              <a:pPr/>
              <a:t>‹#›</a:t>
            </a:fld>
            <a:endParaRPr lang="cs-CZ"/>
          </a:p>
        </p:txBody>
      </p:sp>
    </p:spTree>
    <p:extLst>
      <p:ext uri="{BB962C8B-B14F-4D97-AF65-F5344CB8AC3E}">
        <p14:creationId xmlns:p14="http://schemas.microsoft.com/office/powerpoint/2010/main" val="403122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3D036D1B-04D5-4CC8-8241-1D9571A3745C}" type="datetimeFigureOut">
              <a:rPr lang="cs-CZ" smtClean="0"/>
              <a:pPr/>
              <a:t>8.11.2018</a:t>
            </a:fld>
            <a:endParaRPr lang="cs-CZ"/>
          </a:p>
        </p:txBody>
      </p:sp>
      <p:sp>
        <p:nvSpPr>
          <p:cNvPr id="4" name="Footer Placeholder 3"/>
          <p:cNvSpPr>
            <a:spLocks noGrp="1"/>
          </p:cNvSpPr>
          <p:nvPr>
            <p:ph type="ftr" sz="quarter" idx="11"/>
          </p:nvPr>
        </p:nvSpPr>
        <p:spPr/>
        <p:txBody>
          <a:bodyPr/>
          <a:lstStyle/>
          <a:p>
            <a:endParaRPr lang="cs-CZ"/>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B3CB96E-BD81-4C47-B172-75B4E699C932}" type="slidenum">
              <a:rPr lang="cs-CZ" smtClean="0"/>
              <a:pPr/>
              <a:t>‹#›</a:t>
            </a:fld>
            <a:endParaRPr lang="cs-CZ"/>
          </a:p>
        </p:txBody>
      </p:sp>
    </p:spTree>
    <p:extLst>
      <p:ext uri="{BB962C8B-B14F-4D97-AF65-F5344CB8AC3E}">
        <p14:creationId xmlns:p14="http://schemas.microsoft.com/office/powerpoint/2010/main" val="1555136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36D1B-04D5-4CC8-8241-1D9571A3745C}" type="datetimeFigureOut">
              <a:rPr lang="cs-CZ" smtClean="0"/>
              <a:pPr/>
              <a:t>8.11.2018</a:t>
            </a:fld>
            <a:endParaRPr lang="cs-CZ"/>
          </a:p>
        </p:txBody>
      </p:sp>
      <p:sp>
        <p:nvSpPr>
          <p:cNvPr id="3" name="Footer Placeholder 2"/>
          <p:cNvSpPr>
            <a:spLocks noGrp="1"/>
          </p:cNvSpPr>
          <p:nvPr>
            <p:ph type="ftr" sz="quarter" idx="11"/>
          </p:nvPr>
        </p:nvSpPr>
        <p:spPr/>
        <p:txBody>
          <a:bodyPr/>
          <a:lstStyle/>
          <a:p>
            <a:endParaRPr lang="cs-CZ"/>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B3CB96E-BD81-4C47-B172-75B4E699C932}" type="slidenum">
              <a:rPr lang="cs-CZ" smtClean="0"/>
              <a:pPr/>
              <a:t>‹#›</a:t>
            </a:fld>
            <a:endParaRPr lang="cs-CZ"/>
          </a:p>
        </p:txBody>
      </p:sp>
    </p:spTree>
    <p:extLst>
      <p:ext uri="{BB962C8B-B14F-4D97-AF65-F5344CB8AC3E}">
        <p14:creationId xmlns:p14="http://schemas.microsoft.com/office/powerpoint/2010/main" val="12091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smtClean="0"/>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3D036D1B-04D5-4CC8-8241-1D9571A3745C}" type="datetimeFigureOut">
              <a:rPr lang="cs-CZ" smtClean="0"/>
              <a:pPr/>
              <a:t>8.11.2018</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B3CB96E-BD81-4C47-B172-75B4E699C932}" type="slidenum">
              <a:rPr lang="cs-CZ" smtClean="0"/>
              <a:pPr/>
              <a:t>‹#›</a:t>
            </a:fld>
            <a:endParaRPr lang="cs-CZ"/>
          </a:p>
        </p:txBody>
      </p:sp>
    </p:spTree>
    <p:extLst>
      <p:ext uri="{BB962C8B-B14F-4D97-AF65-F5344CB8AC3E}">
        <p14:creationId xmlns:p14="http://schemas.microsoft.com/office/powerpoint/2010/main" val="178279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3D036D1B-04D5-4CC8-8241-1D9571A3745C}" type="datetimeFigureOut">
              <a:rPr lang="cs-CZ" smtClean="0"/>
              <a:pPr/>
              <a:t>8.11.2018</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B3CB96E-BD81-4C47-B172-75B4E699C932}" type="slidenum">
              <a:rPr lang="cs-CZ" smtClean="0"/>
              <a:pPr/>
              <a:t>‹#›</a:t>
            </a:fld>
            <a:endParaRPr lang="cs-CZ"/>
          </a:p>
        </p:txBody>
      </p:sp>
    </p:spTree>
    <p:extLst>
      <p:ext uri="{BB962C8B-B14F-4D97-AF65-F5344CB8AC3E}">
        <p14:creationId xmlns:p14="http://schemas.microsoft.com/office/powerpoint/2010/main" val="3078283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D036D1B-04D5-4CC8-8241-1D9571A3745C}" type="datetimeFigureOut">
              <a:rPr lang="cs-CZ" smtClean="0"/>
              <a:pPr/>
              <a:t>8.11.2018</a:t>
            </a:fld>
            <a:endParaRPr lang="cs-CZ"/>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B3CB96E-BD81-4C47-B172-75B4E699C932}" type="slidenum">
              <a:rPr lang="cs-CZ" smtClean="0"/>
              <a:pPr/>
              <a:t>‹#›</a:t>
            </a:fld>
            <a:endParaRPr lang="cs-CZ"/>
          </a:p>
        </p:txBody>
      </p:sp>
    </p:spTree>
    <p:extLst>
      <p:ext uri="{BB962C8B-B14F-4D97-AF65-F5344CB8AC3E}">
        <p14:creationId xmlns:p14="http://schemas.microsoft.com/office/powerpoint/2010/main" val="10271318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28246" y="583101"/>
            <a:ext cx="6447692" cy="2387600"/>
          </a:xfrm>
        </p:spPr>
        <p:txBody>
          <a:bodyPr>
            <a:normAutofit fontScale="90000"/>
          </a:bodyPr>
          <a:lstStyle/>
          <a:p>
            <a:r>
              <a:rPr lang="ru-RU" b="1" dirty="0"/>
              <a:t>Творчество Н.В. Гоголя (1809 - 1852). </a:t>
            </a:r>
            <a:endParaRPr lang="cs-CZ" dirty="0"/>
          </a:p>
        </p:txBody>
      </p:sp>
      <p:sp>
        <p:nvSpPr>
          <p:cNvPr id="3" name="Podnadpis 2"/>
          <p:cNvSpPr>
            <a:spLocks noGrp="1"/>
          </p:cNvSpPr>
          <p:nvPr>
            <p:ph type="subTitle" idx="1"/>
          </p:nvPr>
        </p:nvSpPr>
        <p:spPr>
          <a:xfrm>
            <a:off x="468923" y="3367576"/>
            <a:ext cx="5697415" cy="1655762"/>
          </a:xfrm>
        </p:spPr>
        <p:txBody>
          <a:bodyPr/>
          <a:lstStyle/>
          <a:p>
            <a:r>
              <a:rPr lang="ru-RU" b="1" dirty="0" smtClean="0"/>
              <a:t>Поэма «Мертвые души»</a:t>
            </a:r>
            <a:r>
              <a:rPr lang="cs-CZ" dirty="0" smtClean="0"/>
              <a:t/>
            </a:r>
            <a:br>
              <a:rPr lang="cs-CZ" dirty="0" smtClean="0"/>
            </a:br>
            <a:endParaRPr lang="cs-CZ" dirty="0" smtClean="0"/>
          </a:p>
          <a:p>
            <a:endParaRPr lang="cs-CZ" dirty="0"/>
          </a:p>
        </p:txBody>
      </p:sp>
      <p:pic>
        <p:nvPicPr>
          <p:cNvPr id="4" name="Рисунок 3" descr="гоголь.jpg"/>
          <p:cNvPicPr>
            <a:picLocks noChangeAspect="1"/>
          </p:cNvPicPr>
          <p:nvPr/>
        </p:nvPicPr>
        <p:blipFill>
          <a:blip r:embed="rId2" cstate="print"/>
          <a:srcRect l="9656" r="11185"/>
          <a:stretch>
            <a:fillRect/>
          </a:stretch>
        </p:blipFill>
        <p:spPr>
          <a:xfrm>
            <a:off x="6940062" y="398584"/>
            <a:ext cx="4853353" cy="6131169"/>
          </a:xfrm>
          <a:prstGeom prst="rect">
            <a:avLst/>
          </a:prstGeom>
        </p:spPr>
      </p:pic>
    </p:spTree>
    <p:extLst>
      <p:ext uri="{BB962C8B-B14F-4D97-AF65-F5344CB8AC3E}">
        <p14:creationId xmlns:p14="http://schemas.microsoft.com/office/powerpoint/2010/main" val="2115286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иканька-заход.jpg"/>
          <p:cNvPicPr>
            <a:picLocks noChangeAspect="1"/>
          </p:cNvPicPr>
          <p:nvPr/>
        </p:nvPicPr>
        <p:blipFill>
          <a:blip r:embed="rId2" cstate="print"/>
          <a:stretch>
            <a:fillRect/>
          </a:stretch>
        </p:blipFill>
        <p:spPr>
          <a:xfrm>
            <a:off x="1556425" y="0"/>
            <a:ext cx="9079149"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черевичка.jpg"/>
          <p:cNvPicPr>
            <a:picLocks noChangeAspect="1"/>
          </p:cNvPicPr>
          <p:nvPr/>
        </p:nvPicPr>
        <p:blipFill>
          <a:blip r:embed="rId2" cstate="print"/>
          <a:stretch>
            <a:fillRect/>
          </a:stretch>
        </p:blipFill>
        <p:spPr>
          <a:xfrm>
            <a:off x="1781909" y="0"/>
            <a:ext cx="8864600"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 y="1586"/>
            <a:ext cx="1177556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067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ru-RU" b="1" dirty="0" smtClean="0"/>
              <a:t>Сборник </a:t>
            </a:r>
            <a:r>
              <a:rPr lang="ru-RU" b="1" dirty="0"/>
              <a:t>«Миргород» </a:t>
            </a:r>
            <a:endParaRPr lang="cs-CZ" b="1" dirty="0"/>
          </a:p>
        </p:txBody>
      </p:sp>
      <p:sp>
        <p:nvSpPr>
          <p:cNvPr id="3" name="Zástupný symbol pro obsah 2"/>
          <p:cNvSpPr>
            <a:spLocks noGrp="1"/>
          </p:cNvSpPr>
          <p:nvPr>
            <p:ph idx="1"/>
          </p:nvPr>
        </p:nvSpPr>
        <p:spPr>
          <a:xfrm>
            <a:off x="696686" y="1445623"/>
            <a:ext cx="10911840" cy="4423954"/>
          </a:xfrm>
        </p:spPr>
        <p:txBody>
          <a:bodyPr>
            <a:noAutofit/>
          </a:bodyPr>
          <a:lstStyle/>
          <a:p>
            <a:r>
              <a:rPr lang="ru-RU" sz="2800" dirty="0"/>
              <a:t>В 1835 году писатель опубликовал второй сборник повестей об Украине – «Миргород». В этих повестях соединяются романтизм и реализм. В сборнике есть исторические, фантастические и бытовые повести. Автор показывает полярные возможности человеческой души. Человек способен и на великие подвиги, и на низкие поступки. В повестях «Миргород» добро побеждает не всегда. В них появилась сатира. </a:t>
            </a:r>
            <a:endParaRPr lang="cs-CZ" sz="2800" dirty="0"/>
          </a:p>
          <a:p>
            <a:r>
              <a:rPr lang="ru-RU" sz="2800" dirty="0"/>
              <a:t>Самые известные повести сборника «Миргород» - это </a:t>
            </a:r>
            <a:r>
              <a:rPr lang="ru-RU" sz="2800" b="1" dirty="0"/>
              <a:t>«Тарас Бульба» и «Вий». </a:t>
            </a:r>
            <a:endParaRPr lang="cs-CZ" sz="2800" b="1" dirty="0"/>
          </a:p>
        </p:txBody>
      </p:sp>
    </p:spTree>
    <p:extLst>
      <p:ext uri="{BB962C8B-B14F-4D97-AF65-F5344CB8AC3E}">
        <p14:creationId xmlns:p14="http://schemas.microsoft.com/office/powerpoint/2010/main" val="2118904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76549" y="583474"/>
            <a:ext cx="9379721" cy="1217024"/>
          </a:xfrm>
        </p:spPr>
        <p:txBody>
          <a:bodyPr/>
          <a:lstStyle/>
          <a:p>
            <a:r>
              <a:rPr lang="ru-RU" b="1" dirty="0" smtClean="0"/>
              <a:t>Комедия «Ревизор»</a:t>
            </a:r>
            <a:endParaRPr lang="cs-CZ" b="1" dirty="0"/>
          </a:p>
        </p:txBody>
      </p:sp>
      <p:sp>
        <p:nvSpPr>
          <p:cNvPr id="3" name="Zástupný symbol pro obsah 2"/>
          <p:cNvSpPr>
            <a:spLocks noGrp="1"/>
          </p:cNvSpPr>
          <p:nvPr>
            <p:ph idx="1"/>
          </p:nvPr>
        </p:nvSpPr>
        <p:spPr>
          <a:xfrm>
            <a:off x="1166948" y="1454332"/>
            <a:ext cx="10067698" cy="4317553"/>
          </a:xfrm>
        </p:spPr>
        <p:txBody>
          <a:bodyPr>
            <a:normAutofit lnSpcReduction="10000"/>
          </a:bodyPr>
          <a:lstStyle/>
          <a:p>
            <a:r>
              <a:rPr lang="ru-RU" sz="3600" dirty="0"/>
              <a:t>Хотя Гоголь стал писателем, он по-прежнему любил театр. </a:t>
            </a:r>
            <a:endParaRPr lang="cs-CZ" sz="3600" dirty="0" smtClean="0"/>
          </a:p>
          <a:p>
            <a:r>
              <a:rPr lang="ru-RU" sz="3600" dirty="0" smtClean="0"/>
              <a:t>Он </a:t>
            </a:r>
            <a:r>
              <a:rPr lang="ru-RU" sz="3600" dirty="0"/>
              <a:t>считал, что </a:t>
            </a:r>
            <a:r>
              <a:rPr lang="ru-RU" sz="3600" b="1" dirty="0"/>
              <a:t>театр – это лекарство от пороков.</a:t>
            </a:r>
            <a:r>
              <a:rPr lang="ru-RU" sz="3600" dirty="0"/>
              <a:t> С 1835 года по 1836 год Гоголь написал комедию «Ревизор». В ней он хотел показать все пороки чиновников. Комедия вызвала много споров, но получила очень высокую оценку. </a:t>
            </a:r>
            <a:endParaRPr lang="cs-CZ" sz="3600" dirty="0"/>
          </a:p>
          <a:p>
            <a:endParaRPr lang="cs-CZ" dirty="0"/>
          </a:p>
        </p:txBody>
      </p:sp>
    </p:spTree>
    <p:extLst>
      <p:ext uri="{BB962C8B-B14F-4D97-AF65-F5344CB8AC3E}">
        <p14:creationId xmlns:p14="http://schemas.microsoft.com/office/powerpoint/2010/main" val="2469313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ru-RU" b="1" dirty="0"/>
              <a:t>Сюжет </a:t>
            </a:r>
            <a:r>
              <a:rPr lang="cs-CZ" dirty="0"/>
              <a:t/>
            </a:r>
            <a:br>
              <a:rPr lang="cs-CZ" dirty="0"/>
            </a:br>
            <a:endParaRPr lang="cs-CZ" dirty="0"/>
          </a:p>
        </p:txBody>
      </p:sp>
      <p:sp>
        <p:nvSpPr>
          <p:cNvPr id="3" name="Zástupný symbol pro obsah 2"/>
          <p:cNvSpPr>
            <a:spLocks noGrp="1"/>
          </p:cNvSpPr>
          <p:nvPr>
            <p:ph idx="1"/>
          </p:nvPr>
        </p:nvSpPr>
        <p:spPr>
          <a:xfrm>
            <a:off x="649704" y="1251284"/>
            <a:ext cx="11117179" cy="5378116"/>
          </a:xfrm>
        </p:spPr>
        <p:txBody>
          <a:bodyPr>
            <a:noAutofit/>
          </a:bodyPr>
          <a:lstStyle/>
          <a:p>
            <a:pPr marL="0" indent="0">
              <a:buNone/>
            </a:pPr>
            <a:r>
              <a:rPr lang="cs-CZ" altLang="cs-CZ" dirty="0" err="1" smtClean="0">
                <a:solidFill>
                  <a:srgbClr val="000000"/>
                </a:solidFill>
                <a:latin typeface="Verdana" panose="020B0604030504040204" pitchFamily="34" charset="0"/>
              </a:rPr>
              <a:t>Городничий</a:t>
            </a:r>
            <a:r>
              <a:rPr lang="cs-CZ" altLang="cs-CZ" dirty="0" smtClean="0">
                <a:solidFill>
                  <a:srgbClr val="000000"/>
                </a:solidFill>
                <a:latin typeface="Verdana" panose="020B0604030504040204" pitchFamily="34" charset="0"/>
              </a:rPr>
              <a:t> </a:t>
            </a:r>
            <a:r>
              <a:rPr lang="cs-CZ" altLang="cs-CZ" dirty="0" err="1">
                <a:solidFill>
                  <a:srgbClr val="000000"/>
                </a:solidFill>
                <a:latin typeface="Verdana" panose="020B0604030504040204" pitchFamily="34" charset="0"/>
              </a:rPr>
              <a:t>собирает</a:t>
            </a:r>
            <a:r>
              <a:rPr lang="cs-CZ" altLang="cs-CZ" dirty="0">
                <a:solidFill>
                  <a:srgbClr val="000000"/>
                </a:solidFill>
                <a:latin typeface="Verdana" panose="020B0604030504040204" pitchFamily="34" charset="0"/>
              </a:rPr>
              <a:t> </a:t>
            </a:r>
            <a:r>
              <a:rPr lang="cs-CZ" altLang="cs-CZ" dirty="0" err="1">
                <a:solidFill>
                  <a:srgbClr val="000000"/>
                </a:solidFill>
                <a:latin typeface="Verdana" panose="020B0604030504040204" pitchFamily="34" charset="0"/>
              </a:rPr>
              <a:t>чиновников</a:t>
            </a:r>
            <a:r>
              <a:rPr lang="cs-CZ" altLang="cs-CZ" dirty="0">
                <a:solidFill>
                  <a:srgbClr val="000000"/>
                </a:solidFill>
                <a:latin typeface="Verdana" panose="020B0604030504040204" pitchFamily="34" charset="0"/>
              </a:rPr>
              <a:t> и </a:t>
            </a:r>
            <a:r>
              <a:rPr lang="cs-CZ" altLang="cs-CZ" dirty="0" err="1">
                <a:solidFill>
                  <a:srgbClr val="000000"/>
                </a:solidFill>
                <a:latin typeface="Verdana" panose="020B0604030504040204" pitchFamily="34" charset="0"/>
              </a:rPr>
              <a:t>сообщает</a:t>
            </a:r>
            <a:r>
              <a:rPr lang="cs-CZ" altLang="cs-CZ" dirty="0">
                <a:solidFill>
                  <a:srgbClr val="000000"/>
                </a:solidFill>
                <a:latin typeface="Verdana" panose="020B0604030504040204" pitchFamily="34" charset="0"/>
              </a:rPr>
              <a:t> </a:t>
            </a:r>
            <a:r>
              <a:rPr lang="cs-CZ" altLang="cs-CZ" dirty="0" err="1">
                <a:solidFill>
                  <a:srgbClr val="000000"/>
                </a:solidFill>
                <a:latin typeface="Verdana" panose="020B0604030504040204" pitchFamily="34" charset="0"/>
              </a:rPr>
              <a:t>им</a:t>
            </a:r>
            <a:r>
              <a:rPr lang="cs-CZ" altLang="cs-CZ" dirty="0">
                <a:solidFill>
                  <a:srgbClr val="000000"/>
                </a:solidFill>
                <a:latin typeface="Verdana" panose="020B0604030504040204" pitchFamily="34" charset="0"/>
              </a:rPr>
              <a:t> </a:t>
            </a:r>
            <a:r>
              <a:rPr lang="cs-CZ" altLang="cs-CZ" dirty="0">
                <a:solidFill>
                  <a:schemeClr val="tx1"/>
                </a:solidFill>
              </a:rPr>
              <a:t>«</a:t>
            </a:r>
            <a:r>
              <a:rPr lang="cs-CZ" altLang="cs-CZ" dirty="0" err="1">
                <a:solidFill>
                  <a:schemeClr val="tx1"/>
                </a:solidFill>
              </a:rPr>
              <a:t>пренеприятное</a:t>
            </a:r>
            <a:r>
              <a:rPr lang="cs-CZ" altLang="cs-CZ" dirty="0">
                <a:solidFill>
                  <a:schemeClr val="tx1"/>
                </a:solidFill>
              </a:rPr>
              <a:t> </a:t>
            </a:r>
            <a:r>
              <a:rPr lang="cs-CZ" altLang="cs-CZ" dirty="0" err="1">
                <a:solidFill>
                  <a:schemeClr val="tx1"/>
                </a:solidFill>
              </a:rPr>
              <a:t>известие</a:t>
            </a:r>
            <a:r>
              <a:rPr lang="cs-CZ" altLang="cs-CZ" dirty="0">
                <a:solidFill>
                  <a:schemeClr val="tx1"/>
                </a:solidFill>
              </a:rPr>
              <a:t>»</a:t>
            </a:r>
            <a:r>
              <a:rPr lang="cs-CZ" altLang="cs-CZ" dirty="0">
                <a:solidFill>
                  <a:srgbClr val="000000"/>
                </a:solidFill>
                <a:latin typeface="Verdana" panose="020B0604030504040204" pitchFamily="34" charset="0"/>
              </a:rPr>
              <a:t> – в </a:t>
            </a:r>
            <a:r>
              <a:rPr lang="cs-CZ" altLang="cs-CZ" dirty="0" err="1">
                <a:solidFill>
                  <a:srgbClr val="000000"/>
                </a:solidFill>
                <a:latin typeface="Verdana" panose="020B0604030504040204" pitchFamily="34" charset="0"/>
              </a:rPr>
              <a:t>город</a:t>
            </a:r>
            <a:r>
              <a:rPr lang="cs-CZ" altLang="cs-CZ" dirty="0">
                <a:solidFill>
                  <a:srgbClr val="000000"/>
                </a:solidFill>
                <a:latin typeface="Verdana" panose="020B0604030504040204" pitchFamily="34" charset="0"/>
              </a:rPr>
              <a:t> </a:t>
            </a:r>
            <a:r>
              <a:rPr lang="cs-CZ" altLang="cs-CZ" dirty="0" err="1">
                <a:solidFill>
                  <a:srgbClr val="000000"/>
                </a:solidFill>
                <a:latin typeface="Verdana" panose="020B0604030504040204" pitchFamily="34" charset="0"/>
              </a:rPr>
              <a:t>вскоре</a:t>
            </a:r>
            <a:r>
              <a:rPr lang="cs-CZ" altLang="cs-CZ" dirty="0">
                <a:solidFill>
                  <a:srgbClr val="000000"/>
                </a:solidFill>
                <a:latin typeface="Verdana" panose="020B0604030504040204" pitchFamily="34" charset="0"/>
              </a:rPr>
              <a:t> </a:t>
            </a:r>
            <a:r>
              <a:rPr lang="cs-CZ" altLang="cs-CZ" dirty="0" err="1">
                <a:solidFill>
                  <a:srgbClr val="000000"/>
                </a:solidFill>
                <a:latin typeface="Verdana" panose="020B0604030504040204" pitchFamily="34" charset="0"/>
              </a:rPr>
              <a:t>приедет</a:t>
            </a:r>
            <a:r>
              <a:rPr lang="cs-CZ" altLang="cs-CZ" dirty="0">
                <a:solidFill>
                  <a:srgbClr val="000000"/>
                </a:solidFill>
                <a:latin typeface="Verdana" panose="020B0604030504040204" pitchFamily="34" charset="0"/>
              </a:rPr>
              <a:t> </a:t>
            </a:r>
            <a:r>
              <a:rPr lang="cs-CZ" altLang="cs-CZ" dirty="0" err="1" smtClean="0">
                <a:solidFill>
                  <a:srgbClr val="000000"/>
                </a:solidFill>
                <a:latin typeface="Verdana" panose="020B0604030504040204" pitchFamily="34" charset="0"/>
              </a:rPr>
              <a:t>ревиз</a:t>
            </a:r>
            <a:r>
              <a:rPr lang="ru-RU" altLang="cs-CZ" dirty="0" smtClean="0">
                <a:solidFill>
                  <a:srgbClr val="000000"/>
                </a:solidFill>
                <a:latin typeface="Verdana" panose="020B0604030504040204" pitchFamily="34" charset="0"/>
              </a:rPr>
              <a:t>ор</a:t>
            </a:r>
            <a:r>
              <a:rPr lang="ru-RU" altLang="cs-CZ" dirty="0" smtClean="0">
                <a:solidFill>
                  <a:schemeClr val="tx1"/>
                </a:solidFill>
              </a:rPr>
              <a:t>.</a:t>
            </a:r>
          </a:p>
          <a:p>
            <a:r>
              <a:rPr lang="ru-RU" altLang="cs-CZ" dirty="0">
                <a:solidFill>
                  <a:srgbClr val="000000"/>
                </a:solidFill>
                <a:latin typeface="Verdana" panose="020B0604030504040204" pitchFamily="34" charset="0"/>
              </a:rPr>
              <a:t>Все переполошились, каждый старается угодить ревизору, дать ему денег, польстить, преклониться перед ним, опередит других, сказать что-то хорошее. Хлестаков сначала ничего не понимает, пугается всеобщего внимания, потом быстро входит в роль и начинает пользоваться свалившимися на него благами: живет в свое удовольствие, "занимает" денег у всех, кто предлагает, обещает жениться на дочери городничего и "временно" уезжает в Петербург, чтобы закончить кое-какие дела и вернуться</a:t>
            </a:r>
            <a:r>
              <a:rPr lang="ru-RU" altLang="cs-CZ" dirty="0" smtClean="0">
                <a:solidFill>
                  <a:srgbClr val="000000"/>
                </a:solidFill>
                <a:latin typeface="Verdana" panose="020B0604030504040204" pitchFamily="34" charset="0"/>
              </a:rPr>
              <a:t>.</a:t>
            </a:r>
            <a:r>
              <a:rPr lang="cs-CZ" altLang="cs-CZ" dirty="0">
                <a:solidFill>
                  <a:srgbClr val="000000"/>
                </a:solidFill>
                <a:latin typeface="Verdana" panose="020B0604030504040204" pitchFamily="34" charset="0"/>
              </a:rPr>
              <a:t/>
            </a:r>
            <a:br>
              <a:rPr lang="cs-CZ" altLang="cs-CZ" dirty="0">
                <a:solidFill>
                  <a:srgbClr val="000000"/>
                </a:solidFill>
                <a:latin typeface="Verdana" panose="020B0604030504040204" pitchFamily="34" charset="0"/>
              </a:rPr>
            </a:br>
            <a:r>
              <a:rPr lang="ru-RU" dirty="0"/>
              <a:t/>
            </a:r>
            <a:br>
              <a:rPr lang="ru-RU" dirty="0"/>
            </a:br>
            <a:r>
              <a:rPr lang="ru-RU" dirty="0"/>
              <a:t>Городничий и прочие с уважением слушают хвастовство Хлестакова, а затем провожают его отдохнуть.</a:t>
            </a:r>
            <a:br>
              <a:rPr lang="ru-RU" dirty="0"/>
            </a:br>
            <a:r>
              <a:rPr lang="cs-CZ" altLang="cs-CZ" dirty="0">
                <a:solidFill>
                  <a:srgbClr val="000000"/>
                </a:solidFill>
                <a:latin typeface="Verdana" panose="020B0604030504040204" pitchFamily="34" charset="0"/>
              </a:rPr>
              <a:t/>
            </a:r>
            <a:br>
              <a:rPr lang="cs-CZ" altLang="cs-CZ" dirty="0">
                <a:solidFill>
                  <a:srgbClr val="000000"/>
                </a:solidFill>
                <a:latin typeface="Verdana" panose="020B0604030504040204" pitchFamily="34" charset="0"/>
              </a:rPr>
            </a:br>
            <a:r>
              <a:rPr lang="ru-RU" dirty="0"/>
              <a:t>Появляется почтмейстер с распечатанным письмом в руках. Он рассказывает удивительную новость – принятый за ревизора Хлестаков вовсе таковым не был. Входит жандарм: прибывший из Петербурга чиновник остановился в гостинице и требует всех к себе.</a:t>
            </a:r>
            <a:br>
              <a:rPr lang="ru-RU" dirty="0"/>
            </a:br>
            <a:r>
              <a:rPr lang="ru-RU" dirty="0"/>
              <a:t/>
            </a:r>
            <a:br>
              <a:rPr lang="ru-RU" dirty="0"/>
            </a:br>
            <a:endParaRPr lang="cs-CZ" dirty="0"/>
          </a:p>
        </p:txBody>
      </p:sp>
      <p:sp>
        <p:nvSpPr>
          <p:cNvPr id="4" name="Rectangle 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45680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69431" y="347384"/>
            <a:ext cx="8881728" cy="651237"/>
          </a:xfrm>
        </p:spPr>
        <p:txBody>
          <a:bodyPr/>
          <a:lstStyle/>
          <a:p>
            <a:r>
              <a:rPr lang="ru-RU" dirty="0"/>
              <a:t>«Петербургские повести»</a:t>
            </a:r>
            <a:endParaRPr lang="cs-CZ" dirty="0"/>
          </a:p>
        </p:txBody>
      </p:sp>
      <p:sp>
        <p:nvSpPr>
          <p:cNvPr id="3" name="Zástupný symbol pro obsah 2"/>
          <p:cNvSpPr>
            <a:spLocks noGrp="1"/>
          </p:cNvSpPr>
          <p:nvPr>
            <p:ph idx="1"/>
          </p:nvPr>
        </p:nvSpPr>
        <p:spPr>
          <a:xfrm>
            <a:off x="216568" y="1263316"/>
            <a:ext cx="11975432" cy="5474368"/>
          </a:xfrm>
        </p:spPr>
        <p:txBody>
          <a:bodyPr>
            <a:normAutofit lnSpcReduction="10000"/>
          </a:bodyPr>
          <a:lstStyle/>
          <a:p>
            <a:r>
              <a:rPr lang="ru-RU" sz="2600" b="1" dirty="0"/>
              <a:t>С 1835 года по 1842 год Гоголь работал над новым сборником повестей. Он называется «Петербургские повести». В него вошли повести «Нос», «Шинель» и др. В них общее место действия – Петербург. </a:t>
            </a:r>
            <a:endParaRPr lang="cs-CZ" sz="2600" b="1" dirty="0"/>
          </a:p>
          <a:p>
            <a:r>
              <a:rPr lang="ru-RU" sz="2600" dirty="0" smtClean="0"/>
              <a:t>Петербург </a:t>
            </a:r>
            <a:r>
              <a:rPr lang="ru-RU" sz="2600" dirty="0"/>
              <a:t>в этих повестях – город фантастических происшествий. Он обезличивает людей и убивает их добрые качества. Этому  городу не нужны люди, не нужны личности. Поэтому люди здесь теряют свою индивидуальность.  Судьба человека никому здесь неинтересна. Здесь все решают должность и чин.  Люди в Петербурге нравственно спят.</a:t>
            </a:r>
            <a:endParaRPr lang="cs-CZ" sz="2600" dirty="0"/>
          </a:p>
          <a:p>
            <a:r>
              <a:rPr lang="ru-RU" sz="2600" dirty="0"/>
              <a:t>В каждой повести Петербург открывается с новой неожиданной стороны. Но в каждой повести Гоголь использует элементы фантастики. Он показывает, что только что-то нереальное, фантастическое может  разбудить людей от нравственного сна</a:t>
            </a:r>
            <a:r>
              <a:rPr lang="ru-RU" sz="2600" dirty="0" smtClean="0"/>
              <a:t>.</a:t>
            </a:r>
          </a:p>
          <a:p>
            <a:endParaRPr lang="cs-CZ" dirty="0"/>
          </a:p>
        </p:txBody>
      </p:sp>
    </p:spTree>
    <p:extLst>
      <p:ext uri="{BB962C8B-B14F-4D97-AF65-F5344CB8AC3E}">
        <p14:creationId xmlns:p14="http://schemas.microsoft.com/office/powerpoint/2010/main" val="2850939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erson_45_Gogol_pic6.jpg"/>
          <p:cNvPicPr>
            <a:picLocks noChangeAspect="1"/>
          </p:cNvPicPr>
          <p:nvPr/>
        </p:nvPicPr>
        <p:blipFill>
          <a:blip r:embed="rId2" cstate="print"/>
          <a:stretch>
            <a:fillRect/>
          </a:stretch>
        </p:blipFill>
        <p:spPr>
          <a:xfrm>
            <a:off x="984738" y="335015"/>
            <a:ext cx="10175631" cy="615958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итер.jpg"/>
          <p:cNvPicPr>
            <a:picLocks noChangeAspect="1"/>
          </p:cNvPicPr>
          <p:nvPr/>
        </p:nvPicPr>
        <p:blipFill>
          <a:blip r:embed="rId2" cstate="print"/>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16"/>
          <p:cNvPicPr>
            <a:picLocks noChangeAspect="1" noChangeArrowheads="1"/>
          </p:cNvPicPr>
          <p:nvPr/>
        </p:nvPicPr>
        <p:blipFill>
          <a:blip r:embed="rId2" cstate="print">
            <a:extLst>
              <a:ext uri="{28A0092B-C50C-407E-A947-70E740481C1C}">
                <a14:useLocalDpi xmlns:a14="http://schemas.microsoft.com/office/drawing/2010/main" val="0"/>
              </a:ext>
            </a:extLst>
          </a:blip>
          <a:srcRect l="4648" t="56114" r="9134"/>
          <a:stretch>
            <a:fillRect/>
          </a:stretch>
        </p:blipFill>
        <p:spPr bwMode="auto">
          <a:xfrm>
            <a:off x="4763" y="3175"/>
            <a:ext cx="12037522" cy="449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839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053455" cy="6483927"/>
          </a:xfrm>
        </p:spPr>
        <p:txBody>
          <a:bodyPr>
            <a:normAutofit fontScale="90000"/>
          </a:bodyPr>
          <a:lstStyle/>
          <a:p>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ru-RU" dirty="0" smtClean="0"/>
              <a:t>Николай </a:t>
            </a:r>
            <a:r>
              <a:rPr lang="ru-RU" dirty="0"/>
              <a:t>Васильевич Гоголь родился на Украине, в семье небогатого помещика.  Детство он провел в родовом имении Васильевка. </a:t>
            </a:r>
            <a:r>
              <a:rPr lang="ru-RU" dirty="0" smtClean="0"/>
              <a:t/>
            </a:r>
            <a:br>
              <a:rPr lang="ru-RU" dirty="0" smtClean="0"/>
            </a:br>
            <a:r>
              <a:rPr lang="ru-RU" dirty="0" smtClean="0"/>
              <a:t>Его </a:t>
            </a:r>
            <a:r>
              <a:rPr lang="ru-RU" dirty="0"/>
              <a:t>отец </a:t>
            </a:r>
            <a:r>
              <a:rPr lang="ru-RU" u="sng" dirty="0"/>
              <a:t>очень увлекался литературой и театром</a:t>
            </a:r>
            <a:r>
              <a:rPr lang="ru-RU" dirty="0"/>
              <a:t>, писал пьесы. </a:t>
            </a:r>
            <a:r>
              <a:rPr lang="ru-RU" dirty="0" smtClean="0"/>
              <a:t/>
            </a:r>
            <a:br>
              <a:rPr lang="ru-RU" dirty="0" smtClean="0"/>
            </a:br>
            <a:r>
              <a:rPr lang="ru-RU" dirty="0" smtClean="0"/>
              <a:t>Мать </a:t>
            </a:r>
            <a:r>
              <a:rPr lang="ru-RU" dirty="0"/>
              <a:t>Гоголя была очень религиозная женщина. Будущий писатель рос в атмосфере литературы и религии. </a:t>
            </a:r>
            <a:r>
              <a:rPr lang="cs-CZ" dirty="0"/>
              <a:t/>
            </a:r>
            <a:br>
              <a:rPr lang="cs-CZ" dirty="0"/>
            </a:br>
            <a:r>
              <a:rPr lang="ru-RU" dirty="0"/>
              <a:t>Большое влияние на Гоголя оказал </a:t>
            </a:r>
            <a:r>
              <a:rPr lang="ru-RU" u="sng" dirty="0"/>
              <a:t>украинский фольклор, соединившийся с христианской традицией</a:t>
            </a:r>
            <a:r>
              <a:rPr lang="ru-RU" dirty="0" smtClean="0"/>
              <a:t>.</a:t>
            </a:r>
            <a:endParaRPr lang="cs-CZ" dirty="0"/>
          </a:p>
        </p:txBody>
      </p:sp>
    </p:spTree>
    <p:extLst>
      <p:ext uri="{BB962C8B-B14F-4D97-AF65-F5344CB8AC3E}">
        <p14:creationId xmlns:p14="http://schemas.microsoft.com/office/powerpoint/2010/main" val="416056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157634" y="633046"/>
            <a:ext cx="12034366" cy="57727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503774"/>
            <a:ext cx="12093615" cy="58032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Шинель-Гоголь-Н.В.-Акакий-дома-художник-В.Александров.jpg"/>
          <p:cNvPicPr>
            <a:picLocks noChangeAspect="1"/>
          </p:cNvPicPr>
          <p:nvPr/>
        </p:nvPicPr>
        <p:blipFill>
          <a:blip r:embed="rId2" cstate="print"/>
          <a:stretch>
            <a:fillRect/>
          </a:stretch>
        </p:blipFill>
        <p:spPr>
          <a:xfrm>
            <a:off x="1158053" y="0"/>
            <a:ext cx="9267566"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60508"/>
            <a:ext cx="12192000" cy="69185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шинель.jpg"/>
          <p:cNvPicPr>
            <a:picLocks noChangeAspect="1"/>
          </p:cNvPicPr>
          <p:nvPr/>
        </p:nvPicPr>
        <p:blipFill>
          <a:blip r:embed="rId2" cstate="print"/>
          <a:stretch>
            <a:fillRect/>
          </a:stretch>
        </p:blipFill>
        <p:spPr>
          <a:xfrm>
            <a:off x="1055077" y="68385"/>
            <a:ext cx="10184423" cy="678961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797169"/>
            <a:ext cx="11990120" cy="5017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305418" y="1213557"/>
            <a:ext cx="5914909" cy="5078959"/>
          </a:xfrm>
        </p:spPr>
        <p:txBody>
          <a:bodyPr>
            <a:noAutofit/>
          </a:bodyPr>
          <a:lstStyle/>
          <a:p>
            <a:r>
              <a:rPr lang="ru-RU" sz="2800" b="1" dirty="0" smtClean="0"/>
              <a:t>Смысл</a:t>
            </a:r>
            <a:r>
              <a:rPr lang="ru-RU" sz="2800" dirty="0" smtClean="0"/>
              <a:t> мистического </a:t>
            </a:r>
            <a:r>
              <a:rPr lang="ru-RU" sz="2800" b="1" dirty="0" smtClean="0"/>
              <a:t>финала повести</a:t>
            </a:r>
            <a:r>
              <a:rPr lang="ru-RU" sz="2800" dirty="0" smtClean="0"/>
              <a:t> Н.В. Гоголя «</a:t>
            </a:r>
            <a:r>
              <a:rPr lang="ru-RU" sz="2800" b="1" dirty="0" smtClean="0"/>
              <a:t>Шинель</a:t>
            </a:r>
            <a:r>
              <a:rPr lang="ru-RU" sz="2800" dirty="0" smtClean="0"/>
              <a:t>» заключается в том, что справедливость, которую Акакий Акакиевич </a:t>
            </a:r>
            <a:r>
              <a:rPr lang="ru-RU" sz="2800" dirty="0" err="1" smtClean="0"/>
              <a:t>Башмачкин</a:t>
            </a:r>
            <a:r>
              <a:rPr lang="ru-RU" sz="2800" dirty="0" smtClean="0"/>
              <a:t> не смог найти при жизни, все-таки восторжествовала после смерти героя. </a:t>
            </a:r>
            <a:r>
              <a:rPr lang="ru-RU" sz="2800" b="1" dirty="0" smtClean="0"/>
              <a:t>Призрак </a:t>
            </a:r>
            <a:r>
              <a:rPr lang="ru-RU" sz="2800" b="1" dirty="0" err="1" smtClean="0"/>
              <a:t>Башмачкина</a:t>
            </a:r>
            <a:r>
              <a:rPr lang="ru-RU" sz="2800" b="1" dirty="0" smtClean="0"/>
              <a:t> срывает шинели со знатных и богатых людей.</a:t>
            </a:r>
            <a:endParaRPr lang="ru-RU" sz="2800" b="1" dirty="0"/>
          </a:p>
        </p:txBody>
      </p:sp>
      <p:pic>
        <p:nvPicPr>
          <p:cNvPr id="6" name="Рисунок 5" descr="призрак.jpg"/>
          <p:cNvPicPr>
            <a:picLocks noChangeAspect="1"/>
          </p:cNvPicPr>
          <p:nvPr/>
        </p:nvPicPr>
        <p:blipFill>
          <a:blip r:embed="rId2" cstate="print"/>
          <a:stretch>
            <a:fillRect/>
          </a:stretch>
        </p:blipFill>
        <p:spPr>
          <a:xfrm>
            <a:off x="6016808" y="1213557"/>
            <a:ext cx="6175192" cy="463956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6651" y="600047"/>
            <a:ext cx="7008275" cy="1280890"/>
          </a:xfrm>
        </p:spPr>
        <p:txBody>
          <a:bodyPr/>
          <a:lstStyle/>
          <a:p>
            <a:r>
              <a:rPr lang="ru-RU" b="1" dirty="0" smtClean="0"/>
              <a:t>Тема «маленького человека»</a:t>
            </a:r>
            <a:endParaRPr lang="ru-RU" b="1" dirty="0"/>
          </a:p>
        </p:txBody>
      </p:sp>
      <p:sp>
        <p:nvSpPr>
          <p:cNvPr id="3" name="Содержимое 2"/>
          <p:cNvSpPr>
            <a:spLocks noGrp="1"/>
          </p:cNvSpPr>
          <p:nvPr>
            <p:ph idx="1"/>
          </p:nvPr>
        </p:nvSpPr>
        <p:spPr>
          <a:xfrm>
            <a:off x="541421" y="1455821"/>
            <a:ext cx="11309684" cy="5089358"/>
          </a:xfrm>
        </p:spPr>
        <p:txBody>
          <a:bodyPr>
            <a:noAutofit/>
          </a:bodyPr>
          <a:lstStyle/>
          <a:p>
            <a:r>
              <a:rPr lang="ru-RU" sz="3200" b="1" dirty="0" smtClean="0"/>
              <a:t>Гоголь </a:t>
            </a:r>
            <a:r>
              <a:rPr lang="ru-RU" sz="3200" b="1" dirty="0" smtClean="0"/>
              <a:t>одним из первых обратил внимание на судьбу «маленького человека». </a:t>
            </a:r>
            <a:r>
              <a:rPr lang="ru-RU" sz="3200" dirty="0" smtClean="0"/>
              <a:t>Он наглядно показал, что современное ему общество равнодушно к тем своим членам, которые не принадлежат к высшему сословию. И все же писатель показал в развязке, что </a:t>
            </a:r>
            <a:r>
              <a:rPr lang="ru-RU" sz="3200" b="1" dirty="0" smtClean="0"/>
              <a:t>и «маленький человек», доведенный до отчаяния, способен противостоять против жестокости и несправедливости сильных </a:t>
            </a:r>
            <a:r>
              <a:rPr lang="ru-RU" sz="3200" b="1" dirty="0" smtClean="0"/>
              <a:t>и властных людей</a:t>
            </a:r>
            <a:r>
              <a:rPr lang="ru-RU" sz="3200" b="1" dirty="0" smtClean="0"/>
              <a:t>. </a:t>
            </a:r>
            <a:endParaRPr lang="ru-RU" sz="32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49" r="365" b="4431"/>
          <a:stretch/>
        </p:blipFill>
        <p:spPr bwMode="auto">
          <a:xfrm>
            <a:off x="1223158" y="142504"/>
            <a:ext cx="9737767" cy="641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659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24000" y="689978"/>
            <a:ext cx="10515600" cy="5073148"/>
          </a:xfrm>
        </p:spPr>
        <p:txBody>
          <a:bodyPr>
            <a:normAutofit fontScale="90000"/>
          </a:bodyPr>
          <a:lstStyle/>
          <a:p>
            <a:r>
              <a:rPr lang="ru-RU" dirty="0"/>
              <a:t>С 1835 года по 1842 год Гоголь работал над </a:t>
            </a:r>
            <a:r>
              <a:rPr lang="ru-RU" b="1" dirty="0"/>
              <a:t>романом-поэмой «Мертвые души».</a:t>
            </a:r>
            <a:r>
              <a:rPr lang="ru-RU" dirty="0"/>
              <a:t> </a:t>
            </a:r>
            <a:r>
              <a:rPr lang="ru-RU" dirty="0" smtClean="0"/>
              <a:t/>
            </a:r>
            <a:br>
              <a:rPr lang="ru-RU" dirty="0" smtClean="0"/>
            </a:br>
            <a:r>
              <a:rPr lang="ru-RU" dirty="0" smtClean="0"/>
              <a:t>В </a:t>
            </a:r>
            <a:r>
              <a:rPr lang="ru-RU" dirty="0"/>
              <a:t>1842 году он закончил первый том. Он хотел показать в этом романе всю Россию и был уверен, что работа над ним – это подвиг.</a:t>
            </a:r>
            <a:r>
              <a:rPr lang="cs-CZ" dirty="0"/>
              <a:t/>
            </a:r>
            <a:br>
              <a:rPr lang="cs-CZ" dirty="0"/>
            </a:br>
            <a:r>
              <a:rPr lang="ru-RU" dirty="0"/>
              <a:t>Последний период жизни Гоголя начался спорами вокруг первого тома «Мертвых душ». Многие критики считали, что Гоголь изобразил социальную ситуацию в России слишком мрачно. </a:t>
            </a:r>
            <a:r>
              <a:rPr lang="cs-CZ" dirty="0"/>
              <a:t/>
            </a:r>
            <a:br>
              <a:rPr lang="cs-CZ" dirty="0"/>
            </a:br>
            <a:endParaRPr lang="cs-CZ" dirty="0"/>
          </a:p>
        </p:txBody>
      </p:sp>
    </p:spTree>
    <p:extLst>
      <p:ext uri="{BB962C8B-B14F-4D97-AF65-F5344CB8AC3E}">
        <p14:creationId xmlns:p14="http://schemas.microsoft.com/office/powerpoint/2010/main" val="720103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отец.jpg"/>
          <p:cNvPicPr>
            <a:picLocks noChangeAspect="1"/>
          </p:cNvPicPr>
          <p:nvPr/>
        </p:nvPicPr>
        <p:blipFill>
          <a:blip r:embed="rId2" cstate="print"/>
          <a:stretch>
            <a:fillRect/>
          </a:stretch>
        </p:blipFill>
        <p:spPr>
          <a:xfrm>
            <a:off x="-207526" y="0"/>
            <a:ext cx="12399526" cy="6858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9698" y="1279524"/>
            <a:ext cx="11934701" cy="6492875"/>
          </a:xfrm>
        </p:spPr>
        <p:txBody>
          <a:bodyPr>
            <a:normAutofit/>
          </a:bodyPr>
          <a:lstStyle/>
          <a:p>
            <a:r>
              <a:rPr lang="ru-RU" dirty="0"/>
              <a:t>П</a:t>
            </a:r>
            <a:r>
              <a:rPr lang="ru-RU" dirty="0" smtClean="0"/>
              <a:t>озже</a:t>
            </a:r>
            <a:r>
              <a:rPr lang="ru-RU" dirty="0" smtClean="0"/>
              <a:t> </a:t>
            </a:r>
            <a:r>
              <a:rPr lang="ru-RU" dirty="0"/>
              <a:t>Гоголь начал писать </a:t>
            </a:r>
            <a:r>
              <a:rPr lang="ru-RU" b="1" dirty="0"/>
              <a:t>второй том «Мертвых душ». </a:t>
            </a:r>
            <a:r>
              <a:rPr lang="ru-RU" dirty="0"/>
              <a:t>В нем он хотел показать светлые стороны жизни России,  положительные образы чиновников и помещиков. Писатель надеялся, что публика, прочитав новый том, поймет весь замысел произведения. Но работа шла очень трудно, потому что в реальной жизни положительных прототипов героев писатель не видел. </a:t>
            </a:r>
            <a:r>
              <a:rPr lang="ru-RU" b="1" dirty="0"/>
              <a:t>Дважды он сжигал книгу. Второй том «Мертвых душ» не был закончен.  </a:t>
            </a:r>
            <a:r>
              <a:rPr lang="cs-CZ" b="1" dirty="0"/>
              <a:t/>
            </a:r>
            <a:br>
              <a:rPr lang="cs-CZ" b="1" dirty="0"/>
            </a:br>
            <a:endParaRPr lang="cs-CZ" b="1" dirty="0"/>
          </a:p>
        </p:txBody>
      </p:sp>
    </p:spTree>
    <p:extLst>
      <p:ext uri="{BB962C8B-B14F-4D97-AF65-F5344CB8AC3E}">
        <p14:creationId xmlns:p14="http://schemas.microsoft.com/office/powerpoint/2010/main" val="172723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0231" y="1411872"/>
            <a:ext cx="10515600" cy="4423444"/>
          </a:xfrm>
        </p:spPr>
        <p:txBody>
          <a:bodyPr>
            <a:noAutofit/>
          </a:bodyPr>
          <a:lstStyle/>
          <a:p>
            <a:r>
              <a:rPr lang="ru-RU" sz="4000" dirty="0"/>
              <a:t>Последние годы жизни Гоголя были трагичными. Из-за разницы в политических взглядах у него были очень сложные отношения с друзьями-демократами. Его идеи также не понимали и реакционеры. В 1852 году писатель умер. </a:t>
            </a:r>
            <a:r>
              <a:rPr lang="cs-CZ" sz="4000" dirty="0"/>
              <a:t/>
            </a:r>
            <a:br>
              <a:rPr lang="cs-CZ" sz="4000" dirty="0"/>
            </a:br>
            <a:endParaRPr lang="cs-CZ" sz="4000" dirty="0"/>
          </a:p>
        </p:txBody>
      </p:sp>
    </p:spTree>
    <p:extLst>
      <p:ext uri="{BB962C8B-B14F-4D97-AF65-F5344CB8AC3E}">
        <p14:creationId xmlns:p14="http://schemas.microsoft.com/office/powerpoint/2010/main" val="33299188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62746" y="479731"/>
            <a:ext cx="8911687" cy="1280890"/>
          </a:xfrm>
        </p:spPr>
        <p:txBody>
          <a:bodyPr>
            <a:noAutofit/>
          </a:bodyPr>
          <a:lstStyle/>
          <a:p>
            <a:r>
              <a:rPr lang="ru-RU" sz="4400" b="1" dirty="0"/>
              <a:t>Поэма «Мертвые души»</a:t>
            </a:r>
            <a:r>
              <a:rPr lang="cs-CZ" sz="4400" dirty="0"/>
              <a:t/>
            </a:r>
            <a:br>
              <a:rPr lang="cs-CZ" sz="4400" dirty="0"/>
            </a:br>
            <a:endParaRPr lang="cs-CZ" sz="4400" dirty="0"/>
          </a:p>
        </p:txBody>
      </p:sp>
      <p:sp>
        <p:nvSpPr>
          <p:cNvPr id="3" name="Zástupný symbol pro obsah 2"/>
          <p:cNvSpPr>
            <a:spLocks noGrp="1"/>
          </p:cNvSpPr>
          <p:nvPr>
            <p:ph idx="1"/>
          </p:nvPr>
        </p:nvSpPr>
        <p:spPr>
          <a:xfrm>
            <a:off x="281441" y="1620669"/>
            <a:ext cx="11223171" cy="4989431"/>
          </a:xfrm>
        </p:spPr>
        <p:txBody>
          <a:bodyPr>
            <a:normAutofit/>
          </a:bodyPr>
          <a:lstStyle/>
          <a:p>
            <a:r>
              <a:rPr lang="ru-RU" sz="4000" dirty="0"/>
              <a:t>Сюжет «Мертвых душ», также как и «Ревизора», Гоголю подсказал А.С. Пушкин. В этом произведении писатель хотел показать всю Россию.   </a:t>
            </a:r>
            <a:endParaRPr lang="cs-CZ" sz="4000" dirty="0"/>
          </a:p>
          <a:p>
            <a:r>
              <a:rPr lang="ru-RU" sz="4000" dirty="0"/>
              <a:t>Место действия поэмы – провинция России, время действия – 30-е-40-е годы.</a:t>
            </a:r>
            <a:endParaRPr lang="cs-CZ" sz="4000" dirty="0"/>
          </a:p>
        </p:txBody>
      </p:sp>
    </p:spTree>
    <p:extLst>
      <p:ext uri="{BB962C8B-B14F-4D97-AF65-F5344CB8AC3E}">
        <p14:creationId xmlns:p14="http://schemas.microsoft.com/office/powerpoint/2010/main" val="19025026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47" r="6650"/>
          <a:stretch/>
        </p:blipFill>
        <p:spPr bwMode="auto">
          <a:xfrm>
            <a:off x="179379" y="1323474"/>
            <a:ext cx="12006354" cy="318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4502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ru-RU" b="1" dirty="0"/>
              <a:t>Особенности жанра </a:t>
            </a:r>
            <a:r>
              <a:rPr lang="cs-CZ" dirty="0"/>
              <a:t/>
            </a:r>
            <a:br>
              <a:rPr lang="cs-CZ" dirty="0"/>
            </a:br>
            <a:endParaRPr lang="cs-CZ" dirty="0"/>
          </a:p>
        </p:txBody>
      </p:sp>
      <p:sp>
        <p:nvSpPr>
          <p:cNvPr id="3" name="Zástupný symbol pro obsah 2"/>
          <p:cNvSpPr>
            <a:spLocks noGrp="1"/>
          </p:cNvSpPr>
          <p:nvPr>
            <p:ph idx="1"/>
          </p:nvPr>
        </p:nvSpPr>
        <p:spPr>
          <a:xfrm>
            <a:off x="178130" y="1258784"/>
            <a:ext cx="11175670" cy="4918179"/>
          </a:xfrm>
        </p:spPr>
        <p:txBody>
          <a:bodyPr/>
          <a:lstStyle/>
          <a:p>
            <a:r>
              <a:rPr lang="ru-RU" sz="2800" dirty="0"/>
              <a:t>«Мертвые души» - это </a:t>
            </a:r>
            <a:r>
              <a:rPr lang="ru-RU" sz="2800" b="1" dirty="0"/>
              <a:t>прозаическое произведение, но Гоголь назвал его не романом, а поэмой</a:t>
            </a:r>
            <a:r>
              <a:rPr lang="ru-RU" sz="2800" b="1" dirty="0" smtClean="0"/>
              <a:t>.</a:t>
            </a:r>
            <a:endParaRPr lang="cs-CZ" sz="2800" b="1" dirty="0" smtClean="0"/>
          </a:p>
          <a:p>
            <a:r>
              <a:rPr lang="ru-RU" sz="2800" dirty="0" smtClean="0"/>
              <a:t> </a:t>
            </a:r>
            <a:r>
              <a:rPr lang="ru-RU" sz="2800" dirty="0"/>
              <a:t>Во времена Гоголя считали, что описать чувства и мысли можно только стихами, поэтому лирические произведения могут быть только в стихах. </a:t>
            </a:r>
            <a:endParaRPr lang="ru-RU" sz="2800" dirty="0" smtClean="0"/>
          </a:p>
          <a:p>
            <a:r>
              <a:rPr lang="ru-RU" sz="2800" dirty="0" smtClean="0"/>
              <a:t>Но </a:t>
            </a:r>
            <a:r>
              <a:rPr lang="ru-RU" sz="2800" dirty="0"/>
              <a:t>в «Мертвых душах» автор очень часто описывает свои мысли и чувства, его язык красив и поэтичен. Таким образом, элементы лирики и эпоса сочетаются. Поэтому </a:t>
            </a:r>
            <a:r>
              <a:rPr lang="ru-RU" sz="2800" b="1" dirty="0"/>
              <a:t>«Мертвые души» - произведение лиро-эпическое, и Гоголь назвал его поэмой. </a:t>
            </a:r>
            <a:endParaRPr lang="cs-CZ" sz="2800" b="1" dirty="0"/>
          </a:p>
          <a:p>
            <a:endParaRPr lang="cs-CZ" dirty="0"/>
          </a:p>
          <a:p>
            <a:endParaRPr lang="cs-CZ" dirty="0"/>
          </a:p>
        </p:txBody>
      </p:sp>
    </p:spTree>
    <p:extLst>
      <p:ext uri="{BB962C8B-B14F-4D97-AF65-F5344CB8AC3E}">
        <p14:creationId xmlns:p14="http://schemas.microsoft.com/office/powerpoint/2010/main" val="4831213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ru-RU" b="1" dirty="0"/>
              <a:t>Особенности </a:t>
            </a:r>
            <a:r>
              <a:rPr lang="ru-RU" b="1" dirty="0" smtClean="0"/>
              <a:t>композиции</a:t>
            </a:r>
            <a:endParaRPr lang="cs-CZ" dirty="0"/>
          </a:p>
        </p:txBody>
      </p:sp>
      <p:sp>
        <p:nvSpPr>
          <p:cNvPr id="3" name="Zástupný symbol pro obsah 2"/>
          <p:cNvSpPr>
            <a:spLocks noGrp="1"/>
          </p:cNvSpPr>
          <p:nvPr>
            <p:ph idx="1"/>
          </p:nvPr>
        </p:nvSpPr>
        <p:spPr>
          <a:xfrm>
            <a:off x="324853" y="1407695"/>
            <a:ext cx="11429999" cy="5185609"/>
          </a:xfrm>
        </p:spPr>
        <p:txBody>
          <a:bodyPr>
            <a:normAutofit/>
          </a:bodyPr>
          <a:lstStyle/>
          <a:p>
            <a:r>
              <a:rPr lang="ru-RU" sz="2800" b="1" dirty="0"/>
              <a:t>Цель Гоголя </a:t>
            </a:r>
            <a:r>
              <a:rPr lang="ru-RU" sz="2800" dirty="0"/>
              <a:t>в романе-поэме «Мертвые души» - </a:t>
            </a:r>
            <a:r>
              <a:rPr lang="ru-RU" sz="2800" b="1" dirty="0"/>
              <a:t>показать всю Россию, ее судьбу, характер русского человека. </a:t>
            </a:r>
            <a:r>
              <a:rPr lang="ru-RU" sz="2800" dirty="0"/>
              <a:t>Впервые в русской литературе писатель пытался создать </a:t>
            </a:r>
            <a:r>
              <a:rPr lang="ru-RU" sz="2800" b="1" dirty="0"/>
              <a:t>портрет всего общества</a:t>
            </a:r>
            <a:r>
              <a:rPr lang="ru-RU" sz="2800" dirty="0"/>
              <a:t>, а не отдельного человека. Композиция поэмы подчиняется этой цели. Поэтому </a:t>
            </a:r>
            <a:r>
              <a:rPr lang="ru-RU" sz="2800" b="1" dirty="0"/>
              <a:t>композиционный центр поэмы – дорога: путешествие Чичикова</a:t>
            </a:r>
            <a:r>
              <a:rPr lang="ru-RU" sz="2800" dirty="0"/>
              <a:t> дает возможность наблюдать различные характеры и создать галерею образов помещиков и крестьян.</a:t>
            </a:r>
            <a:endParaRPr lang="cs-CZ" sz="2800" dirty="0"/>
          </a:p>
          <a:p>
            <a:endParaRPr lang="cs-CZ" dirty="0"/>
          </a:p>
        </p:txBody>
      </p:sp>
    </p:spTree>
    <p:extLst>
      <p:ext uri="{BB962C8B-B14F-4D97-AF65-F5344CB8AC3E}">
        <p14:creationId xmlns:p14="http://schemas.microsoft.com/office/powerpoint/2010/main" val="31821721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92925" y="624110"/>
            <a:ext cx="2087359" cy="530922"/>
          </a:xfrm>
        </p:spPr>
        <p:txBody>
          <a:bodyPr>
            <a:normAutofit fontScale="90000"/>
          </a:bodyPr>
          <a:lstStyle/>
          <a:p>
            <a:r>
              <a:rPr lang="ru-RU" sz="4000" b="1" dirty="0"/>
              <a:t>Сюжет </a:t>
            </a:r>
            <a:r>
              <a:rPr lang="cs-CZ" dirty="0"/>
              <a:t/>
            </a:r>
            <a:br>
              <a:rPr lang="cs-CZ" dirty="0"/>
            </a:br>
            <a:endParaRPr lang="cs-CZ" dirty="0"/>
          </a:p>
        </p:txBody>
      </p:sp>
      <p:sp>
        <p:nvSpPr>
          <p:cNvPr id="3" name="Zástupný symbol pro obsah 2"/>
          <p:cNvSpPr>
            <a:spLocks noGrp="1"/>
          </p:cNvSpPr>
          <p:nvPr>
            <p:ph idx="1"/>
          </p:nvPr>
        </p:nvSpPr>
        <p:spPr>
          <a:xfrm>
            <a:off x="237505" y="1264555"/>
            <a:ext cx="11517347" cy="5200768"/>
          </a:xfrm>
        </p:spPr>
        <p:txBody>
          <a:bodyPr/>
          <a:lstStyle/>
          <a:p>
            <a:r>
              <a:rPr lang="ru-RU" sz="3000" b="1" dirty="0" smtClean="0"/>
              <a:t>Главный</a:t>
            </a:r>
            <a:r>
              <a:rPr lang="ru-RU" sz="3000" b="1" dirty="0" smtClean="0"/>
              <a:t> герой </a:t>
            </a:r>
            <a:r>
              <a:rPr lang="ru-RU" sz="3000" b="1" dirty="0"/>
              <a:t>поэмы </a:t>
            </a:r>
            <a:r>
              <a:rPr lang="ru-RU" sz="3000" dirty="0"/>
              <a:t>– немолодой, но и не старый </a:t>
            </a:r>
            <a:r>
              <a:rPr lang="ru-RU" sz="3000" b="1" dirty="0"/>
              <a:t>чиновник.</a:t>
            </a:r>
            <a:r>
              <a:rPr lang="ru-RU" sz="3000" dirty="0"/>
              <a:t> Его зовут Чичиков. Он очень любит деньги и мечтает стать богатым. Для этого он покупает у помещиков «мертвые души». «Мертвые души» - это документы на умерших крестьян. Раз в 5 лет помещики предъявляли эти списки государственной ревизии (проверке), а до ревизии умерший крестьянин считался живым. Чичиков хочет заложить купленные им документы на мертвых крестьян как на живых в банке и получить большие деньги.</a:t>
            </a:r>
            <a:endParaRPr lang="cs-CZ" sz="3000" dirty="0"/>
          </a:p>
          <a:p>
            <a:endParaRPr lang="cs-CZ" dirty="0"/>
          </a:p>
        </p:txBody>
      </p:sp>
    </p:spTree>
    <p:extLst>
      <p:ext uri="{BB962C8B-B14F-4D97-AF65-F5344CB8AC3E}">
        <p14:creationId xmlns:p14="http://schemas.microsoft.com/office/powerpoint/2010/main" val="26222608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66"/>
          <a:stretch/>
        </p:blipFill>
        <p:spPr bwMode="auto">
          <a:xfrm>
            <a:off x="0" y="311718"/>
            <a:ext cx="12191999" cy="538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704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19157" y="515826"/>
            <a:ext cx="6081843" cy="860306"/>
          </a:xfrm>
        </p:spPr>
        <p:txBody>
          <a:bodyPr>
            <a:normAutofit/>
          </a:bodyPr>
          <a:lstStyle/>
          <a:p>
            <a:r>
              <a:rPr lang="ru-RU" sz="4400" b="1" dirty="0" smtClean="0"/>
              <a:t>Галерея помещиков</a:t>
            </a:r>
            <a:endParaRPr lang="cs-CZ" sz="4400" b="1" dirty="0"/>
          </a:p>
        </p:txBody>
      </p:sp>
      <p:sp>
        <p:nvSpPr>
          <p:cNvPr id="3" name="Zástupný symbol pro obsah 2"/>
          <p:cNvSpPr>
            <a:spLocks noGrp="1"/>
          </p:cNvSpPr>
          <p:nvPr>
            <p:ph idx="1"/>
          </p:nvPr>
        </p:nvSpPr>
        <p:spPr>
          <a:xfrm>
            <a:off x="190005" y="1484416"/>
            <a:ext cx="11163795" cy="4692547"/>
          </a:xfrm>
        </p:spPr>
        <p:txBody>
          <a:bodyPr/>
          <a:lstStyle/>
          <a:p>
            <a:r>
              <a:rPr lang="ru-RU" sz="4000" dirty="0"/>
              <a:t>Чтобы купить эти документы, Чичиков путешествует от одного помещика к другому. Гоголь показывает различные типы помещиков, но среди них нет ни одного положительного. </a:t>
            </a:r>
            <a:endParaRPr lang="ru-RU" sz="4000" dirty="0" smtClean="0"/>
          </a:p>
          <a:p>
            <a:endParaRPr lang="cs-CZ" dirty="0"/>
          </a:p>
        </p:txBody>
      </p:sp>
    </p:spTree>
    <p:extLst>
      <p:ext uri="{BB962C8B-B14F-4D97-AF65-F5344CB8AC3E}">
        <p14:creationId xmlns:p14="http://schemas.microsoft.com/office/powerpoint/2010/main" val="37303883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70" t="66018" b="4987"/>
          <a:stretch/>
        </p:blipFill>
        <p:spPr bwMode="auto">
          <a:xfrm>
            <a:off x="0" y="1068779"/>
            <a:ext cx="11384479" cy="511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122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39262" y="-24116"/>
            <a:ext cx="11074668" cy="68821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b="52245"/>
          <a:stretch>
            <a:fillRect/>
          </a:stretch>
        </p:blipFill>
        <p:spPr bwMode="auto">
          <a:xfrm>
            <a:off x="3174" y="4763"/>
            <a:ext cx="9639589" cy="669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7318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0" t="48299" r="7536" b="1650"/>
          <a:stretch/>
        </p:blipFill>
        <p:spPr bwMode="auto">
          <a:xfrm>
            <a:off x="178130" y="3174"/>
            <a:ext cx="8152142" cy="664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65127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4465" t="5943" r="3572" b="28827"/>
          <a:stretch>
            <a:fillRect/>
          </a:stretch>
        </p:blipFill>
        <p:spPr bwMode="auto">
          <a:xfrm>
            <a:off x="1588" y="4762"/>
            <a:ext cx="7883628" cy="671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82969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ru-RU" b="1" dirty="0"/>
              <a:t>Смысл названия</a:t>
            </a:r>
            <a:r>
              <a:rPr lang="cs-CZ" dirty="0"/>
              <a:t/>
            </a:r>
            <a:br>
              <a:rPr lang="cs-CZ" dirty="0"/>
            </a:br>
            <a:endParaRPr lang="cs-CZ" dirty="0"/>
          </a:p>
        </p:txBody>
      </p:sp>
      <p:sp>
        <p:nvSpPr>
          <p:cNvPr id="3" name="Zástupný symbol pro obsah 2"/>
          <p:cNvSpPr>
            <a:spLocks noGrp="1"/>
          </p:cNvSpPr>
          <p:nvPr>
            <p:ph idx="1"/>
          </p:nvPr>
        </p:nvSpPr>
        <p:spPr>
          <a:xfrm>
            <a:off x="166098" y="1264555"/>
            <a:ext cx="11590317" cy="5296395"/>
          </a:xfrm>
        </p:spPr>
        <p:txBody>
          <a:bodyPr>
            <a:normAutofit fontScale="92500"/>
          </a:bodyPr>
          <a:lstStyle/>
          <a:p>
            <a:pPr lvl="0"/>
            <a:r>
              <a:rPr lang="ru-RU" sz="3600" b="1" dirty="0" smtClean="0"/>
              <a:t>Сюжетный (прямой смысл): </a:t>
            </a:r>
            <a:r>
              <a:rPr lang="ru-RU" sz="3600" dirty="0"/>
              <a:t>название отражает сюжет </a:t>
            </a:r>
            <a:r>
              <a:rPr lang="ru-RU" sz="3600" dirty="0" smtClean="0"/>
              <a:t>поэмы – </a:t>
            </a:r>
            <a:r>
              <a:rPr lang="ru-RU" sz="3600" b="1" dirty="0" smtClean="0"/>
              <a:t>покупку умерших крестьян.</a:t>
            </a:r>
            <a:endParaRPr lang="cs-CZ" sz="3600" b="1" dirty="0"/>
          </a:p>
          <a:p>
            <a:pPr lvl="0"/>
            <a:r>
              <a:rPr lang="ru-RU" sz="3600" b="1" dirty="0" smtClean="0"/>
              <a:t>Символический (переносный смысл): </a:t>
            </a:r>
            <a:r>
              <a:rPr lang="ru-RU" sz="3600" dirty="0"/>
              <a:t>настоящие </a:t>
            </a:r>
            <a:r>
              <a:rPr lang="ru-RU" sz="3600" b="1" dirty="0"/>
              <a:t>мертвые души – это не умершие крестьяне, а помещики и чиновники, которые забыли о своем долге и  живут только для себя</a:t>
            </a:r>
            <a:r>
              <a:rPr lang="ru-RU" sz="3600" dirty="0"/>
              <a:t>. А живые души – это крестьяне, душа России, сам автор. </a:t>
            </a:r>
            <a:endParaRPr lang="ru-RU" sz="3600" dirty="0" smtClean="0"/>
          </a:p>
          <a:p>
            <a:pPr lvl="0"/>
            <a:r>
              <a:rPr lang="ru-RU" sz="3600" dirty="0" smtClean="0"/>
              <a:t>Один </a:t>
            </a:r>
            <a:r>
              <a:rPr lang="ru-RU" sz="3600" dirty="0"/>
              <a:t>из основных конфликтов поэмы – это конфликт между живыми и мертвыми душами.</a:t>
            </a:r>
            <a:endParaRPr lang="cs-CZ" sz="3600" dirty="0"/>
          </a:p>
          <a:p>
            <a:pPr marL="0" indent="0">
              <a:buNone/>
            </a:pPr>
            <a:endParaRPr lang="cs-CZ" dirty="0"/>
          </a:p>
          <a:p>
            <a:endParaRPr lang="cs-CZ" dirty="0"/>
          </a:p>
        </p:txBody>
      </p:sp>
    </p:spTree>
    <p:extLst>
      <p:ext uri="{BB962C8B-B14F-4D97-AF65-F5344CB8AC3E}">
        <p14:creationId xmlns:p14="http://schemas.microsoft.com/office/powerpoint/2010/main" val="234389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7516" y="1167063"/>
            <a:ext cx="11357810" cy="5522495"/>
          </a:xfrm>
        </p:spPr>
        <p:txBody>
          <a:bodyPr>
            <a:normAutofit fontScale="90000"/>
          </a:bodyPr>
          <a:lstStyle/>
          <a:p>
            <a:r>
              <a:rPr lang="ru-RU" sz="4000" dirty="0" smtClean="0"/>
              <a:t>В </a:t>
            </a:r>
            <a:r>
              <a:rPr lang="ru-RU" sz="4000" dirty="0"/>
              <a:t>1821 году Гоголь поступил в гимназию в городе Нежине. Там он увлекся литературой и театром, принимал участие в школьных спектаклях. </a:t>
            </a:r>
            <a:r>
              <a:rPr lang="ru-RU" sz="4000" dirty="0" smtClean="0"/>
              <a:t/>
            </a:r>
            <a:br>
              <a:rPr lang="ru-RU" sz="4000" dirty="0" smtClean="0"/>
            </a:br>
            <a:r>
              <a:rPr lang="ru-RU" sz="4000" dirty="0" smtClean="0"/>
              <a:t>В </a:t>
            </a:r>
            <a:r>
              <a:rPr lang="ru-RU" sz="4000" dirty="0"/>
              <a:t>1828 году, после окончания гимназии, Гоголь приехал в Петербург. Он мечтал стать актером, но мечту осуществить он не смог. </a:t>
            </a:r>
            <a:r>
              <a:rPr lang="ru-RU" sz="4000" b="1" dirty="0"/>
              <a:t>Город встретил Гоголя очень холодно. </a:t>
            </a:r>
            <a:r>
              <a:rPr lang="ru-RU" sz="4000" dirty="0"/>
              <a:t>Наконец </a:t>
            </a:r>
            <a:r>
              <a:rPr lang="ru-RU" sz="4000" b="1" dirty="0"/>
              <a:t>он смог поступить на должность мелкого </a:t>
            </a:r>
            <a:r>
              <a:rPr lang="ru-RU" sz="4000" b="1" dirty="0" smtClean="0"/>
              <a:t>чиновника (</a:t>
            </a:r>
            <a:r>
              <a:rPr lang="cs-CZ" altLang="cs-CZ" sz="4000" dirty="0" smtClean="0">
                <a:solidFill>
                  <a:srgbClr val="212121"/>
                </a:solidFill>
                <a:latin typeface="inherit"/>
              </a:rPr>
              <a:t>úředník</a:t>
            </a:r>
            <a:r>
              <a:rPr lang="ru-RU" altLang="cs-CZ" sz="4000" dirty="0" smtClean="0">
                <a:solidFill>
                  <a:srgbClr val="212121"/>
                </a:solidFill>
                <a:latin typeface="inherit"/>
              </a:rPr>
              <a:t>)</a:t>
            </a:r>
            <a:r>
              <a:rPr lang="ru-RU" sz="4000" b="1" dirty="0" smtClean="0"/>
              <a:t>.</a:t>
            </a:r>
            <a:r>
              <a:rPr lang="cs-CZ" sz="4000" dirty="0"/>
              <a:t/>
            </a:r>
            <a:br>
              <a:rPr lang="cs-CZ" sz="4000" dirty="0"/>
            </a:br>
            <a:endParaRPr lang="cs-CZ" sz="4000" dirty="0"/>
          </a:p>
        </p:txBody>
      </p:sp>
      <p:sp>
        <p:nvSpPr>
          <p:cNvPr id="3" name="Rectangle 1"/>
          <p:cNvSpPr>
            <a:spLocks noChangeArrowheads="1"/>
          </p:cNvSpPr>
          <p:nvPr/>
        </p:nvSpPr>
        <p:spPr bwMode="auto">
          <a:xfrm>
            <a:off x="-628000" y="154075"/>
            <a:ext cx="12820000" cy="11736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665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smtClean="0">
                <a:ln>
                  <a:noFill/>
                </a:ln>
                <a:solidFill>
                  <a:schemeClr val="tx1"/>
                </a:solidFill>
                <a:effectLst/>
              </a:rPr>
              <a:t> </a:t>
            </a:r>
            <a:endParaRPr kumimoji="0" lang="cs-CZ" altLang="cs-CZ"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87063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200" y="937847"/>
            <a:ext cx="12196200" cy="46892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0263" y="1231075"/>
            <a:ext cx="11476314" cy="4551416"/>
          </a:xfrm>
        </p:spPr>
        <p:txBody>
          <a:bodyPr/>
          <a:lstStyle/>
          <a:p>
            <a:r>
              <a:rPr lang="ru-RU" dirty="0"/>
              <a:t>В это время Гоголь написал свое первое произведение. </a:t>
            </a:r>
            <a:r>
              <a:rPr lang="ru-RU" b="1" dirty="0"/>
              <a:t>Это была романтическая поэма «Ганц Кюхельгартен». </a:t>
            </a:r>
            <a:r>
              <a:rPr lang="ru-RU" dirty="0"/>
              <a:t>Писатель опубликовал ее на свои деньги, но поэма была очень неудачная, критики дали ей очень низкую оценку. </a:t>
            </a:r>
            <a:r>
              <a:rPr lang="ru-RU" b="1" dirty="0"/>
              <a:t>Гоголь купил все экземпляры поэмы и сжег их. </a:t>
            </a:r>
            <a:r>
              <a:rPr lang="ru-RU" dirty="0"/>
              <a:t>После этого он ненадолго уехал в Германию</a:t>
            </a:r>
            <a:r>
              <a:rPr lang="ru-RU" dirty="0" smtClean="0"/>
              <a:t>.</a:t>
            </a:r>
            <a:endParaRPr lang="cs-CZ" dirty="0"/>
          </a:p>
        </p:txBody>
      </p:sp>
    </p:spTree>
    <p:extLst>
      <p:ext uri="{BB962C8B-B14F-4D97-AF65-F5344CB8AC3E}">
        <p14:creationId xmlns:p14="http://schemas.microsoft.com/office/powerpoint/2010/main" val="3110396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ru-RU" b="1" dirty="0"/>
              <a:t>«Вечера на хуторе близ Диканьки»</a:t>
            </a:r>
            <a:endParaRPr lang="cs-CZ" b="1" dirty="0"/>
          </a:p>
        </p:txBody>
      </p:sp>
      <p:sp>
        <p:nvSpPr>
          <p:cNvPr id="3" name="Zástupný symbol pro obsah 2"/>
          <p:cNvSpPr>
            <a:spLocks noGrp="1"/>
          </p:cNvSpPr>
          <p:nvPr>
            <p:ph idx="1"/>
          </p:nvPr>
        </p:nvSpPr>
        <p:spPr>
          <a:xfrm>
            <a:off x="419596" y="1386475"/>
            <a:ext cx="11354394" cy="5327834"/>
          </a:xfrm>
        </p:spPr>
        <p:txBody>
          <a:bodyPr>
            <a:normAutofit lnSpcReduction="10000"/>
          </a:bodyPr>
          <a:lstStyle/>
          <a:p>
            <a:r>
              <a:rPr lang="ru-RU" sz="2800" dirty="0"/>
              <a:t>Повести имеют общее место действия – Украина, и общих рассказчиков. При написании этих повестей Гоголь использовал устные украинские рассказы и легенды. «Вечера на хуторе близ Диканьки» - это книга фантастических событий. Фантастика и реальность в ней тесно связаны. Добро в этих повестях всегда побеждает зло. В повестях много юмора</a:t>
            </a:r>
            <a:r>
              <a:rPr lang="ru-RU" sz="2800" dirty="0" smtClean="0"/>
              <a:t>.</a:t>
            </a:r>
          </a:p>
          <a:p>
            <a:r>
              <a:rPr lang="ru-RU" sz="2800" dirty="0"/>
              <a:t>Повести «Вечера на хуторе близ Диканьки» имели очень большой успех. Их высоко оценил сам Пушкин. </a:t>
            </a:r>
            <a:endParaRPr lang="cs-CZ" sz="2800" dirty="0"/>
          </a:p>
          <a:p>
            <a:r>
              <a:rPr lang="ru-RU" sz="2800" dirty="0"/>
              <a:t>Но сам Гоголь был недоволен этой книгой. Он считал, что писатель должен быть учителем своих читателей, а его книга ничему не учит. </a:t>
            </a:r>
            <a:endParaRPr lang="cs-CZ" sz="2800" dirty="0"/>
          </a:p>
          <a:p>
            <a:endParaRPr lang="cs-CZ" dirty="0"/>
          </a:p>
        </p:txBody>
      </p:sp>
    </p:spTree>
    <p:extLst>
      <p:ext uri="{BB962C8B-B14F-4D97-AF65-F5344CB8AC3E}">
        <p14:creationId xmlns:p14="http://schemas.microsoft.com/office/powerpoint/2010/main" val="1691768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ечера.jpg"/>
          <p:cNvPicPr>
            <a:picLocks noChangeAspect="1"/>
          </p:cNvPicPr>
          <p:nvPr/>
        </p:nvPicPr>
        <p:blipFill>
          <a:blip r:embed="rId2" cstate="print"/>
          <a:stretch>
            <a:fillRect/>
          </a:stretch>
        </p:blipFill>
        <p:spPr>
          <a:xfrm>
            <a:off x="375138" y="-52755"/>
            <a:ext cx="10366131" cy="691075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ébla">
  <a:themeElements>
    <a:clrScheme name="Stébl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tébl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ébl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249</TotalTime>
  <Words>1067</Words>
  <Application>Microsoft Office PowerPoint</Application>
  <PresentationFormat>Širokoúhlá obrazovka</PresentationFormat>
  <Paragraphs>46</Paragraphs>
  <Slides>43</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43</vt:i4>
      </vt:variant>
    </vt:vector>
  </HeadingPairs>
  <TitlesOfParts>
    <vt:vector size="49" baseType="lpstr">
      <vt:lpstr>Arial</vt:lpstr>
      <vt:lpstr>Century Gothic</vt:lpstr>
      <vt:lpstr>inherit</vt:lpstr>
      <vt:lpstr>Verdana</vt:lpstr>
      <vt:lpstr>Wingdings 3</vt:lpstr>
      <vt:lpstr>Stébla</vt:lpstr>
      <vt:lpstr>Творчество Н.В. Гоголя (1809 - 1852). </vt:lpstr>
      <vt:lpstr>    Николай Васильевич Гоголь родился на Украине, в семье небогатого помещика.  Детство он провел в родовом имении Васильевка.  Его отец очень увлекался литературой и театром, писал пьесы.  Мать Гоголя была очень религиозная женщина. Будущий писатель рос в атмосфере литературы и религии.  Большое влияние на Гоголя оказал украинский фольклор, соединившийся с христианской традицией.</vt:lpstr>
      <vt:lpstr>Prezentace aplikace PowerPoint</vt:lpstr>
      <vt:lpstr>Prezentace aplikace PowerPoint</vt:lpstr>
      <vt:lpstr>В 1821 году Гоголь поступил в гимназию в городе Нежине. Там он увлекся литературой и театром, принимал участие в школьных спектаклях.  В 1828 году, после окончания гимназии, Гоголь приехал в Петербург. Он мечтал стать актером, но мечту осуществить он не смог. Город встретил Гоголя очень холодно. Наконец он смог поступить на должность мелкого чиновника (úředník). </vt:lpstr>
      <vt:lpstr>Prezentace aplikace PowerPoint</vt:lpstr>
      <vt:lpstr>В это время Гоголь написал свое первое произведение. Это была романтическая поэма «Ганц Кюхельгартен». Писатель опубликовал ее на свои деньги, но поэма была очень неудачная, критики дали ей очень низкую оценку. Гоголь купил все экземпляры поэмы и сжег их. После этого он ненадолго уехал в Германию.</vt:lpstr>
      <vt:lpstr>«Вечера на хуторе близ Диканьки»</vt:lpstr>
      <vt:lpstr>Prezentace aplikace PowerPoint</vt:lpstr>
      <vt:lpstr>Prezentace aplikace PowerPoint</vt:lpstr>
      <vt:lpstr>Prezentace aplikace PowerPoint</vt:lpstr>
      <vt:lpstr>Prezentace aplikace PowerPoint</vt:lpstr>
      <vt:lpstr>Сборник «Миргород» </vt:lpstr>
      <vt:lpstr>Комедия «Ревизор»</vt:lpstr>
      <vt:lpstr>Сюжет  </vt:lpstr>
      <vt:lpstr>«Петербургские повести»</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Тема «маленького человека»</vt:lpstr>
      <vt:lpstr>Prezentace aplikace PowerPoint</vt:lpstr>
      <vt:lpstr>С 1835 года по 1842 год Гоголь работал над романом-поэмой «Мертвые души».  В 1842 году он закончил первый том. Он хотел показать в этом романе всю Россию и был уверен, что работа над ним – это подвиг. Последний период жизни Гоголя начался спорами вокруг первого тома «Мертвых душ». Многие критики считали, что Гоголь изобразил социальную ситуацию в России слишком мрачно.  </vt:lpstr>
      <vt:lpstr>Позже Гоголь начал писать второй том «Мертвых душ». В нем он хотел показать светлые стороны жизни России,  положительные образы чиновников и помещиков. Писатель надеялся, что публика, прочитав новый том, поймет весь замысел произведения. Но работа шла очень трудно, потому что в реальной жизни положительных прототипов героев писатель не видел. Дважды он сжигал книгу. Второй том «Мертвых душ» не был закончен.   </vt:lpstr>
      <vt:lpstr>Последние годы жизни Гоголя были трагичными. Из-за разницы в политических взглядах у него были очень сложные отношения с друзьями-демократами. Его идеи также не понимали и реакционеры. В 1852 году писатель умер.  </vt:lpstr>
      <vt:lpstr>Поэма «Мертвые души» </vt:lpstr>
      <vt:lpstr>Prezentace aplikace PowerPoint</vt:lpstr>
      <vt:lpstr>Особенности жанра  </vt:lpstr>
      <vt:lpstr>Особенности композиции</vt:lpstr>
      <vt:lpstr>Сюжет  </vt:lpstr>
      <vt:lpstr>Prezentace aplikace PowerPoint</vt:lpstr>
      <vt:lpstr>Галерея помещиков</vt:lpstr>
      <vt:lpstr>Prezentace aplikace PowerPoint</vt:lpstr>
      <vt:lpstr>Prezentace aplikace PowerPoint</vt:lpstr>
      <vt:lpstr>Prezentace aplikace PowerPoint</vt:lpstr>
      <vt:lpstr>Prezentace aplikace PowerPoint</vt:lpstr>
      <vt:lpstr>Смысл названия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Творчество Н.В. Гоголя (1809 - 1852). </dc:title>
  <dc:creator>Zanka Tatsiana</dc:creator>
  <cp:lastModifiedBy>Zanka Tatsiana</cp:lastModifiedBy>
  <cp:revision>18</cp:revision>
  <dcterms:created xsi:type="dcterms:W3CDTF">2018-11-05T12:53:44Z</dcterms:created>
  <dcterms:modified xsi:type="dcterms:W3CDTF">2018-11-08T11:54:06Z</dcterms:modified>
</cp:coreProperties>
</file>