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36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308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7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41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9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67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4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5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4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5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12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18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.ru/referats/B195167C639D4FCC87A985EB76122042" TargetMode="External"/><Relationship Id="rId2" Type="http://schemas.openxmlformats.org/officeDocument/2006/relationships/hyperlink" Target="https://youtu.be/f8HnU6QGkN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rugosvet.ru/enc/kultura_i_obrazovanie/teatr_i_kino/RUSSKI_TEATR_TEATR_ROSSI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Hc5Nk6ydSU" TargetMode="External"/><Relationship Id="rId2" Type="http://schemas.openxmlformats.org/officeDocument/2006/relationships/hyperlink" Target="https://youtu.be/ZE7gy-n7jkI?t=30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V9sHUC0Uz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5%D1%80%D1%82%D0%B5%D0%BF_(%D1%82%D0%B5%D0%B0%D1%82%D1%80)" TargetMode="External"/><Relationship Id="rId2" Type="http://schemas.openxmlformats.org/officeDocument/2006/relationships/hyperlink" Target="https://ru.wikipedia.org/wiki/%D0%9F%D0%B5%D1%82%D1%80%D1%83%D1%88%D0%BA%D0%B0_(%D0%BF%D0%B5%D1%80%D1%81%D0%BE%D0%BD%D0%B0%D0%B6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uxgxjuotII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uxgxjuotII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450" y="2404534"/>
            <a:ext cx="9173980" cy="1646302"/>
          </a:xfrm>
        </p:spPr>
        <p:txBody>
          <a:bodyPr/>
          <a:lstStyle/>
          <a:p>
            <a:pPr algn="ctr"/>
            <a:r>
              <a:rPr lang="ru-RU" dirty="0" smtClean="0"/>
              <a:t>История возникновения русского театра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6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 </a:t>
            </a:r>
            <a:r>
              <a:rPr lang="ru-RU" smtClean="0"/>
              <a:t>дополнительная информация: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Истоки русского театра: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youtu.be/f8HnU6QGkNM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История возникновения русского театра: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www.km.ru/referats/B195167C639D4FCC87A985EB76122042</a:t>
            </a:r>
            <a:endParaRPr lang="ru-RU" dirty="0" smtClean="0"/>
          </a:p>
          <a:p>
            <a:r>
              <a:rPr lang="ru-RU" dirty="0" smtClean="0"/>
              <a:t>Зарождение и развитие русского театра: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www.krugosvet.ru/enc/kultura_i_obrazovanie/teatr_i_kino/RUSSKI_TEATR_TEATR_ROSSII.html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2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Зарождение русского театра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69036"/>
            <a:ext cx="9276135" cy="526154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Русский театр зародился в глубокой древности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Народное творчество – </a:t>
            </a:r>
            <a:r>
              <a:rPr lang="ru-RU" sz="2400" dirty="0">
                <a:solidFill>
                  <a:schemeClr val="tx1"/>
                </a:solidFill>
              </a:rPr>
              <a:t>обряды, праздники, связанные с трудовой деятельностью.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Со </a:t>
            </a:r>
            <a:r>
              <a:rPr lang="ru-RU" sz="2400" dirty="0">
                <a:solidFill>
                  <a:schemeClr val="tx1"/>
                </a:solidFill>
              </a:rPr>
              <a:t>временем обряды </a:t>
            </a:r>
            <a:r>
              <a:rPr lang="ru-RU" sz="2400" dirty="0" smtClean="0">
                <a:solidFill>
                  <a:schemeClr val="tx1"/>
                </a:solidFill>
              </a:rPr>
              <a:t>теряют </a:t>
            </a:r>
            <a:r>
              <a:rPr lang="ru-RU" sz="2400" dirty="0">
                <a:solidFill>
                  <a:schemeClr val="tx1"/>
                </a:solidFill>
              </a:rPr>
              <a:t>свое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ru-RU" sz="2400" dirty="0" smtClean="0">
                <a:solidFill>
                  <a:schemeClr val="tx1"/>
                </a:solidFill>
              </a:rPr>
              <a:t>магическое</a:t>
            </a:r>
            <a:r>
              <a:rPr lang="cs-CZ" sz="2400" dirty="0" smtClean="0">
                <a:solidFill>
                  <a:schemeClr val="tx1"/>
                </a:solidFill>
              </a:rPr>
              <a:t>“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значение и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игры-представления. </a:t>
            </a:r>
            <a:r>
              <a:rPr lang="ru-RU" sz="2400" dirty="0" smtClean="0">
                <a:solidFill>
                  <a:schemeClr val="tx1"/>
                </a:solidFill>
              </a:rPr>
              <a:t>Зарождаются элементы </a:t>
            </a:r>
            <a:r>
              <a:rPr lang="ru-RU" sz="2400" dirty="0">
                <a:solidFill>
                  <a:schemeClr val="tx1"/>
                </a:solidFill>
              </a:rPr>
              <a:t>театра – драматическое действие, ряженье, диалог.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дальнейшем простейшие </a:t>
            </a:r>
            <a:r>
              <a:rPr lang="ru-RU" sz="2400" i="1" dirty="0">
                <a:solidFill>
                  <a:schemeClr val="tx1"/>
                </a:solidFill>
              </a:rPr>
              <a:t>игрища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превращаются </a:t>
            </a:r>
            <a:r>
              <a:rPr lang="ru-RU" sz="2400" dirty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народные </a:t>
            </a:r>
            <a:r>
              <a:rPr lang="ru-RU" sz="2400" i="1" dirty="0" smtClean="0">
                <a:solidFill>
                  <a:schemeClr val="tx1"/>
                </a:solidFill>
              </a:rPr>
              <a:t>драмы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Народные драмы </a:t>
            </a:r>
            <a:r>
              <a:rPr lang="ru-RU" sz="2400" dirty="0" smtClean="0">
                <a:solidFill>
                  <a:schemeClr val="tx1"/>
                </a:solidFill>
              </a:rPr>
              <a:t>создавались </a:t>
            </a:r>
            <a:r>
              <a:rPr lang="ru-RU" sz="2400" dirty="0">
                <a:solidFill>
                  <a:schemeClr val="tx1"/>
                </a:solidFill>
              </a:rPr>
              <a:t>в процессе коллективного творчества и хранились в народной памяти, переходя из поколения в поколение.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393" y="234846"/>
            <a:ext cx="8596668" cy="1320800"/>
          </a:xfrm>
        </p:spPr>
        <p:txBody>
          <a:bodyPr/>
          <a:lstStyle/>
          <a:p>
            <a:r>
              <a:rPr lang="cs-CZ" b="1" i="1" dirty="0" smtClean="0">
                <a:hlinkClick r:id="rId2"/>
              </a:rPr>
              <a:t>„</a:t>
            </a:r>
            <a:r>
              <a:rPr lang="ru-RU" b="1" i="1" dirty="0" smtClean="0">
                <a:hlinkClick r:id="rId2"/>
              </a:rPr>
              <a:t>Бог дал попа, чёрт – скомороха</a:t>
            </a:r>
            <a:r>
              <a:rPr lang="cs-CZ" b="1" i="1" dirty="0" smtClean="0">
                <a:hlinkClick r:id="rId2"/>
              </a:rPr>
              <a:t>“</a:t>
            </a:r>
            <a:r>
              <a:rPr lang="ru-RU" b="1" i="1" dirty="0" smtClean="0">
                <a:hlinkClick r:id="rId3"/>
              </a:rPr>
              <a:t> </a:t>
            </a:r>
            <a:endParaRPr lang="cs-CZ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901" y="1079292"/>
            <a:ext cx="11682707" cy="541704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Возникновение скоморошества – 1</a:t>
            </a:r>
            <a:r>
              <a:rPr lang="cs-CZ" sz="2400" dirty="0" smtClean="0">
                <a:solidFill>
                  <a:schemeClr val="tx1"/>
                </a:solidFill>
              </a:rPr>
              <a:t>0-11 </a:t>
            </a:r>
            <a:r>
              <a:rPr lang="ru-RU" sz="2400" dirty="0" smtClean="0">
                <a:solidFill>
                  <a:schemeClr val="tx1"/>
                </a:solidFill>
              </a:rPr>
              <a:t>вв. Упоминается в летописях, изображается на фресках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Выступления строились </a:t>
            </a:r>
            <a:r>
              <a:rPr lang="ru-RU" sz="2400" dirty="0">
                <a:solidFill>
                  <a:schemeClr val="tx1"/>
                </a:solidFill>
              </a:rPr>
              <a:t>на </a:t>
            </a:r>
            <a:r>
              <a:rPr lang="ru-RU" sz="2400" dirty="0" smtClean="0">
                <a:solidFill>
                  <a:schemeClr val="tx1"/>
                </a:solidFill>
              </a:rPr>
              <a:t>импровизации; </a:t>
            </a:r>
            <a:r>
              <a:rPr lang="ru-RU" sz="2400" dirty="0">
                <a:solidFill>
                  <a:schemeClr val="tx1"/>
                </a:solidFill>
              </a:rPr>
              <a:t>включали пантомиму, музыку, пение, </a:t>
            </a:r>
            <a:r>
              <a:rPr lang="ru-RU" sz="2400" dirty="0" smtClean="0">
                <a:solidFill>
                  <a:schemeClr val="tx1"/>
                </a:solidFill>
              </a:rPr>
              <a:t>танцы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Скоморохи </a:t>
            </a:r>
            <a:r>
              <a:rPr lang="ru-RU" sz="2400" dirty="0">
                <a:solidFill>
                  <a:schemeClr val="tx1"/>
                </a:solidFill>
              </a:rPr>
              <a:t>использовали маски, грим, костюмы, </a:t>
            </a:r>
            <a:r>
              <a:rPr lang="ru-RU" sz="2400" dirty="0" smtClean="0">
                <a:solidFill>
                  <a:schemeClr val="tx1"/>
                </a:solidFill>
              </a:rPr>
              <a:t>бутафорию – </a:t>
            </a:r>
            <a:r>
              <a:rPr lang="ru-RU" sz="2400" i="1" dirty="0" err="1" smtClean="0">
                <a:solidFill>
                  <a:schemeClr val="tx1"/>
                </a:solidFill>
              </a:rPr>
              <a:t>ряжение</a:t>
            </a:r>
            <a:endParaRPr lang="ru-RU" sz="2400" i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Особым видов </a:t>
            </a:r>
            <a:r>
              <a:rPr lang="ru-RU" sz="2400" dirty="0">
                <a:solidFill>
                  <a:schemeClr val="tx1"/>
                </a:solidFill>
              </a:rPr>
              <a:t>их искусства был </a:t>
            </a:r>
            <a:r>
              <a:rPr lang="ru-RU" sz="2400" i="1" dirty="0">
                <a:solidFill>
                  <a:schemeClr val="tx1"/>
                </a:solidFill>
              </a:rPr>
              <a:t>“глум</a:t>
            </a:r>
            <a:r>
              <a:rPr lang="ru-RU" sz="2400" i="1" dirty="0" smtClean="0">
                <a:solidFill>
                  <a:schemeClr val="tx1"/>
                </a:solidFill>
              </a:rPr>
              <a:t>” </a:t>
            </a:r>
            <a:r>
              <a:rPr lang="ru-RU" sz="2400" dirty="0" smtClean="0">
                <a:solidFill>
                  <a:schemeClr val="tx1"/>
                </a:solidFill>
              </a:rPr>
              <a:t>– сатира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Христианская </a:t>
            </a:r>
            <a:r>
              <a:rPr lang="ru-RU" sz="2400" dirty="0">
                <a:solidFill>
                  <a:schemeClr val="tx1"/>
                </a:solidFill>
              </a:rPr>
              <a:t>церковь противопоставила народным игрищам и искусству скоморохов </a:t>
            </a:r>
            <a:r>
              <a:rPr lang="ru-RU" sz="2400" dirty="0" smtClean="0">
                <a:solidFill>
                  <a:schemeClr val="tx1"/>
                </a:solidFill>
              </a:rPr>
              <a:t>обрядовое искусство , </a:t>
            </a:r>
            <a:r>
              <a:rPr lang="ru-RU" sz="2400" dirty="0">
                <a:solidFill>
                  <a:schemeClr val="tx1"/>
                </a:solidFill>
              </a:rPr>
              <a:t>насыщенное религиозно-мистическими элементами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4798" y="145576"/>
            <a:ext cx="8596668" cy="837063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СКОМОРОХИ</a:t>
            </a:r>
            <a:endParaRPr lang="cs-CZ" sz="4000" dirty="0"/>
          </a:p>
        </p:txBody>
      </p:sp>
      <p:pic>
        <p:nvPicPr>
          <p:cNvPr id="4" name="lV9sHUC0Uz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9441" y="818866"/>
            <a:ext cx="10647383" cy="5907095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714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911" y="889844"/>
            <a:ext cx="900908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Представления скоморохов не переросли в профессиональный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театр</a:t>
            </a:r>
          </a:p>
          <a:p>
            <a:pPr algn="just">
              <a:lnSpc>
                <a:spcPct val="150000"/>
              </a:lnSpc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(для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рождения театральных трупп не было условий –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церковь и светская власть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преследовали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скоморохов. Но несмотря на это, скоморошеские представления продолжали существовать)</a:t>
            </a:r>
          </a:p>
          <a:p>
            <a:pPr algn="just">
              <a:lnSpc>
                <a:spcPct val="150000"/>
              </a:lnSpc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Литургическая драма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</a:rPr>
              <a:t>Применение театрально-зрелищных элементов во время богослужения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tx1"/>
                </a:solidFill>
              </a:rPr>
              <a:t>В XVII веке </a:t>
            </a:r>
            <a:r>
              <a:rPr lang="ru-RU" sz="2400" dirty="0" err="1">
                <a:solidFill>
                  <a:schemeClr val="tx1"/>
                </a:solidFill>
              </a:rPr>
              <a:t>Симеон</a:t>
            </a:r>
            <a:r>
              <a:rPr lang="ru-RU" sz="2400" dirty="0">
                <a:solidFill>
                  <a:schemeClr val="tx1"/>
                </a:solidFill>
              </a:rPr>
              <a:t> Полоцкий (1629-1680) пытался на базе литургической драмы создать художественную литературную драму, эта попытка оказалась единичной и бесплодной.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36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265" y="17488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17 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500" y="1304144"/>
            <a:ext cx="8956433" cy="526154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Народные </a:t>
            </a:r>
            <a:r>
              <a:rPr lang="ru-RU" sz="2400" b="1" dirty="0">
                <a:solidFill>
                  <a:schemeClr val="tx1"/>
                </a:solidFill>
              </a:rPr>
              <a:t>театральные представления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dirty="0">
                <a:solidFill>
                  <a:schemeClr val="tx1"/>
                </a:solidFill>
                <a:hlinkClick r:id="rId2"/>
              </a:rPr>
              <a:t>кукольная комедия о </a:t>
            </a:r>
            <a:r>
              <a:rPr lang="ru-RU" sz="2400" dirty="0" smtClean="0">
                <a:solidFill>
                  <a:schemeClr val="tx1"/>
                </a:solidFill>
                <a:hlinkClick r:id="rId2"/>
              </a:rPr>
              <a:t>Петрушке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  <a:r>
              <a:rPr lang="ru-RU" sz="2400" dirty="0" smtClean="0">
                <a:solidFill>
                  <a:schemeClr val="tx1"/>
                </a:solidFill>
                <a:hlinkClick r:id="rId3"/>
              </a:rPr>
              <a:t>вертеп (</a:t>
            </a:r>
            <a:r>
              <a:rPr lang="ru-RU" sz="2400" dirty="0" err="1" smtClean="0">
                <a:solidFill>
                  <a:schemeClr val="tx1"/>
                </a:solidFill>
                <a:hlinkClick r:id="rId3"/>
              </a:rPr>
              <a:t>батлейка</a:t>
            </a:r>
            <a:r>
              <a:rPr lang="ru-RU" sz="2400" dirty="0" smtClean="0">
                <a:solidFill>
                  <a:schemeClr val="tx1"/>
                </a:solidFill>
                <a:hlinkClick r:id="rId3"/>
              </a:rPr>
              <a:t>)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Придворный театр </a:t>
            </a:r>
            <a:r>
              <a:rPr lang="ru-RU" sz="2400" dirty="0">
                <a:solidFill>
                  <a:schemeClr val="tx1"/>
                </a:solidFill>
              </a:rPr>
              <a:t>– появился в Москве при царе Алексее Михайловиче. Возникновение придворного театра было вызвано интересом придворной знати к западной культуре. Первое представление – пьеса “</a:t>
            </a:r>
            <a:r>
              <a:rPr lang="ru-RU" sz="2400" dirty="0" err="1">
                <a:solidFill>
                  <a:schemeClr val="tx1"/>
                </a:solidFill>
              </a:rPr>
              <a:t>Артаксерксово</a:t>
            </a:r>
            <a:r>
              <a:rPr lang="ru-RU" sz="2400" dirty="0">
                <a:solidFill>
                  <a:schemeClr val="tx1"/>
                </a:solidFill>
              </a:rPr>
              <a:t> действо” (история библейской </a:t>
            </a:r>
            <a:r>
              <a:rPr lang="ru-RU" sz="2400" dirty="0" err="1">
                <a:solidFill>
                  <a:schemeClr val="tx1"/>
                </a:solidFill>
              </a:rPr>
              <a:t>Эсфири</a:t>
            </a:r>
            <a:r>
              <a:rPr lang="ru-RU" sz="2400" dirty="0">
                <a:solidFill>
                  <a:schemeClr val="tx1"/>
                </a:solidFill>
              </a:rPr>
              <a:t>). Спектакли отличались большой пышностью, иногда сопровождались игрой на музыкальных инструментах и танцами. После смерти царя Алексея Михайловича придворный театр был закрыт.    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4905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Театр в </a:t>
            </a:r>
            <a:r>
              <a:rPr lang="cs-CZ" dirty="0" smtClean="0"/>
              <a:t>18 </a:t>
            </a:r>
            <a:r>
              <a:rPr lang="ru-RU" dirty="0" smtClean="0"/>
              <a:t>веке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5705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Публичный театр – </a:t>
            </a:r>
            <a:r>
              <a:rPr lang="ru-RU" sz="2400" dirty="0">
                <a:solidFill>
                  <a:schemeClr val="tx1"/>
                </a:solidFill>
              </a:rPr>
              <a:t>“</a:t>
            </a:r>
            <a:r>
              <a:rPr lang="ru-RU" sz="2400" dirty="0" err="1">
                <a:solidFill>
                  <a:schemeClr val="tx1"/>
                </a:solidFill>
              </a:rPr>
              <a:t>Комедиальная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храмина”, построен в Москве по приказу Петра </a:t>
            </a:r>
            <a:r>
              <a:rPr lang="cs-CZ" sz="2400" dirty="0" smtClean="0">
                <a:solidFill>
                  <a:schemeClr val="tx1"/>
                </a:solidFill>
              </a:rPr>
              <a:t>I (1702-1706 </a:t>
            </a:r>
            <a:r>
              <a:rPr lang="ru-RU" sz="2400" dirty="0" smtClean="0">
                <a:solidFill>
                  <a:schemeClr val="tx1"/>
                </a:solidFill>
              </a:rPr>
              <a:t>гг.)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Там </a:t>
            </a:r>
            <a:r>
              <a:rPr lang="ru-RU" sz="2400" dirty="0">
                <a:solidFill>
                  <a:schemeClr val="tx1"/>
                </a:solidFill>
              </a:rPr>
              <a:t>давала спектакли немецкая труппа И. Х. </a:t>
            </a:r>
            <a:r>
              <a:rPr lang="ru-RU" sz="2400" dirty="0" err="1">
                <a:solidFill>
                  <a:schemeClr val="tx1"/>
                </a:solidFill>
              </a:rPr>
              <a:t>Кунста</a:t>
            </a:r>
            <a:r>
              <a:rPr lang="ru-RU" sz="2400" dirty="0">
                <a:solidFill>
                  <a:schemeClr val="tx1"/>
                </a:solidFill>
              </a:rPr>
              <a:t>. В репертуаре были иностранные пьесы, которые успеха у публики не </a:t>
            </a:r>
            <a:r>
              <a:rPr lang="ru-RU" sz="2400" dirty="0" smtClean="0">
                <a:solidFill>
                  <a:schemeClr val="tx1"/>
                </a:solidFill>
              </a:rPr>
              <a:t>имели.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Школьные театры – возникают театры при кадетских корпусах.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Крепостные театры – получают огромную популярность, ставились </a:t>
            </a:r>
            <a:r>
              <a:rPr lang="ru-RU" sz="2400" dirty="0">
                <a:solidFill>
                  <a:schemeClr val="tx1"/>
                </a:solidFill>
              </a:rPr>
              <a:t>водевили, комические оперы, балеты. 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Возникают первые профессиональные театры</a:t>
            </a:r>
          </a:p>
        </p:txBody>
      </p:sp>
    </p:spTree>
    <p:extLst>
      <p:ext uri="{BB962C8B-B14F-4D97-AF65-F5344CB8AC3E}">
        <p14:creationId xmlns:p14="http://schemas.microsoft.com/office/powerpoint/2010/main" val="35093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382" y="227463"/>
            <a:ext cx="8596668" cy="809767"/>
          </a:xfrm>
        </p:spPr>
        <p:txBody>
          <a:bodyPr/>
          <a:lstStyle/>
          <a:p>
            <a:pPr algn="ctr"/>
            <a:r>
              <a:rPr lang="ru-RU" dirty="0" smtClean="0">
                <a:hlinkClick r:id="rId3"/>
              </a:rPr>
              <a:t>Создание первого театра в </a:t>
            </a:r>
            <a:r>
              <a:rPr lang="ru-RU" dirty="0" smtClean="0">
                <a:hlinkClick r:id="rId3"/>
              </a:rPr>
              <a:t>Ро</a:t>
            </a:r>
            <a:r>
              <a:rPr lang="ru-RU" dirty="0" smtClean="0">
                <a:hlinkClick r:id="rId3"/>
              </a:rPr>
              <a:t>с</a:t>
            </a:r>
            <a:r>
              <a:rPr lang="ru-RU" dirty="0">
                <a:hlinkClick r:id="rId3"/>
              </a:rPr>
              <a:t>с</a:t>
            </a:r>
            <a:r>
              <a:rPr lang="ru-RU" dirty="0" smtClean="0">
                <a:hlinkClick r:id="rId3"/>
              </a:rPr>
              <a:t>ии</a:t>
            </a:r>
            <a:endParaRPr lang="cs-CZ" dirty="0">
              <a:hlinkClick r:id="rId3"/>
            </a:endParaRPr>
          </a:p>
        </p:txBody>
      </p:sp>
      <p:pic>
        <p:nvPicPr>
          <p:cNvPr id="4" name="KuxgxjuotI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59664" y="1037230"/>
            <a:ext cx="10088104" cy="5674558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54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</TotalTime>
  <Words>399</Words>
  <Application>Microsoft Office PowerPoint</Application>
  <PresentationFormat>Širokoúhlá obrazovka</PresentationFormat>
  <Paragraphs>36</Paragraphs>
  <Slides>10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 3</vt:lpstr>
      <vt:lpstr>Аспект</vt:lpstr>
      <vt:lpstr>История возникновения русского театра</vt:lpstr>
      <vt:lpstr>Зарождение русского театра</vt:lpstr>
      <vt:lpstr>„Бог дал попа, чёрт – скомороха“ </vt:lpstr>
      <vt:lpstr>СКОМОРОХИ</vt:lpstr>
      <vt:lpstr>Prezentace aplikace PowerPoint</vt:lpstr>
      <vt:lpstr>Литургическая драма</vt:lpstr>
      <vt:lpstr>Театр в 17 веке</vt:lpstr>
      <vt:lpstr>Театр в 18 веке</vt:lpstr>
      <vt:lpstr>Создание первого театра в России</vt:lpstr>
      <vt:lpstr>Источники и дополнительная информация: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русского театра</dc:title>
  <dc:creator>Uživatel systému Windows</dc:creator>
  <cp:lastModifiedBy>User</cp:lastModifiedBy>
  <cp:revision>20</cp:revision>
  <dcterms:created xsi:type="dcterms:W3CDTF">2018-04-09T05:36:40Z</dcterms:created>
  <dcterms:modified xsi:type="dcterms:W3CDTF">2019-03-28T09:38:59Z</dcterms:modified>
</cp:coreProperties>
</file>