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wikireading.ru/240" TargetMode="External"/><Relationship Id="rId2" Type="http://schemas.openxmlformats.org/officeDocument/2006/relationships/hyperlink" Target="http://velikayakultura.ru/russkaya-zhivopis/drevnerusskaya-zhivopis-12-15-vekov-shkolyi-zhanryi-stili-maste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r-7g-h7xk?t=3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r-7g-h7xk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древнеРусская</a:t>
            </a:r>
            <a:r>
              <a:rPr lang="ru-RU" dirty="0" smtClean="0"/>
              <a:t> </a:t>
            </a:r>
            <a:r>
              <a:rPr lang="ru-RU" dirty="0" smtClean="0"/>
              <a:t>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Иконы. Иконописцы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6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Андрей </a:t>
            </a:r>
            <a:r>
              <a:rPr lang="ru-RU" dirty="0" err="1" smtClean="0"/>
              <a:t>рублёв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69" y="2674692"/>
            <a:ext cx="2990282" cy="372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88" y="2688339"/>
            <a:ext cx="5616557" cy="372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81969" y="1308613"/>
            <a:ext cx="29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Икона </a:t>
            </a:r>
          </a:p>
          <a:p>
            <a:pPr algn="ctr"/>
            <a:r>
              <a:rPr lang="ru-RU" sz="3200" b="1" dirty="0" smtClean="0"/>
              <a:t>Святая Троица</a:t>
            </a:r>
            <a:endParaRPr lang="cs-CZ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3788" y="1308613"/>
            <a:ext cx="561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Фрески Успенского собора </a:t>
            </a:r>
          </a:p>
          <a:p>
            <a:pPr algn="ctr"/>
            <a:r>
              <a:rPr lang="ru-RU" sz="3200" b="1" dirty="0" smtClean="0"/>
              <a:t>во </a:t>
            </a:r>
            <a:r>
              <a:rPr lang="ru-RU" sz="3200" b="1" dirty="0"/>
              <a:t>В</a:t>
            </a:r>
            <a:r>
              <a:rPr lang="ru-RU" sz="3200" b="1" dirty="0" smtClean="0"/>
              <a:t>ладимире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505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дионисий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292700" y="1335908"/>
            <a:ext cx="53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Роспись церкви </a:t>
            </a:r>
          </a:p>
          <a:p>
            <a:pPr algn="ctr"/>
            <a:r>
              <a:rPr lang="ru-RU" sz="3200" b="1" dirty="0" smtClean="0"/>
              <a:t>в Ферапонтовом монастыре</a:t>
            </a:r>
            <a:endParaRPr lang="cs-CZ" sz="3200" b="1" dirty="0"/>
          </a:p>
        </p:txBody>
      </p:sp>
      <p:pic>
        <p:nvPicPr>
          <p:cNvPr id="3074" name="Picture 2" descr="http://russian7.ru/wp-content/uploads/2013/08/%D0%A4%D0%B5%D1%80%D0%B0%D0%BF%D0%BE%D0%BD%D1%82%D0%BE%D0%B2%D0%BE-%D1%80%D0%BE%D1%81%D0%BF%D0%B8%D1%81%D1%8C-663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6" y="2726555"/>
            <a:ext cx="5537154" cy="389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06" y="2705659"/>
            <a:ext cx="2944362" cy="391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69374" y="1223318"/>
            <a:ext cx="53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Богоматерь </a:t>
            </a:r>
          </a:p>
          <a:p>
            <a:pPr algn="ctr"/>
            <a:r>
              <a:rPr lang="ru-RU" sz="3200" b="1" dirty="0" smtClean="0"/>
              <a:t>Одигитрия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1372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velikayakultura.ru/russkaya-zhivopis/drevnerusskaya-zhivopis-12-15-vekov-shkolyi-zhanryi-stili-mastera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design.wikireading.ru/240</a:t>
            </a:r>
            <a:endParaRPr lang="ru-RU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3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этапы </a:t>
            </a:r>
            <a:r>
              <a:rPr lang="ru-RU" dirty="0" smtClean="0"/>
              <a:t>развития </a:t>
            </a:r>
            <a:r>
              <a:rPr lang="ru-RU" dirty="0" smtClean="0"/>
              <a:t>русской живописи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7" y="1874518"/>
            <a:ext cx="10553635" cy="4983482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 </a:t>
            </a:r>
            <a:r>
              <a:rPr lang="ru-RU" sz="2400" b="1" dirty="0" smtClean="0">
                <a:solidFill>
                  <a:schemeClr val="tx1"/>
                </a:solidFill>
              </a:rPr>
              <a:t>в. – зарождение русской живописи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XI-XVII </a:t>
            </a:r>
            <a:r>
              <a:rPr lang="ru-RU" sz="2400" b="1" dirty="0" smtClean="0">
                <a:solidFill>
                  <a:schemeClr val="tx1"/>
                </a:solidFill>
              </a:rPr>
              <a:t>вв. – древнерусский период. Центры культуры – Киевская Русь, </a:t>
            </a:r>
            <a:r>
              <a:rPr lang="ru-RU" sz="2400" b="1" dirty="0" err="1" smtClean="0">
                <a:solidFill>
                  <a:schemeClr val="tx1"/>
                </a:solidFill>
              </a:rPr>
              <a:t>Владимирско</a:t>
            </a:r>
            <a:r>
              <a:rPr lang="ru-RU" sz="2400" b="1" dirty="0" smtClean="0">
                <a:solidFill>
                  <a:schemeClr val="tx1"/>
                </a:solidFill>
              </a:rPr>
              <a:t>-Суздальское княжество, Новгород. Объединенная Русь. (Иконы</a:t>
            </a:r>
            <a:r>
              <a:rPr lang="ru-RU" sz="2400" b="1" dirty="0">
                <a:solidFill>
                  <a:schemeClr val="tx1"/>
                </a:solidFill>
              </a:rPr>
              <a:t>, фрески, </a:t>
            </a:r>
            <a:r>
              <a:rPr lang="ru-RU" sz="2400" b="1" dirty="0" smtClean="0">
                <a:solidFill>
                  <a:schemeClr val="tx1"/>
                </a:solidFill>
              </a:rPr>
              <a:t>мозаика)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 </a:t>
            </a:r>
            <a:r>
              <a:rPr lang="cs-CZ" sz="2400" b="1" dirty="0" smtClean="0">
                <a:solidFill>
                  <a:schemeClr val="tx1"/>
                </a:solidFill>
              </a:rPr>
              <a:t>XVII </a:t>
            </a:r>
            <a:r>
              <a:rPr lang="ru-RU" sz="2400" b="1" dirty="0" smtClean="0">
                <a:solidFill>
                  <a:schemeClr val="tx1"/>
                </a:solidFill>
              </a:rPr>
              <a:t>в. – светская живопись. 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XVIII </a:t>
            </a:r>
            <a:r>
              <a:rPr lang="ru-RU" sz="2400" b="1" dirty="0" smtClean="0">
                <a:solidFill>
                  <a:schemeClr val="tx1"/>
                </a:solidFill>
              </a:rPr>
              <a:t>в. – развитие классицизма. Историческая, бытовая, пейзажная, портретная живопись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онец </a:t>
            </a:r>
            <a:r>
              <a:rPr lang="cs-CZ" sz="2400" b="1" dirty="0" smtClean="0">
                <a:solidFill>
                  <a:schemeClr val="tx1"/>
                </a:solidFill>
              </a:rPr>
              <a:t>XVIII</a:t>
            </a:r>
            <a:r>
              <a:rPr lang="ru-RU" sz="2400" b="1" dirty="0" smtClean="0">
                <a:solidFill>
                  <a:schemeClr val="tx1"/>
                </a:solidFill>
              </a:rPr>
              <a:t> – начало </a:t>
            </a:r>
            <a:r>
              <a:rPr lang="cs-CZ"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вв. – сентиментализм и романтизм в живописи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в. – развитие реализма в живописи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онец </a:t>
            </a:r>
            <a:r>
              <a:rPr lang="cs-CZ" sz="2400" b="1" dirty="0" smtClean="0">
                <a:solidFill>
                  <a:schemeClr val="tx1"/>
                </a:solidFill>
              </a:rPr>
              <a:t>XIX – </a:t>
            </a:r>
            <a:r>
              <a:rPr lang="ru-RU" sz="2400" b="1" dirty="0" smtClean="0">
                <a:solidFill>
                  <a:schemeClr val="tx1"/>
                </a:solidFill>
              </a:rPr>
              <a:t>начало </a:t>
            </a:r>
            <a:r>
              <a:rPr lang="cs-CZ" sz="2400" b="1" dirty="0" smtClean="0">
                <a:solidFill>
                  <a:schemeClr val="tx1"/>
                </a:solidFill>
              </a:rPr>
              <a:t>XX </a:t>
            </a:r>
            <a:r>
              <a:rPr lang="ru-RU" sz="2400" b="1" dirty="0" smtClean="0">
                <a:solidFill>
                  <a:schemeClr val="tx1"/>
                </a:solidFill>
              </a:rPr>
              <a:t>вв. - модернизм</a:t>
            </a:r>
          </a:p>
          <a:p>
            <a:pPr algn="just"/>
            <a:endParaRPr lang="ru-RU" b="1" dirty="0" smtClean="0"/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16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 Х века – принятие христианства на </a:t>
            </a:r>
            <a:r>
              <a:rPr lang="ru-RU" dirty="0" err="1" smtClean="0"/>
              <a:t>руси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С </a:t>
            </a:r>
            <a:r>
              <a:rPr lang="ru-RU" sz="2800" b="1" dirty="0">
                <a:solidFill>
                  <a:schemeClr val="tx1"/>
                </a:solidFill>
              </a:rPr>
              <a:t>новой религией пришло </a:t>
            </a:r>
            <a:r>
              <a:rPr lang="ru-RU" sz="2800" b="1" dirty="0" smtClean="0">
                <a:solidFill>
                  <a:schemeClr val="tx1"/>
                </a:solidFill>
              </a:rPr>
              <a:t>влияние </a:t>
            </a:r>
            <a:r>
              <a:rPr lang="ru-RU" sz="2800" b="1" dirty="0">
                <a:solidFill>
                  <a:schemeClr val="tx1"/>
                </a:solidFill>
              </a:rPr>
              <a:t>византийской культуры.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b="1" dirty="0">
                <a:solidFill>
                  <a:schemeClr val="tx1"/>
                </a:solidFill>
              </a:rPr>
              <a:t>Как </a:t>
            </a:r>
            <a:r>
              <a:rPr lang="ru-RU" sz="2800" b="1" dirty="0" smtClean="0">
                <a:solidFill>
                  <a:schemeClr val="tx1"/>
                </a:solidFill>
              </a:rPr>
              <a:t>центры </a:t>
            </a:r>
            <a:r>
              <a:rPr lang="ru-RU" sz="2800" b="1" dirty="0">
                <a:solidFill>
                  <a:schemeClr val="tx1"/>
                </a:solidFill>
              </a:rPr>
              <a:t>христианства и места </a:t>
            </a:r>
            <a:r>
              <a:rPr lang="ru-RU" sz="2800" b="1" dirty="0" smtClean="0">
                <a:solidFill>
                  <a:schemeClr val="tx1"/>
                </a:solidFill>
              </a:rPr>
              <a:t>собрания </a:t>
            </a:r>
            <a:r>
              <a:rPr lang="ru-RU" sz="2800" b="1" dirty="0">
                <a:solidFill>
                  <a:schemeClr val="tx1"/>
                </a:solidFill>
              </a:rPr>
              <a:t>людей </a:t>
            </a:r>
            <a:r>
              <a:rPr lang="ru-RU" sz="2800" b="1" dirty="0" smtClean="0">
                <a:solidFill>
                  <a:schemeClr val="tx1"/>
                </a:solidFill>
              </a:rPr>
              <a:t>на богослужения строились храмы. </a:t>
            </a:r>
            <a:r>
              <a:rPr lang="ru-RU" sz="2800" b="1" dirty="0">
                <a:solidFill>
                  <a:schemeClr val="tx1"/>
                </a:solidFill>
              </a:rPr>
              <a:t>Ч</a:t>
            </a:r>
            <a:r>
              <a:rPr lang="ru-RU" sz="2800" b="1" dirty="0" smtClean="0">
                <a:solidFill>
                  <a:schemeClr val="tx1"/>
                </a:solidFill>
              </a:rPr>
              <a:t>тобы </a:t>
            </a:r>
            <a:r>
              <a:rPr lang="ru-RU" sz="2800" b="1" dirty="0">
                <a:solidFill>
                  <a:schemeClr val="tx1"/>
                </a:solidFill>
              </a:rPr>
              <a:t>украсить </a:t>
            </a:r>
            <a:r>
              <a:rPr lang="ru-RU" sz="2800" b="1" dirty="0" smtClean="0">
                <a:solidFill>
                  <a:schemeClr val="tx1"/>
                </a:solidFill>
              </a:rPr>
              <a:t>храмы понадобились художники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</a:rPr>
              <a:t>Так </a:t>
            </a:r>
            <a:r>
              <a:rPr lang="ru-RU" sz="2800" b="1" dirty="0">
                <a:solidFill>
                  <a:schemeClr val="tx1"/>
                </a:solidFill>
              </a:rPr>
              <a:t>появилась настенная живопись Киевской Руси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Фреска –  </a:t>
            </a:r>
            <a:r>
              <a:rPr lang="ru-RU" sz="2800" b="1" dirty="0">
                <a:solidFill>
                  <a:schemeClr val="tx1"/>
                </a:solidFill>
              </a:rPr>
              <a:t>вид искусства росписи стен по сырой </a:t>
            </a:r>
            <a:r>
              <a:rPr lang="ru-RU" sz="2800" b="1" dirty="0" smtClean="0">
                <a:solidFill>
                  <a:schemeClr val="tx1"/>
                </a:solidFill>
              </a:rPr>
              <a:t>штукатурке.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Мозаика – изображение или узор из разноцветных камней или смальты (цветного стекла)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50373"/>
            <a:ext cx="10178322" cy="832266"/>
          </a:xfrm>
        </p:spPr>
        <p:txBody>
          <a:bodyPr/>
          <a:lstStyle/>
          <a:p>
            <a:pPr algn="ctr"/>
            <a:r>
              <a:rPr lang="ru-RU" dirty="0" smtClean="0"/>
              <a:t>Иконы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615" y="832513"/>
            <a:ext cx="10986448" cy="6025487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solidFill>
                  <a:schemeClr val="tx1"/>
                </a:solidFill>
              </a:rPr>
              <a:t>И</a:t>
            </a:r>
            <a:r>
              <a:rPr lang="ru-RU" sz="2500" dirty="0" smtClean="0">
                <a:solidFill>
                  <a:schemeClr val="tx1"/>
                </a:solidFill>
              </a:rPr>
              <a:t>зображение </a:t>
            </a:r>
            <a:r>
              <a:rPr lang="ru-RU" sz="2500" b="1" dirty="0">
                <a:solidFill>
                  <a:schemeClr val="tx1"/>
                </a:solidFill>
              </a:rPr>
              <a:t>Иисуса Христа, </a:t>
            </a:r>
            <a:r>
              <a:rPr lang="ru-RU" sz="2500" b="1" dirty="0" smtClean="0">
                <a:solidFill>
                  <a:schemeClr val="tx1"/>
                </a:solidFill>
              </a:rPr>
              <a:t>Богоматери </a:t>
            </a:r>
            <a:r>
              <a:rPr lang="ru-RU" sz="2500" dirty="0" smtClean="0">
                <a:solidFill>
                  <a:schemeClr val="tx1"/>
                </a:solidFill>
              </a:rPr>
              <a:t>или </a:t>
            </a:r>
            <a:r>
              <a:rPr lang="ru-RU" sz="2500" b="1" dirty="0">
                <a:solidFill>
                  <a:schemeClr val="tx1"/>
                </a:solidFill>
              </a:rPr>
              <a:t>святых</a:t>
            </a:r>
            <a:r>
              <a:rPr lang="ru-RU" sz="2500" dirty="0">
                <a:solidFill>
                  <a:schemeClr val="tx1"/>
                </a:solidFill>
              </a:rPr>
              <a:t> на деревянной доске.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Для </a:t>
            </a:r>
            <a:r>
              <a:rPr lang="ru-RU" sz="2500" dirty="0">
                <a:solidFill>
                  <a:schemeClr val="tx1"/>
                </a:solidFill>
              </a:rPr>
              <a:t>создания икон использовали доски из липы или сосны, </a:t>
            </a:r>
            <a:r>
              <a:rPr lang="ru-RU" sz="2500" dirty="0" smtClean="0">
                <a:solidFill>
                  <a:schemeClr val="tx1"/>
                </a:solidFill>
              </a:rPr>
              <a:t>которые покрывали </a:t>
            </a:r>
            <a:r>
              <a:rPr lang="ru-RU" sz="2500" dirty="0">
                <a:solidFill>
                  <a:schemeClr val="tx1"/>
                </a:solidFill>
              </a:rPr>
              <a:t>жидким клеем,  наносили специальный состав (левкас) и хорошо просушивали. </a:t>
            </a:r>
            <a:r>
              <a:rPr lang="ru-RU" sz="2500" dirty="0" smtClean="0">
                <a:solidFill>
                  <a:schemeClr val="tx1"/>
                </a:solidFill>
              </a:rPr>
              <a:t>Затем </a:t>
            </a:r>
            <a:r>
              <a:rPr lang="ru-RU" sz="2500" dirty="0" smtClean="0">
                <a:solidFill>
                  <a:schemeClr val="tx1"/>
                </a:solidFill>
              </a:rPr>
              <a:t>наносили </a:t>
            </a:r>
            <a:r>
              <a:rPr lang="ru-RU" sz="2500" dirty="0">
                <a:solidFill>
                  <a:schemeClr val="tx1"/>
                </a:solidFill>
              </a:rPr>
              <a:t>изображение, для которого использовали природные краски, смешанные с яичным желтком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Художники </a:t>
            </a:r>
            <a:r>
              <a:rPr lang="ru-RU" sz="2500" dirty="0">
                <a:solidFill>
                  <a:schemeClr val="tx1"/>
                </a:solidFill>
              </a:rPr>
              <a:t>должны были соблюдать строгие правила изображения святых, Бога, </a:t>
            </a:r>
            <a:r>
              <a:rPr lang="ru-RU" sz="2500" dirty="0" smtClean="0">
                <a:solidFill>
                  <a:schemeClr val="tx1"/>
                </a:solidFill>
              </a:rPr>
              <a:t>Богоматери - </a:t>
            </a:r>
            <a:r>
              <a:rPr lang="ru-RU" sz="2500" b="1" dirty="0" smtClean="0">
                <a:solidFill>
                  <a:schemeClr val="tx1"/>
                </a:solidFill>
              </a:rPr>
              <a:t>каноны</a:t>
            </a:r>
            <a:r>
              <a:rPr lang="ru-RU" sz="2500" dirty="0" smtClean="0">
                <a:solidFill>
                  <a:schemeClr val="tx1"/>
                </a:solidFill>
              </a:rPr>
              <a:t>.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Большое </a:t>
            </a:r>
            <a:r>
              <a:rPr lang="ru-RU" sz="2500" dirty="0">
                <a:solidFill>
                  <a:schemeClr val="tx1"/>
                </a:solidFill>
              </a:rPr>
              <a:t>значение  в </a:t>
            </a:r>
            <a:r>
              <a:rPr lang="ru-RU" sz="2500" dirty="0" smtClean="0">
                <a:solidFill>
                  <a:schemeClr val="tx1"/>
                </a:solidFill>
              </a:rPr>
              <a:t>древнерусской </a:t>
            </a:r>
            <a:r>
              <a:rPr lang="ru-RU" sz="2500" dirty="0">
                <a:solidFill>
                  <a:schemeClr val="tx1"/>
                </a:solidFill>
              </a:rPr>
              <a:t>живописи имел </a:t>
            </a:r>
            <a:r>
              <a:rPr lang="ru-RU" sz="2500" b="1" dirty="0">
                <a:solidFill>
                  <a:schemeClr val="tx1"/>
                </a:solidFill>
              </a:rPr>
              <a:t>цвет</a:t>
            </a:r>
            <a:r>
              <a:rPr lang="ru-RU" sz="2500" dirty="0">
                <a:solidFill>
                  <a:schemeClr val="tx1"/>
                </a:solidFill>
              </a:rPr>
              <a:t> и его </a:t>
            </a:r>
            <a:r>
              <a:rPr lang="ru-RU" sz="2500" b="1" dirty="0">
                <a:solidFill>
                  <a:schemeClr val="tx1"/>
                </a:solidFill>
              </a:rPr>
              <a:t>символика</a:t>
            </a:r>
            <a:r>
              <a:rPr lang="ru-RU" sz="2500" dirty="0">
                <a:solidFill>
                  <a:schemeClr val="tx1"/>
                </a:solidFill>
              </a:rPr>
              <a:t>: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белый </a:t>
            </a:r>
            <a:r>
              <a:rPr lang="ru-RU" sz="2500" dirty="0">
                <a:solidFill>
                  <a:schemeClr val="tx1"/>
                </a:solidFill>
              </a:rPr>
              <a:t>цвет символизировал   святость и нравственную чистоту,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голубой  -  символ </a:t>
            </a:r>
            <a:r>
              <a:rPr lang="ru-RU" sz="2500" dirty="0">
                <a:solidFill>
                  <a:schemeClr val="tx1"/>
                </a:solidFill>
              </a:rPr>
              <a:t>небесного, божественного </a:t>
            </a:r>
            <a:r>
              <a:rPr lang="ru-RU" sz="2500" dirty="0" smtClean="0">
                <a:solidFill>
                  <a:schemeClr val="tx1"/>
                </a:solidFill>
              </a:rPr>
              <a:t>мира,</a:t>
            </a: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красный </a:t>
            </a:r>
            <a:r>
              <a:rPr lang="ru-RU" sz="2500" dirty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символ </a:t>
            </a:r>
            <a:r>
              <a:rPr lang="ru-RU" sz="2500" dirty="0">
                <a:solidFill>
                  <a:schemeClr val="tx1"/>
                </a:solidFill>
              </a:rPr>
              <a:t>пролитой крови </a:t>
            </a:r>
            <a:r>
              <a:rPr lang="ru-RU" sz="2500" dirty="0" smtClean="0">
                <a:solidFill>
                  <a:schemeClr val="tx1"/>
                </a:solidFill>
              </a:rPr>
              <a:t>Христа,</a:t>
            </a: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золотой - </a:t>
            </a:r>
            <a:r>
              <a:rPr lang="ru-RU" sz="2500" dirty="0">
                <a:solidFill>
                  <a:schemeClr val="tx1"/>
                </a:solidFill>
              </a:rPr>
              <a:t>символ божественности и </a:t>
            </a:r>
            <a:r>
              <a:rPr lang="ru-RU" sz="2500" dirty="0" smtClean="0">
                <a:solidFill>
                  <a:schemeClr val="tx1"/>
                </a:solidFill>
              </a:rPr>
              <a:t>вечности</a:t>
            </a:r>
            <a:r>
              <a:rPr lang="ru-RU" sz="2500" dirty="0">
                <a:solidFill>
                  <a:schemeClr val="tx1"/>
                </a:solidFill>
              </a:rPr>
              <a:t>.</a:t>
            </a:r>
            <a:endParaRPr lang="cs-CZ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616493"/>
            <a:ext cx="4800600" cy="632529"/>
          </a:xfrm>
        </p:spPr>
        <p:txBody>
          <a:bodyPr/>
          <a:lstStyle/>
          <a:p>
            <a:pPr algn="ctr"/>
            <a:r>
              <a:rPr lang="ru-RU" sz="4800" dirty="0" smtClean="0"/>
              <a:t>ИКОНА</a:t>
            </a:r>
            <a:endParaRPr lang="cs-CZ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38329" y="616493"/>
            <a:ext cx="4800600" cy="632529"/>
          </a:xfrm>
        </p:spPr>
        <p:txBody>
          <a:bodyPr/>
          <a:lstStyle/>
          <a:p>
            <a:pPr algn="ctr"/>
            <a:r>
              <a:rPr lang="ru-RU" sz="4800" dirty="0" smtClean="0"/>
              <a:t>КАРТИНА</a:t>
            </a:r>
            <a:endParaRPr lang="cs-CZ" sz="4800" dirty="0"/>
          </a:p>
        </p:txBody>
      </p:sp>
      <p:pic>
        <p:nvPicPr>
          <p:cNvPr id="1026" name="Picture 2" descr="ÐÐ»Ð°Ð´Ð¸Ð¼Ð¸ÑÑÐºÐ°Ñ Ð¸ÐºÐ¾Ð½Ð° ÐÐ¾Ð¶Ð¸ÐµÐ¹ ÐÐ°ÑÐµÑ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98" y="1262695"/>
            <a:ext cx="3920604" cy="53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on.ru/imag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33" y="1276369"/>
            <a:ext cx="3712192" cy="5325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9578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Отличие иконы от картины</a:t>
            </a:r>
            <a:endParaRPr lang="cs-CZ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5" y="964680"/>
            <a:ext cx="11068333" cy="56569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Условность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smtClean="0">
                <a:solidFill>
                  <a:schemeClr val="tx1"/>
                </a:solidFill>
              </a:rPr>
              <a:t>искаженность </a:t>
            </a:r>
            <a:r>
              <a:rPr lang="ru-RU" sz="2200" b="1" dirty="0">
                <a:solidFill>
                  <a:schemeClr val="tx1"/>
                </a:solidFill>
              </a:rPr>
              <a:t>реальных </a:t>
            </a:r>
            <a:r>
              <a:rPr lang="ru-RU" sz="2200" b="1" dirty="0" smtClean="0">
                <a:solidFill>
                  <a:schemeClr val="tx1"/>
                </a:solidFill>
              </a:rPr>
              <a:t>форм, символичность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Удлиненные </a:t>
            </a:r>
            <a:r>
              <a:rPr lang="ru-RU" sz="2200" dirty="0">
                <a:solidFill>
                  <a:schemeClr val="tx1"/>
                </a:solidFill>
              </a:rPr>
              <a:t>пропорции фигуры, отсутствие объёмности. В иконе отсутствует тяжесть, вес, свойственный предметам нашего мира. 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Обратная перспектива</a:t>
            </a:r>
            <a:r>
              <a:rPr lang="ru-RU" sz="2200" b="1" dirty="0">
                <a:solidFill>
                  <a:schemeClr val="tx1"/>
                </a:solidFill>
              </a:rPr>
              <a:t> 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Картина </a:t>
            </a:r>
            <a:r>
              <a:rPr lang="ru-RU" sz="2200" dirty="0">
                <a:solidFill>
                  <a:schemeClr val="tx1"/>
                </a:solidFill>
              </a:rPr>
              <a:t>построена по законам прямой перспективы точка схода находится на линии горизонта, и она всегда одна. Для иконы характерна обратная перспектива, где точка схода располагается не в глубине плоскости, а в предстоящем перед иконой человеке. 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Отсутствие </a:t>
            </a:r>
            <a:r>
              <a:rPr lang="ru-RU" sz="2200" b="1" dirty="0">
                <a:solidFill>
                  <a:schemeClr val="tx1"/>
                </a:solidFill>
              </a:rPr>
              <a:t>внешнего источника света.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Свет </a:t>
            </a:r>
            <a:r>
              <a:rPr lang="ru-RU" sz="2200" dirty="0">
                <a:solidFill>
                  <a:schemeClr val="tx1"/>
                </a:solidFill>
              </a:rPr>
              <a:t>как бы изнутри иконы, от самих ликов и фигур, из глубины их – сущность святости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Цвет </a:t>
            </a:r>
            <a:r>
              <a:rPr lang="ru-RU" sz="2200" b="1" dirty="0">
                <a:solidFill>
                  <a:schemeClr val="tx1"/>
                </a:solidFill>
              </a:rPr>
              <a:t>в иконе выполняет исключительно символическую функцию.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иконе отсутствует время. Все события происходят единовременно.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Зачастую </a:t>
            </a:r>
            <a:r>
              <a:rPr lang="ru-RU" sz="2200" dirty="0">
                <a:solidFill>
                  <a:schemeClr val="tx1"/>
                </a:solidFill>
              </a:rPr>
              <a:t>на одной иконе изображаются несколько различных сюжетов, иногда это сцены жития одного святого, иллюстрирующие весь его путь от рождения до упокоения. Так передается причастности иконы миру вечности, где всё открыто в единое время, а вернее, - время просто отсутствует. В картине, напротив, происходит в одной временной плоскости. 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5538" y="138821"/>
            <a:ext cx="4800600" cy="632529"/>
          </a:xfrm>
        </p:spPr>
        <p:txBody>
          <a:bodyPr/>
          <a:lstStyle/>
          <a:p>
            <a:pPr algn="ctr"/>
            <a:r>
              <a:rPr lang="ru-RU" sz="1400" dirty="0" smtClean="0"/>
              <a:t>Икона: </a:t>
            </a:r>
          </a:p>
          <a:p>
            <a:pPr algn="ctr"/>
            <a:r>
              <a:rPr lang="ru-RU" sz="1400" dirty="0" smtClean="0"/>
              <a:t>св. </a:t>
            </a:r>
            <a:r>
              <a:rPr lang="ru-RU" sz="1400" dirty="0" err="1" smtClean="0"/>
              <a:t>николай</a:t>
            </a:r>
            <a:r>
              <a:rPr lang="ru-RU" sz="1400" dirty="0" smtClean="0"/>
              <a:t> с житием, 14. век</a:t>
            </a:r>
            <a:endParaRPr lang="cs-CZ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33864" y="575548"/>
            <a:ext cx="4800600" cy="632529"/>
          </a:xfrm>
        </p:spPr>
        <p:txBody>
          <a:bodyPr/>
          <a:lstStyle/>
          <a:p>
            <a:pPr algn="ctr"/>
            <a:r>
              <a:rPr lang="ru-RU" sz="1400" dirty="0" smtClean="0"/>
              <a:t>картина:</a:t>
            </a:r>
          </a:p>
          <a:p>
            <a:pPr algn="ctr"/>
            <a:r>
              <a:rPr lang="ru-RU" sz="1400" dirty="0"/>
              <a:t>Святитель Николай чудотворец (молодые годы). Старец - отшельник под благословением святого</a:t>
            </a:r>
            <a:endParaRPr lang="cs-CZ" sz="1400" dirty="0"/>
          </a:p>
        </p:txBody>
      </p:sp>
      <p:pic>
        <p:nvPicPr>
          <p:cNvPr id="1026" name="Picture 2" descr="ÐÐ°ÑÑÐ¸Ð½Ð°. ÐÑÐ¾ÑÐºÐ¸Ð½ Ð¡ÐµÑÐ³ÐµÐ¹. Ð¡Ð²ÑÑÐ¸ÑÐµÐ»Ñ ÐÐ¸ÐºÐ¾Ð»Ð°Ð¹ ÑÑÐ´Ð¾ÑÐ²Ð¾ÑÐµÑ (Ð¼Ð¾Ð»Ð¾Ð´ÑÐµ Ð³Ð¾Ð´Ñ). Ð¡ÑÐ°ÑÐµÑ - Ð¾ÑÑÐµÐ»ÑÐ½Ð¸Ðº Ð¿Ð¾Ð´ Ð±Ð»Ð°Ð³Ð¾ÑÐ»Ð¾Ð²ÐµÐ½Ð¸ÐµÐ¼ ÑÐ²ÑÑÐ¾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51" y="1376701"/>
            <a:ext cx="4022974" cy="5358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36" y="1376701"/>
            <a:ext cx="4022523" cy="5358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774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Древнерусская иконопись</a:t>
            </a:r>
            <a:endParaRPr lang="cs-CZ" dirty="0"/>
          </a:p>
        </p:txBody>
      </p:sp>
      <p:pic>
        <p:nvPicPr>
          <p:cNvPr id="4" name="Kxr-7g-h7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6919" y="2060809"/>
            <a:ext cx="7448651" cy="41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Феофан грек</a:t>
            </a:r>
            <a:endParaRPr lang="cs-CZ" dirty="0"/>
          </a:p>
        </p:txBody>
      </p:sp>
      <p:pic>
        <p:nvPicPr>
          <p:cNvPr id="1026" name="Picture 2" descr="https://upload.wikimedia.org/wikipedia/commons/thumb/7/7b/Feofan_Donskaja.jpg/800px-Feofan_Donska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12" y="2857078"/>
            <a:ext cx="3076094" cy="366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79427" y="1406156"/>
            <a:ext cx="3275464" cy="14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Донская </a:t>
            </a:r>
            <a:r>
              <a:rPr lang="ru-RU" sz="3200" b="1" dirty="0" smtClean="0">
                <a:solidFill>
                  <a:schemeClr val="tx1"/>
                </a:solidFill>
              </a:rPr>
              <a:t>икона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Божией матери</a:t>
            </a:r>
          </a:p>
          <a:p>
            <a:pPr algn="just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11" y="2857078"/>
            <a:ext cx="2928806" cy="366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340839" y="1406156"/>
            <a:ext cx="488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Успение </a:t>
            </a:r>
          </a:p>
          <a:p>
            <a:pPr algn="ctr"/>
            <a:r>
              <a:rPr lang="ru-RU" sz="3200" b="1" dirty="0" smtClean="0"/>
              <a:t>Богородицы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61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1238</TotalTime>
  <Words>207</Words>
  <Application>Microsoft Office PowerPoint</Application>
  <PresentationFormat>Широкоэкранный</PresentationFormat>
  <Paragraphs>55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Badge</vt:lpstr>
      <vt:lpstr>древнеРусская живопись</vt:lpstr>
      <vt:lpstr>Основные этапы развития русской живописи</vt:lpstr>
      <vt:lpstr>Конец Х века – принятие христианства на руси</vt:lpstr>
      <vt:lpstr>Иконы</vt:lpstr>
      <vt:lpstr>Презентация PowerPoint</vt:lpstr>
      <vt:lpstr>Отличие иконы от картины</vt:lpstr>
      <vt:lpstr>Презентация PowerPoint</vt:lpstr>
      <vt:lpstr>Древнерусская иконопись</vt:lpstr>
      <vt:lpstr>Феофан грек</vt:lpstr>
      <vt:lpstr>Андрей рублёв</vt:lpstr>
      <vt:lpstr>дионисий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21</cp:revision>
  <dcterms:created xsi:type="dcterms:W3CDTF">2018-02-25T14:10:22Z</dcterms:created>
  <dcterms:modified xsi:type="dcterms:W3CDTF">2019-02-14T11:39:25Z</dcterms:modified>
</cp:coreProperties>
</file>