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6" r:id="rId2"/>
    <p:sldId id="262" r:id="rId3"/>
    <p:sldId id="257" r:id="rId4"/>
    <p:sldId id="258" r:id="rId5"/>
    <p:sldId id="260" r:id="rId6"/>
    <p:sldId id="259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1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5" r:id="rId37"/>
    <p:sldId id="294" r:id="rId38"/>
    <p:sldId id="296" r:id="rId39"/>
    <p:sldId id="297" r:id="rId40"/>
    <p:sldId id="298" r:id="rId41"/>
    <p:sldId id="299" r:id="rId42"/>
    <p:sldId id="300" r:id="rId43"/>
    <p:sldId id="308" r:id="rId44"/>
    <p:sldId id="301" r:id="rId45"/>
    <p:sldId id="305" r:id="rId46"/>
    <p:sldId id="302" r:id="rId47"/>
    <p:sldId id="303" r:id="rId48"/>
    <p:sldId id="304" r:id="rId49"/>
    <p:sldId id="307" r:id="rId50"/>
    <p:sldId id="306" r:id="rId51"/>
    <p:sldId id="309" r:id="rId52"/>
    <p:sldId id="310" r:id="rId53"/>
    <p:sldId id="311" r:id="rId54"/>
    <p:sldId id="312" r:id="rId55"/>
    <p:sldId id="313" r:id="rId56"/>
    <p:sldId id="315" r:id="rId57"/>
    <p:sldId id="317" r:id="rId58"/>
    <p:sldId id="322" r:id="rId59"/>
    <p:sldId id="318" r:id="rId60"/>
    <p:sldId id="319" r:id="rId61"/>
    <p:sldId id="321" r:id="rId62"/>
    <p:sldId id="320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8" r:id="rId78"/>
    <p:sldId id="342" r:id="rId79"/>
    <p:sldId id="343" r:id="rId80"/>
    <p:sldId id="340" r:id="rId81"/>
    <p:sldId id="344" r:id="rId82"/>
    <p:sldId id="345" r:id="rId83"/>
    <p:sldId id="341" r:id="rId84"/>
    <p:sldId id="347" r:id="rId85"/>
    <p:sldId id="348" r:id="rId86"/>
    <p:sldId id="349" r:id="rId87"/>
    <p:sldId id="351" r:id="rId88"/>
    <p:sldId id="352" r:id="rId89"/>
    <p:sldId id="350" r:id="rId90"/>
    <p:sldId id="353" r:id="rId91"/>
    <p:sldId id="355" r:id="rId92"/>
    <p:sldId id="356" r:id="rId93"/>
    <p:sldId id="357" r:id="rId9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DDCB-C2B1-46F0-84D5-C78B93DEED7B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27C98-8233-4287-BC0B-B767EE43EC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80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D7F4B-57BC-49B2-87D6-8EE35B639BF8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16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cs-CZ"/>
              <a:t>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22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5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25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89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728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706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79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1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29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35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20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61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5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76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3105-4BBC-456F-A9D6-B484B314E701}" type="datetimeFigureOut">
              <a:rPr lang="cs-CZ" smtClean="0"/>
              <a:pPr/>
              <a:t>18.02.2019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86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MbQPj_TaX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MbQPj_TaXs" TargetMode="Externa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fwz55XxgwQ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W1RYRJZOKc" TargetMode="Externa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af4DNAZNa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Tc0ho6iBM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/index.php?title=Ilme%C5%88%C5%A1t%C3%AD_Slovan%C3%A9&amp;action=edit&amp;redlink=1" TargetMode="External"/><Relationship Id="rId13" Type="http://schemas.openxmlformats.org/officeDocument/2006/relationships/hyperlink" Target="http://cs.wikipedia.org/w/index.php?title=Tyverci&amp;action=edit&amp;redlink=1" TargetMode="External"/><Relationship Id="rId3" Type="http://schemas.openxmlformats.org/officeDocument/2006/relationships/hyperlink" Target="http://cs.wikipedia.org/wiki/Drevljan%C3%A9" TargetMode="External"/><Relationship Id="rId7" Type="http://schemas.openxmlformats.org/officeDocument/2006/relationships/hyperlink" Target="http://cs.wikipedia.org/w/index.php?title=Krivi%C4%8Di&amp;action=edit&amp;redlink=1" TargetMode="External"/><Relationship Id="rId12" Type="http://schemas.openxmlformats.org/officeDocument/2006/relationships/hyperlink" Target="http://cs.wikipedia.org/w/index.php?title=Uli%C4%8Di&amp;action=edit&amp;redlink=1" TargetMode="External"/><Relationship Id="rId2" Type="http://schemas.openxmlformats.org/officeDocument/2006/relationships/hyperlink" Target="http://cs.wikipedia.org/wiki/Polan%C3%A9_(v%C3%BDchodn%C3%AD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/index.php?title=Vjati%C4%8Di&amp;action=edit&amp;redlink=1" TargetMode="External"/><Relationship Id="rId11" Type="http://schemas.openxmlformats.org/officeDocument/2006/relationships/hyperlink" Target="http://cs.wikipedia.org/w/index.php?title=Severjan%C3%A9&amp;action=edit&amp;redlink=1" TargetMode="External"/><Relationship Id="rId5" Type="http://schemas.openxmlformats.org/officeDocument/2006/relationships/hyperlink" Target="http://cs.wikipedia.org/w/index.php?title=Radimi%C4%8Di&amp;action=edit&amp;redlink=1" TargetMode="External"/><Relationship Id="rId10" Type="http://schemas.openxmlformats.org/officeDocument/2006/relationships/hyperlink" Target="http://cs.wikipedia.org/w/index.php?title=Charvat%C3%A9_B%C3%ADl%C3%AD&amp;action=edit&amp;redlink=1" TargetMode="External"/><Relationship Id="rId4" Type="http://schemas.openxmlformats.org/officeDocument/2006/relationships/hyperlink" Target="http://cs.wikipedia.org/wiki/Dregovi%C4%8Di" TargetMode="External"/><Relationship Id="rId9" Type="http://schemas.openxmlformats.org/officeDocument/2006/relationships/hyperlink" Target="http://cs.wikipedia.org/wiki/Dul%C4%9Bbov%C3%A9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AbVgab8ct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AbVgab8ct8" TargetMode="External"/><Relationship Id="rId4" Type="http://schemas.openxmlformats.org/officeDocument/2006/relationships/image" Target="../media/image7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Kapitoly z ruských reálií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latin typeface="+mj-lt"/>
              </a:rPr>
              <a:t>Kapitola 1.</a:t>
            </a:r>
          </a:p>
          <a:p>
            <a:r>
              <a:rPr lang="cs-CZ" b="1" dirty="0">
                <a:latin typeface="+mj-lt"/>
              </a:rPr>
              <a:t>Z</a:t>
            </a:r>
            <a:r>
              <a:rPr lang="cs-CZ" b="1" dirty="0" smtClean="0">
                <a:latin typeface="+mj-lt"/>
              </a:rPr>
              <a:t>ákladní </a:t>
            </a:r>
            <a:r>
              <a:rPr lang="cs-CZ" b="1" dirty="0">
                <a:latin typeface="+mj-lt"/>
              </a:rPr>
              <a:t>geografické informace, </a:t>
            </a:r>
            <a:endParaRPr lang="cs-CZ" b="1" dirty="0" smtClean="0">
              <a:latin typeface="+mj-lt"/>
            </a:endParaRPr>
          </a:p>
          <a:p>
            <a:r>
              <a:rPr lang="cs-CZ" b="1" dirty="0" smtClean="0">
                <a:latin typeface="+mj-lt"/>
              </a:rPr>
              <a:t>nejdůležitější </a:t>
            </a:r>
            <a:r>
              <a:rPr lang="cs-CZ" b="1" dirty="0">
                <a:latin typeface="+mj-lt"/>
              </a:rPr>
              <a:t>mezníky ruské </a:t>
            </a:r>
            <a:r>
              <a:rPr lang="cs-CZ" b="1" dirty="0" smtClean="0">
                <a:latin typeface="+mj-lt"/>
              </a:rPr>
              <a:t>historie</a:t>
            </a:r>
          </a:p>
        </p:txBody>
      </p:sp>
    </p:spTree>
    <p:extLst>
      <p:ext uri="{BB962C8B-B14F-4D97-AF65-F5344CB8AC3E}">
        <p14:creationId xmlns:p14="http://schemas.microsoft.com/office/powerpoint/2010/main" val="32168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Rozšíření Slovanů</a:t>
            </a:r>
            <a:endParaRPr lang="cs-CZ" dirty="0"/>
          </a:p>
        </p:txBody>
      </p:sp>
      <p:pic>
        <p:nvPicPr>
          <p:cNvPr id="4" name="Zástupný symbol pro obsah 3" descr="slovan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519" b="7519"/>
          <a:stretch>
            <a:fillRect/>
          </a:stretch>
        </p:blipFill>
        <p:spPr>
          <a:xfrm>
            <a:off x="1907494" y="1516241"/>
            <a:ext cx="7813963" cy="5012575"/>
          </a:xfrm>
        </p:spPr>
      </p:pic>
    </p:spTree>
    <p:extLst>
      <p:ext uri="{BB962C8B-B14F-4D97-AF65-F5344CB8AC3E}">
        <p14:creationId xmlns:p14="http://schemas.microsoft.com/office/powerpoint/2010/main" val="27561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smtClean="0"/>
              <a:t>Rodový </a:t>
            </a:r>
            <a:r>
              <a:rPr lang="cs-CZ" dirty="0"/>
              <a:t>způsob života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 smtClean="0"/>
              <a:t>vznikají rodiny, které se sdružovaly do malých osad → zárodky vesnic, osídlení kolem řek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představiteli rodu byli rodový stařešina (měl právo veta) a rada </a:t>
            </a:r>
            <a:r>
              <a:rPr lang="cs-CZ" dirty="0" smtClean="0"/>
              <a:t>rodu</a:t>
            </a:r>
          </a:p>
          <a:p>
            <a:pPr>
              <a:defRPr/>
            </a:pPr>
            <a:r>
              <a:rPr lang="cs-CZ" dirty="0" smtClean="0"/>
              <a:t> rody se sdružují do kmenů a ty do kmenových svazů</a:t>
            </a:r>
            <a:endParaRPr lang="cs-CZ" dirty="0"/>
          </a:p>
          <a:p>
            <a:pPr>
              <a:buFont typeface="Arial" charset="0"/>
              <a:buChar char="•"/>
              <a:defRPr/>
            </a:pPr>
            <a:r>
              <a:rPr lang="cs-CZ" dirty="0"/>
              <a:t> v čele kmenového svazu </a:t>
            </a:r>
            <a:r>
              <a:rPr lang="cs-CZ" dirty="0" smtClean="0"/>
              <a:t>kníže a jeho vojenská družina → bojaři (rodová šlechta)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byli </a:t>
            </a:r>
            <a:r>
              <a:rPr lang="cs-CZ" dirty="0"/>
              <a:t>výborní válečníci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8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Varjagové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Válečníci</a:t>
            </a:r>
          </a:p>
          <a:p>
            <a:r>
              <a:rPr lang="cs-CZ" dirty="0" smtClean="0"/>
              <a:t>Obchodníci</a:t>
            </a:r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roup 3756"/>
          <p:cNvGrpSpPr/>
          <p:nvPr/>
        </p:nvGrpSpPr>
        <p:grpSpPr>
          <a:xfrm>
            <a:off x="3746666" y="857250"/>
            <a:ext cx="8253095" cy="6000750"/>
            <a:chOff x="0" y="0"/>
            <a:chExt cx="8253438" cy="6000801"/>
          </a:xfrm>
        </p:grpSpPr>
        <p:pic>
          <p:nvPicPr>
            <p:cNvPr id="5" name="Picture 2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733800" cy="5695950"/>
            </a:xfrm>
            <a:prstGeom prst="rect">
              <a:avLst/>
            </a:prstGeom>
          </p:spPr>
        </p:pic>
        <p:pic>
          <p:nvPicPr>
            <p:cNvPr id="6" name="Picture 2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89" y="357213"/>
              <a:ext cx="1638300" cy="1943100"/>
            </a:xfrm>
            <a:prstGeom prst="rect">
              <a:avLst/>
            </a:prstGeom>
          </p:spPr>
        </p:pic>
        <p:pic>
          <p:nvPicPr>
            <p:cNvPr id="7" name="Picture 2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088" y="2571801"/>
              <a:ext cx="318135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6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7640" y="2559754"/>
            <a:ext cx="2754343" cy="1325563"/>
          </a:xfrm>
        </p:spPr>
        <p:txBody>
          <a:bodyPr>
            <a:normAutofit/>
          </a:bodyPr>
          <a:lstStyle/>
          <a:p>
            <a:r>
              <a:rPr lang="cs-CZ" dirty="0" err="1" smtClean="0"/>
              <a:t>Rjurik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ru-RU" dirty="0" smtClean="0"/>
              <a:t>(Рюрик)</a:t>
            </a:r>
            <a:endParaRPr lang="cs-CZ" dirty="0"/>
          </a:p>
        </p:txBody>
      </p:sp>
      <p:grpSp>
        <p:nvGrpSpPr>
          <p:cNvPr id="6" name="Group 3773"/>
          <p:cNvGrpSpPr/>
          <p:nvPr/>
        </p:nvGrpSpPr>
        <p:grpSpPr>
          <a:xfrm>
            <a:off x="4581090" y="916845"/>
            <a:ext cx="7143750" cy="4657090"/>
            <a:chOff x="0" y="0"/>
            <a:chExt cx="7143839" cy="4657344"/>
          </a:xfrm>
        </p:grpSpPr>
        <p:pic>
          <p:nvPicPr>
            <p:cNvPr id="7" name="Picture 3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681985" cy="4657344"/>
            </a:xfrm>
            <a:prstGeom prst="rect">
              <a:avLst/>
            </a:prstGeom>
          </p:spPr>
        </p:pic>
        <p:pic>
          <p:nvPicPr>
            <p:cNvPr id="8" name="Picture 3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339" y="1642999"/>
              <a:ext cx="2857500" cy="193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Založení Kyjeva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2168" y="2630297"/>
            <a:ext cx="10515600" cy="4351338"/>
          </a:xfrm>
        </p:spPr>
        <p:txBody>
          <a:bodyPr/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youtu.be/wMbQPj_TaXs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wMbQPj_TaXs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678168" y="254371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9. </a:t>
            </a:r>
            <a:r>
              <a:rPr lang="cs-CZ" b="1" dirty="0" smtClean="0"/>
              <a:t>století. </a:t>
            </a:r>
            <a:r>
              <a:rPr lang="cs-CZ" dirty="0" smtClean="0"/>
              <a:t>Vznik Kyjevské Rusi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Postupně vznikla dvě významná střediska: Novgorod a Kyjev</a:t>
            </a:r>
          </a:p>
          <a:p>
            <a:r>
              <a:rPr lang="cs-CZ" dirty="0" smtClean="0"/>
              <a:t>Novgorod ovládnou </a:t>
            </a:r>
            <a:r>
              <a:rPr lang="cs-CZ" dirty="0" err="1"/>
              <a:t>V</a:t>
            </a:r>
            <a:r>
              <a:rPr lang="cs-CZ" dirty="0" err="1" smtClean="0"/>
              <a:t>arjagové</a:t>
            </a:r>
            <a:r>
              <a:rPr lang="cs-CZ" dirty="0" smtClean="0"/>
              <a:t> (</a:t>
            </a:r>
            <a:r>
              <a:rPr lang="cs-CZ" dirty="0"/>
              <a:t>V</a:t>
            </a:r>
            <a:r>
              <a:rPr lang="cs-CZ" dirty="0" smtClean="0"/>
              <a:t>ikingové, </a:t>
            </a:r>
            <a:r>
              <a:rPr lang="cs-CZ" dirty="0"/>
              <a:t>N</a:t>
            </a:r>
            <a:r>
              <a:rPr lang="cs-CZ" dirty="0" smtClean="0"/>
              <a:t>ormané) – kníže </a:t>
            </a:r>
            <a:r>
              <a:rPr lang="cs-CZ" dirty="0" err="1" smtClean="0"/>
              <a:t>Rjurik</a:t>
            </a:r>
            <a:endParaRPr lang="cs-CZ" dirty="0" smtClean="0"/>
          </a:p>
          <a:p>
            <a:r>
              <a:rPr lang="cs-CZ" dirty="0" err="1" smtClean="0"/>
              <a:t>Varjažská</a:t>
            </a:r>
            <a:r>
              <a:rPr lang="cs-CZ" dirty="0" smtClean="0"/>
              <a:t> knížata – </a:t>
            </a:r>
            <a:r>
              <a:rPr lang="cs-CZ" dirty="0" err="1" smtClean="0"/>
              <a:t>Rjurikovci</a:t>
            </a:r>
            <a:endParaRPr lang="cs-CZ" dirty="0" smtClean="0"/>
          </a:p>
          <a:p>
            <a:r>
              <a:rPr lang="cs-CZ" dirty="0" smtClean="0"/>
              <a:t>Opírali se o téměř výlučně </a:t>
            </a:r>
            <a:r>
              <a:rPr lang="cs-CZ" dirty="0" err="1" smtClean="0"/>
              <a:t>varjažskou</a:t>
            </a:r>
            <a:r>
              <a:rPr lang="cs-CZ" dirty="0" smtClean="0"/>
              <a:t> družinu, z níž se vyčlenili tzv. bojaři (knížecí muži), kteří tvořili užší radu knížete</a:t>
            </a:r>
          </a:p>
          <a:p>
            <a:r>
              <a:rPr lang="cs-CZ" dirty="0" smtClean="0"/>
              <a:t>Mezi velmože postupně pronikali i vojvodové měst (</a:t>
            </a:r>
            <a:r>
              <a:rPr lang="cs-CZ" dirty="0" err="1" smtClean="0"/>
              <a:t>starcy</a:t>
            </a:r>
            <a:r>
              <a:rPr lang="cs-CZ" dirty="0" smtClean="0"/>
              <a:t> </a:t>
            </a:r>
            <a:r>
              <a:rPr lang="cs-CZ" dirty="0" err="1" smtClean="0"/>
              <a:t>gradskije</a:t>
            </a:r>
            <a:r>
              <a:rPr lang="cs-CZ" dirty="0" smtClean="0"/>
              <a:t>)</a:t>
            </a:r>
          </a:p>
          <a:p>
            <a:r>
              <a:rPr lang="cs-CZ" dirty="0" smtClean="0"/>
              <a:t>Vybírání daní (</a:t>
            </a:r>
            <a:r>
              <a:rPr lang="cs-CZ" dirty="0" err="1" smtClean="0"/>
              <a:t>mir</a:t>
            </a:r>
            <a:r>
              <a:rPr lang="cs-CZ" dirty="0" smtClean="0"/>
              <a:t>) – kníže chodil se svými bojovníky „po lidech“ (tzv. </a:t>
            </a:r>
            <a:r>
              <a:rPr lang="cs-CZ" dirty="0" err="1" smtClean="0"/>
              <a:t>poljudje</a:t>
            </a:r>
            <a:r>
              <a:rPr lang="cs-CZ" dirty="0" smtClean="0"/>
              <a:t>)</a:t>
            </a:r>
          </a:p>
          <a:p>
            <a:r>
              <a:rPr lang="cs-CZ" dirty="0" smtClean="0"/>
              <a:t>Daně se vybíraly nejen v penězích, ale i v kožešinách, medu, vosku, obilí</a:t>
            </a:r>
          </a:p>
          <a:p>
            <a:r>
              <a:rPr lang="cs-CZ" dirty="0" smtClean="0"/>
              <a:t>Roku 882 dobyl kníže Oleg Kyjev → sjednocení s Novgorodem = vznik Kyjevské Rusi</a:t>
            </a:r>
          </a:p>
        </p:txBody>
      </p:sp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274638" y="-512296"/>
            <a:ext cx="26962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Kyjevská Rus</a:t>
            </a:r>
            <a:endParaRPr lang="cs-CZ" dirty="0"/>
          </a:p>
        </p:txBody>
      </p:sp>
      <p:pic>
        <p:nvPicPr>
          <p:cNvPr id="6" name="Picture 1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1356" y="724037"/>
            <a:ext cx="6702444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10. století. </a:t>
            </a:r>
            <a:r>
              <a:rPr lang="cs-CZ" dirty="0" err="1" smtClean="0"/>
              <a:t>Pokřestění</a:t>
            </a:r>
            <a:r>
              <a:rPr lang="cs-CZ" dirty="0" smtClean="0"/>
              <a:t> Rusi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https://youtu.be/hfwz55XxgwQ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VW1RYRJZOKc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903720" y="3605213"/>
            <a:ext cx="4572000" cy="257175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838200" y="41873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Kníže Vladimír 980 - 1015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06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260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11. století. </a:t>
            </a:r>
            <a:r>
              <a:rPr lang="cs-CZ" dirty="0" smtClean="0"/>
              <a:t>Vrchol rozvoje Kyjevské Rusi.</a:t>
            </a:r>
            <a:br>
              <a:rPr lang="cs-CZ" dirty="0" smtClean="0"/>
            </a:br>
            <a:r>
              <a:rPr lang="cs-CZ" dirty="0" smtClean="0"/>
              <a:t>Vláda </a:t>
            </a:r>
            <a:r>
              <a:rPr lang="cs-CZ" b="1" dirty="0" smtClean="0"/>
              <a:t>Jaroslava Moudrého </a:t>
            </a:r>
            <a:r>
              <a:rPr lang="cs-CZ" dirty="0" smtClean="0"/>
              <a:t>1016 – 1054</a:t>
            </a:r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96313"/>
            <a:ext cx="10515600" cy="4351338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6200" dirty="0" smtClean="0"/>
              <a:t>rozkvět křesťanství - chrám </a:t>
            </a:r>
            <a:r>
              <a:rPr lang="cs-CZ" sz="6200" dirty="0"/>
              <a:t>sv. Sofie v Kyjevě </a:t>
            </a:r>
            <a:r>
              <a:rPr lang="cs-CZ" sz="6200" dirty="0" smtClean="0"/>
              <a:t>(1037), jmenoval metropolitu </a:t>
            </a:r>
            <a:r>
              <a:rPr lang="cs-CZ" sz="6200" dirty="0"/>
              <a:t>ruské církve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cs-CZ" sz="6200" dirty="0" smtClean="0"/>
              <a:t>Jaroslav podporoval </a:t>
            </a:r>
            <a:r>
              <a:rPr lang="cs-CZ" sz="6200" dirty="0"/>
              <a:t>překládání řeckých </a:t>
            </a:r>
            <a:r>
              <a:rPr lang="cs-CZ" sz="6200" dirty="0" smtClean="0"/>
              <a:t>spisů </a:t>
            </a:r>
            <a:r>
              <a:rPr lang="cs-CZ" sz="6200" dirty="0"/>
              <a:t>jak náboženských, tak </a:t>
            </a:r>
            <a:r>
              <a:rPr lang="cs-CZ" sz="6200" dirty="0" smtClean="0"/>
              <a:t>právních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cs-CZ" sz="6000" dirty="0"/>
              <a:t>v roce 1016 byla </a:t>
            </a:r>
            <a:r>
              <a:rPr lang="cs-CZ" sz="6000" dirty="0" smtClean="0"/>
              <a:t>sepsána </a:t>
            </a:r>
            <a:r>
              <a:rPr lang="cs-CZ" sz="6000" dirty="0"/>
              <a:t>tzv. </a:t>
            </a:r>
            <a:r>
              <a:rPr lang="cs-CZ" sz="6000" b="1" dirty="0"/>
              <a:t>Ruská pravda </a:t>
            </a:r>
            <a:r>
              <a:rPr lang="cs-CZ" sz="6000" dirty="0"/>
              <a:t>(Pravda Jaroslavova</a:t>
            </a:r>
            <a:r>
              <a:rPr lang="cs-CZ" sz="6000" dirty="0" smtClean="0"/>
              <a:t>) – </a:t>
            </a:r>
            <a:r>
              <a:rPr lang="cs-CZ" sz="6000" b="1" dirty="0" smtClean="0"/>
              <a:t>soubor psaných zákonů</a:t>
            </a:r>
            <a:endParaRPr lang="cs-CZ" sz="6000" b="1" dirty="0"/>
          </a:p>
          <a:p>
            <a:pPr>
              <a:defRPr/>
            </a:pPr>
            <a:r>
              <a:rPr lang="cs-CZ" sz="6000" dirty="0" smtClean="0"/>
              <a:t>tresty </a:t>
            </a:r>
            <a:r>
              <a:rPr lang="cs-CZ" sz="6000" dirty="0"/>
              <a:t>byly odstupňovány podle příslušnosti </a:t>
            </a:r>
            <a:r>
              <a:rPr lang="cs-CZ" sz="6000" dirty="0" smtClean="0"/>
              <a:t>ke </a:t>
            </a:r>
            <a:r>
              <a:rPr lang="cs-CZ" sz="6000" dirty="0"/>
              <a:t>skupině </a:t>
            </a:r>
            <a:r>
              <a:rPr lang="cs-CZ" sz="6000" dirty="0" smtClean="0"/>
              <a:t>obyvatelstva, převládaly peněžní tresty, nebyl trest smrti</a:t>
            </a:r>
            <a:endParaRPr lang="cs-CZ" sz="6000" dirty="0"/>
          </a:p>
          <a:p>
            <a:r>
              <a:rPr lang="cs-CZ" sz="6000" dirty="0" smtClean="0"/>
              <a:t>Výhodná sňatková politika → dceru </a:t>
            </a:r>
            <a:r>
              <a:rPr lang="cs-CZ" sz="6000" dirty="0"/>
              <a:t>Annu provdal</a:t>
            </a:r>
            <a:r>
              <a:rPr lang="cs-CZ" sz="5600" dirty="0">
                <a:latin typeface="Arial" charset="0"/>
              </a:rPr>
              <a:t> </a:t>
            </a:r>
            <a:r>
              <a:rPr lang="cs-CZ" sz="5600" dirty="0" smtClean="0">
                <a:latin typeface="Arial" charset="0"/>
              </a:rPr>
              <a:t>za francouzského</a:t>
            </a:r>
            <a:r>
              <a:rPr lang="cs-CZ" sz="5600" dirty="0" smtClean="0"/>
              <a:t> </a:t>
            </a:r>
            <a:r>
              <a:rPr lang="cs-CZ" sz="6000" dirty="0"/>
              <a:t>krále Jindřicha I</a:t>
            </a:r>
            <a:r>
              <a:rPr lang="cs-CZ" sz="6000" dirty="0" smtClean="0"/>
              <a:t>., Alžbětu </a:t>
            </a:r>
            <a:r>
              <a:rPr lang="cs-CZ" sz="6000" dirty="0"/>
              <a:t>za Haralda III. </a:t>
            </a:r>
            <a:r>
              <a:rPr lang="cs-CZ" sz="6000" dirty="0" smtClean="0"/>
              <a:t>Norského, další dceru za </a:t>
            </a:r>
            <a:r>
              <a:rPr lang="cs-CZ" sz="6000" dirty="0" err="1" smtClean="0"/>
              <a:t>pečeněžského</a:t>
            </a:r>
            <a:r>
              <a:rPr lang="cs-CZ" sz="6000" dirty="0" smtClean="0"/>
              <a:t> knížete</a:t>
            </a:r>
            <a:endParaRPr lang="cs-CZ" sz="6000" dirty="0"/>
          </a:p>
          <a:p>
            <a:pPr indent="-274320" fontAlgn="auto">
              <a:spcAft>
                <a:spcPts val="0"/>
              </a:spcAft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3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0664" y="2839385"/>
            <a:ext cx="3185160" cy="13255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Největší územní rozmach Kyjevské Rusi</a:t>
            </a:r>
            <a:endParaRPr lang="cs-CZ" dirty="0"/>
          </a:p>
        </p:txBody>
      </p:sp>
      <p:pic>
        <p:nvPicPr>
          <p:cNvPr id="4" name="Picture 2" descr="Soubor:Rus-1015-11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3959" y="0"/>
            <a:ext cx="7909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1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f4DNAZNa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09109" y="377952"/>
            <a:ext cx="11124523" cy="62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20428" b="20428"/>
          <a:stretch>
            <a:fillRect/>
          </a:stretch>
        </p:blipFill>
        <p:spPr>
          <a:xfrm>
            <a:off x="5437632" y="1601474"/>
            <a:ext cx="5917756" cy="4259576"/>
          </a:xfrm>
          <a:prstGeom prst="rect">
            <a:avLst/>
          </a:prstGeom>
          <a:ln>
            <a:noFill/>
          </a:ln>
        </p:spPr>
      </p:pic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839788" y="2169941"/>
            <a:ext cx="3932237" cy="3811588"/>
          </a:xfrm>
        </p:spPr>
        <p:txBody>
          <a:bodyPr>
            <a:normAutofit fontScale="70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Kyjevská Rus se rozpadla na 12 knížectví a ty dále na 240 menších územních celků (1169)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1240 – dobytí Kyjeva </a:t>
            </a:r>
            <a:r>
              <a:rPr lang="cs-CZ" sz="4000" dirty="0" err="1" smtClean="0"/>
              <a:t>Mongolotatary</a:t>
            </a:r>
            <a:r>
              <a:rPr lang="cs-CZ" sz="4000" dirty="0" smtClean="0"/>
              <a:t> → úplný zánik Kyjevské Rusi </a:t>
            </a:r>
            <a:endParaRPr lang="cs-CZ" sz="4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58076" y="353568"/>
            <a:ext cx="10497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latin typeface="+mj-lt"/>
              </a:rPr>
              <a:t>12. století. </a:t>
            </a:r>
            <a:r>
              <a:rPr lang="cs-CZ" sz="4400" dirty="0" smtClean="0">
                <a:latin typeface="+mj-lt"/>
              </a:rPr>
              <a:t>Rozpad Kyjevské Rusi</a:t>
            </a:r>
            <a:endParaRPr lang="cs-CZ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78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Mongolové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690688"/>
            <a:ext cx="6672072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Měli kočovný způsob života, chov ovcí a koní, sdružování do kmenů.</a:t>
            </a:r>
          </a:p>
          <a:p>
            <a:pPr algn="just"/>
            <a:r>
              <a:rPr lang="cs-CZ" dirty="0"/>
              <a:t> </a:t>
            </a:r>
            <a:r>
              <a:rPr lang="cs-CZ" dirty="0" smtClean="0"/>
              <a:t>Čingischán - vycvičil </a:t>
            </a:r>
            <a:r>
              <a:rPr lang="cs-CZ" dirty="0"/>
              <a:t>velkou armádu, snil o vytvoření světové říše, byl sjednotitelem mongolských kmenů, prvním </a:t>
            </a:r>
            <a:r>
              <a:rPr lang="cs-CZ" i="1" dirty="0"/>
              <a:t>Velkým chánem Mongolů</a:t>
            </a:r>
            <a:r>
              <a:rPr lang="cs-CZ" dirty="0"/>
              <a:t> a jedním z nejslavnějších vojevůdců a dobyvatelů na světě</a:t>
            </a:r>
            <a:r>
              <a:rPr lang="cs-CZ" dirty="0" smtClean="0"/>
              <a:t>.</a:t>
            </a:r>
          </a:p>
          <a:p>
            <a:pPr algn="just"/>
            <a:r>
              <a:rPr lang="cs-CZ" dirty="0" smtClean="0"/>
              <a:t>Mongolové dokázali během několika málo let dobýt Čínu, střední Asii i východní Evropu. Vytvořili tak říši, která nemá svým rozsahem v dějinách obdoby.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7100" y="1804416"/>
            <a:ext cx="4746752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www.hrono.ru/proekty/ostu/mongo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"/>
            <a:ext cx="11171237" cy="69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1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ETc0ho6iB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04551" y="1696784"/>
            <a:ext cx="8071104" cy="45399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7287" y="243840"/>
            <a:ext cx="8485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13. – 15.  století. Nadvláda Mongolů</a:t>
            </a:r>
            <a:endParaRPr lang="cs-CZ" sz="4400" dirty="0"/>
          </a:p>
        </p:txBody>
      </p:sp>
      <p:sp>
        <p:nvSpPr>
          <p:cNvPr id="5" name="Obdélník 4"/>
          <p:cNvSpPr/>
          <p:nvPr/>
        </p:nvSpPr>
        <p:spPr>
          <a:xfrm>
            <a:off x="0" y="6379512"/>
            <a:ext cx="17972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smtClean="0"/>
              <a:t>https://youtu.be/fETc0ho6iBM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7110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1367715" y="0"/>
            <a:ext cx="9185985" cy="13248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400" b="1" dirty="0" smtClean="0">
                <a:solidFill>
                  <a:srgbClr val="000000"/>
                </a:solidFill>
                <a:latin typeface="Calibri Light"/>
              </a:rPr>
              <a:t>13. století. </a:t>
            </a:r>
            <a:r>
              <a:rPr lang="cs-CZ" sz="4400" dirty="0" smtClean="0">
                <a:solidFill>
                  <a:srgbClr val="000000"/>
                </a:solidFill>
                <a:latin typeface="Calibri Light"/>
              </a:rPr>
              <a:t>Vznik Moskevského knížectví</a:t>
            </a:r>
            <a:endParaRPr dirty="0"/>
          </a:p>
        </p:txBody>
      </p:sp>
      <p:sp>
        <p:nvSpPr>
          <p:cNvPr id="113" name="CustomShape 2"/>
          <p:cNvSpPr/>
          <p:nvPr/>
        </p:nvSpPr>
        <p:spPr>
          <a:xfrm>
            <a:off x="721539" y="1466971"/>
            <a:ext cx="10514880" cy="4512488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Původně nevelká osada </a:t>
            </a:r>
            <a:r>
              <a:rPr lang="cs-CZ" sz="2800" dirty="0" err="1">
                <a:solidFill>
                  <a:srgbClr val="000000"/>
                </a:solidFill>
                <a:latin typeface="Calibri"/>
              </a:rPr>
              <a:t>Kučkovo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 na břehu Moskvy, 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Součást Vladimirsko-</a:t>
            </a:r>
            <a:r>
              <a:rPr lang="cs-CZ" sz="2800" dirty="0" err="1" smtClean="0">
                <a:solidFill>
                  <a:srgbClr val="000000"/>
                </a:solidFill>
                <a:latin typeface="Calibri"/>
              </a:rPr>
              <a:t>Suzdalského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knížectví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Calibri"/>
              </a:rPr>
              <a:t>1147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 první písemná zmínka – </a:t>
            </a:r>
            <a:r>
              <a:rPr lang="cs-CZ" sz="2800" i="1" dirty="0">
                <a:solidFill>
                  <a:srgbClr val="000000"/>
                </a:solidFill>
                <a:latin typeface="Calibri"/>
              </a:rPr>
              <a:t>kníže </a:t>
            </a:r>
            <a:r>
              <a:rPr lang="cs-CZ" sz="2800" b="1" i="1" dirty="0">
                <a:solidFill>
                  <a:srgbClr val="000000"/>
                </a:solidFill>
                <a:latin typeface="Calibri"/>
              </a:rPr>
              <a:t>Jurij </a:t>
            </a:r>
            <a:r>
              <a:rPr lang="cs-CZ" sz="2800" b="1" i="1" dirty="0" err="1" smtClean="0">
                <a:solidFill>
                  <a:srgbClr val="000000"/>
                </a:solidFill>
                <a:latin typeface="Calibri"/>
              </a:rPr>
              <a:t>Dolgorukij</a:t>
            </a: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 </a:t>
            </a:r>
            <a:endParaRPr i="1" dirty="0"/>
          </a:p>
          <a:p>
            <a:pPr>
              <a:lnSpc>
                <a:spcPct val="100000"/>
              </a:lnSpc>
            </a:pP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sem </a:t>
            </a:r>
            <a:r>
              <a:rPr lang="cs-CZ" sz="2800" i="1" dirty="0">
                <a:solidFill>
                  <a:srgbClr val="000000"/>
                </a:solidFill>
                <a:latin typeface="Calibri"/>
              </a:rPr>
              <a:t>zve svého spojence </a:t>
            </a: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knížete Svjatoslava</a:t>
            </a:r>
            <a:endParaRPr i="1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1156 budování palisád a opevnění kolem Moskvy, tj.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    vybudování hradu Moskva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Přesídlení představitelů ruské církve – stavba chrámů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Moskevské knížectví vzniklo 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v 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70.letech 13. st.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Vzniká tak nové centrum na severovýchodě Rusi,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postupně roste jeho význam</a:t>
            </a:r>
            <a:endParaRPr dirty="0"/>
          </a:p>
          <a:p>
            <a:pPr>
              <a:lnSpc>
                <a:spcPct val="90000"/>
              </a:lnSpc>
            </a:pPr>
            <a:endParaRPr dirty="0"/>
          </a:p>
        </p:txBody>
      </p:sp>
      <p:pic>
        <p:nvPicPr>
          <p:cNvPr id="114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3584" y="1466970"/>
            <a:ext cx="3327456" cy="51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23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 </a:t>
            </a:r>
            <a:r>
              <a:rPr lang="cs-CZ" b="1" dirty="0" smtClean="0"/>
              <a:t>14. století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2012826" cy="3977640"/>
          </a:xfrm>
        </p:spPr>
        <p:txBody>
          <a:bodyPr/>
          <a:lstStyle/>
          <a:p>
            <a:r>
              <a:rPr lang="cs-CZ" sz="1800" dirty="0" smtClean="0"/>
              <a:t>Rus rozdělena na knížectví: </a:t>
            </a:r>
          </a:p>
          <a:p>
            <a:pPr marL="0" indent="0">
              <a:buNone/>
            </a:pPr>
            <a:r>
              <a:rPr lang="cs-CZ" sz="1800" dirty="0" smtClean="0"/>
              <a:t>Rostovské, Tverské, </a:t>
            </a:r>
            <a:r>
              <a:rPr lang="cs-CZ" sz="1800" dirty="0" err="1" smtClean="0"/>
              <a:t>Rjazanské</a:t>
            </a:r>
            <a:r>
              <a:rPr lang="cs-CZ" sz="1800" dirty="0" smtClean="0"/>
              <a:t>, </a:t>
            </a:r>
          </a:p>
          <a:p>
            <a:pPr marL="0" indent="0">
              <a:buNone/>
            </a:pPr>
            <a:r>
              <a:rPr lang="cs-CZ" sz="1800" dirty="0" smtClean="0"/>
              <a:t>Jaroslavské, Moskevské, </a:t>
            </a:r>
          </a:p>
          <a:p>
            <a:pPr marL="0" indent="0">
              <a:buNone/>
            </a:pPr>
            <a:r>
              <a:rPr lang="cs-CZ" sz="1800" dirty="0" smtClean="0"/>
              <a:t>Novgorodská a Pskovská republika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dirty="0" smtClean="0"/>
              <a:t>Platili daň Zlaté Hordě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41" y="1353671"/>
            <a:ext cx="7502774" cy="510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838080" y="365040"/>
            <a:ext cx="10514880" cy="132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1984680" y="1604520"/>
            <a:ext cx="935352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60" name="Obrázek 1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6480" y="-6840"/>
            <a:ext cx="8555520" cy="65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63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posílení moci Moskevského státu: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635985" y="1690560"/>
            <a:ext cx="6520190" cy="3977280"/>
          </a:xfrm>
        </p:spPr>
        <p:txBody>
          <a:bodyPr/>
          <a:lstStyle/>
          <a:p>
            <a:r>
              <a:rPr lang="cs-CZ" sz="2400" dirty="0"/>
              <a:t>Povahové vlastnosti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prvních </a:t>
            </a:r>
            <a:r>
              <a:rPr lang="cs-CZ" sz="2400" dirty="0"/>
              <a:t>moskevských </a:t>
            </a:r>
            <a:r>
              <a:rPr lang="cs-CZ" sz="2400" dirty="0" smtClean="0"/>
              <a:t>knížat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Výhodná zeměpisná poloha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(</a:t>
            </a:r>
            <a:r>
              <a:rPr lang="cs-CZ" sz="2400" dirty="0"/>
              <a:t>přistěhovalectví, obchodní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a </a:t>
            </a:r>
            <a:r>
              <a:rPr lang="cs-CZ" sz="2400" dirty="0"/>
              <a:t>politické podmínky) 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Církevní podpora,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přenos </a:t>
            </a:r>
            <a:r>
              <a:rPr lang="cs-CZ" sz="2400" dirty="0"/>
              <a:t>centra ruského pravoslaví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z </a:t>
            </a:r>
            <a:r>
              <a:rPr lang="cs-CZ" sz="2400" dirty="0"/>
              <a:t>Vladimira do Moskvy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/>
          </p:nvPr>
        </p:nvSpPr>
        <p:spPr>
          <a:xfrm>
            <a:off x="6708913" y="1724598"/>
            <a:ext cx="4518991" cy="3977280"/>
          </a:xfrm>
        </p:spPr>
        <p:txBody>
          <a:bodyPr/>
          <a:lstStyle/>
          <a:p>
            <a:r>
              <a:rPr lang="cs-CZ" dirty="0"/>
              <a:t>Podpora Zlatou hordou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Právo vybírat daň pro chána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05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180" y="365040"/>
            <a:ext cx="10514880" cy="1325520"/>
          </a:xfrm>
        </p:spPr>
        <p:txBody>
          <a:bodyPr/>
          <a:lstStyle/>
          <a:p>
            <a:r>
              <a:rPr lang="cs-CZ" dirty="0" smtClean="0"/>
              <a:t>Příčiny vzniku centralizovaného státu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1113924" y="2549586"/>
            <a:ext cx="10514880" cy="4147930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Vnějšně-politická</a:t>
            </a:r>
            <a:r>
              <a:rPr lang="cs-CZ" sz="2400" dirty="0" smtClean="0"/>
              <a:t>: boj s vnějšími nepřáteli (zejména s Mongoly)</a:t>
            </a:r>
          </a:p>
          <a:p>
            <a:endParaRPr lang="cs-CZ" sz="2400" dirty="0" smtClean="0"/>
          </a:p>
          <a:p>
            <a:r>
              <a:rPr lang="cs-CZ" sz="2400" b="1" dirty="0" err="1" smtClean="0"/>
              <a:t>Ekomonické</a:t>
            </a:r>
            <a:r>
              <a:rPr lang="cs-CZ" sz="2400" b="1" dirty="0" smtClean="0"/>
              <a:t>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2400" dirty="0" smtClean="0"/>
              <a:t>rozvoj feudalizmu</a:t>
            </a:r>
          </a:p>
          <a:p>
            <a:endParaRPr lang="cs-CZ" sz="2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2400" dirty="0" smtClean="0"/>
              <a:t>Vzniká nová forma vlastnictví půdy – </a:t>
            </a:r>
            <a:r>
              <a:rPr lang="cs-CZ" sz="2400" dirty="0" err="1" smtClean="0"/>
              <a:t>pomestje</a:t>
            </a:r>
            <a:r>
              <a:rPr lang="cs-CZ" sz="2400" dirty="0" smtClean="0"/>
              <a:t>, </a:t>
            </a:r>
          </a:p>
          <a:p>
            <a:r>
              <a:rPr lang="cs-CZ" sz="2400" i="1" dirty="0" err="1" smtClean="0"/>
              <a:t>rus</a:t>
            </a:r>
            <a:r>
              <a:rPr lang="cs-CZ" sz="2400" dirty="0" smtClean="0"/>
              <a:t>.: </a:t>
            </a:r>
            <a:r>
              <a:rPr lang="ru-RU" sz="2400" dirty="0" smtClean="0"/>
              <a:t>поместье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cs-CZ" sz="2400" dirty="0" smtClean="0"/>
              <a:t>půda jako odměna za vojenskou službu)</a:t>
            </a:r>
          </a:p>
          <a:p>
            <a:endParaRPr lang="cs-CZ" sz="2400" dirty="0"/>
          </a:p>
          <a:p>
            <a:r>
              <a:rPr lang="cs-CZ" sz="2400" b="1" dirty="0" smtClean="0"/>
              <a:t>Kulturní: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 smtClean="0"/>
              <a:t>Stejné náboženství a kultura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 smtClean="0"/>
              <a:t>Církevní podpora</a:t>
            </a:r>
          </a:p>
          <a:p>
            <a:endParaRPr lang="cs-CZ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pPr marL="171450" indent="-171450"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170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15. století. </a:t>
            </a:r>
            <a:r>
              <a:rPr lang="cs-CZ" dirty="0" smtClean="0"/>
              <a:t>Vznik centralizovaného státu.</a:t>
            </a:r>
            <a:br>
              <a:rPr lang="cs-CZ" dirty="0" smtClean="0"/>
            </a:br>
            <a:r>
              <a:rPr lang="cs-CZ" dirty="0" smtClean="0"/>
              <a:t>Konec mongolského jha. Ivan III Velký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731820" y="2858551"/>
            <a:ext cx="8119572" cy="3977280"/>
          </a:xfrm>
        </p:spPr>
        <p:txBody>
          <a:bodyPr>
            <a:no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/>
              <a:t>1480</a:t>
            </a:r>
            <a:r>
              <a:rPr lang="cs-CZ" sz="2800" dirty="0" smtClean="0"/>
              <a:t> „</a:t>
            </a:r>
            <a:r>
              <a:rPr lang="ru-RU" sz="2800" dirty="0" smtClean="0"/>
              <a:t>Стояние на реке Угре</a:t>
            </a:r>
            <a:r>
              <a:rPr lang="cs-CZ" sz="2800" dirty="0" smtClean="0"/>
              <a:t>“</a:t>
            </a:r>
            <a:endParaRPr lang="cs-CZ" sz="2800" dirty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/>
              <a:t>Ivan III Velký</a:t>
            </a:r>
            <a:r>
              <a:rPr lang="cs-CZ" sz="2800" dirty="0" smtClean="0"/>
              <a:t>. Připojil Jaroslavské, Permské, </a:t>
            </a:r>
            <a:r>
              <a:rPr lang="cs-CZ" sz="2800" dirty="0" err="1" smtClean="0"/>
              <a:t>Vjatské</a:t>
            </a:r>
            <a:r>
              <a:rPr lang="cs-CZ" sz="2800" dirty="0" smtClean="0"/>
              <a:t>, Tverské a Novgorodské knížectví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Prohlásil se za </a:t>
            </a:r>
            <a:r>
              <a:rPr lang="cs-CZ" sz="2800" i="1" dirty="0" smtClean="0"/>
              <a:t>Pána vší Rusi </a:t>
            </a:r>
            <a:r>
              <a:rPr lang="cs-CZ" sz="2800" dirty="0" smtClean="0"/>
              <a:t>–</a:t>
            </a:r>
            <a:r>
              <a:rPr lang="ru-RU" sz="2800" dirty="0" smtClean="0"/>
              <a:t> Великий князь -</a:t>
            </a:r>
            <a:r>
              <a:rPr lang="cs-CZ" sz="2800" dirty="0" smtClean="0"/>
              <a:t> </a:t>
            </a:r>
            <a:r>
              <a:rPr lang="ru-RU" sz="2800" dirty="0" smtClean="0"/>
              <a:t>Государь всея Руси</a:t>
            </a:r>
            <a:r>
              <a:rPr lang="cs-CZ" sz="2800" dirty="0" smtClean="0"/>
              <a:t> </a:t>
            </a:r>
            <a:r>
              <a:rPr lang="ru-RU" sz="2800" dirty="0" smtClean="0"/>
              <a:t>(</a:t>
            </a:r>
            <a:r>
              <a:rPr lang="cs-CZ" sz="2800" dirty="0" smtClean="0"/>
              <a:t>nejen Moskevského knížectví)</a:t>
            </a:r>
          </a:p>
          <a:p>
            <a:endParaRPr lang="cs-CZ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 smtClean="0"/>
              <a:t>Sjednocený stát se stal jmenovat Rusko – </a:t>
            </a:r>
            <a:r>
              <a:rPr lang="ru-RU" sz="2800" dirty="0" smtClean="0"/>
              <a:t>Россия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 smtClean="0"/>
              <a:t>Rusko</a:t>
            </a:r>
            <a:r>
              <a:rPr lang="en-US" sz="2800" dirty="0" smtClean="0"/>
              <a:t> se </a:t>
            </a:r>
            <a:r>
              <a:rPr lang="en-US" sz="2800" dirty="0" err="1" smtClean="0"/>
              <a:t>stalo</a:t>
            </a:r>
            <a:r>
              <a:rPr lang="en-US" sz="2800" dirty="0" smtClean="0"/>
              <a:t> </a:t>
            </a:r>
            <a:r>
              <a:rPr lang="en-US" sz="2800" dirty="0" err="1" smtClean="0"/>
              <a:t>centrem</a:t>
            </a:r>
            <a:r>
              <a:rPr lang="en-US" sz="2800" dirty="0" smtClean="0"/>
              <a:t> </a:t>
            </a:r>
            <a:r>
              <a:rPr lang="en-US" sz="2800" dirty="0" err="1" smtClean="0"/>
              <a:t>pravoslav</a:t>
            </a:r>
            <a:r>
              <a:rPr lang="cs-CZ" sz="2800" dirty="0" smtClean="0"/>
              <a:t>í </a:t>
            </a:r>
          </a:p>
          <a:p>
            <a:pPr marL="0" indent="0">
              <a:buNone/>
            </a:pPr>
            <a:endParaRPr lang="cs-CZ" sz="2800" dirty="0" smtClean="0"/>
          </a:p>
          <a:p>
            <a:endParaRPr lang="cs-CZ" sz="2800" dirty="0" smtClean="0"/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0155" y="2858551"/>
            <a:ext cx="2468266" cy="32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056" y="1343849"/>
            <a:ext cx="4559808" cy="4170299"/>
          </a:xfrm>
        </p:spPr>
        <p:txBody>
          <a:bodyPr/>
          <a:lstStyle/>
          <a:p>
            <a:r>
              <a:rPr lang="cs-CZ" dirty="0" smtClean="0"/>
              <a:t>Poloha Ruska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4689" y="85344"/>
            <a:ext cx="6687311" cy="66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984680" y="273240"/>
            <a:ext cx="9597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 dirty="0"/>
          </a:p>
        </p:txBody>
      </p:sp>
      <p:sp>
        <p:nvSpPr>
          <p:cNvPr id="122" name="TextShape 2"/>
          <p:cNvSpPr txBox="1"/>
          <p:nvPr/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pic>
        <p:nvPicPr>
          <p:cNvPr id="1026" name="Picture 2" descr="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3710"/>
            <a:ext cx="9351264" cy="65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686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1411247" y="845640"/>
            <a:ext cx="9597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cs-CZ" sz="5400" dirty="0">
                <a:latin typeface="Times New Roman"/>
              </a:rPr>
              <a:t>Důsledky mongolského jha</a:t>
            </a:r>
            <a:endParaRPr dirty="0"/>
          </a:p>
        </p:txBody>
      </p:sp>
      <p:sp>
        <p:nvSpPr>
          <p:cNvPr id="148" name="TextShape 2"/>
          <p:cNvSpPr txBox="1"/>
          <p:nvPr/>
        </p:nvSpPr>
        <p:spPr>
          <a:xfrm>
            <a:off x="1734480" y="1418040"/>
            <a:ext cx="9353520" cy="543996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endParaRPr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1331734" y="1790639"/>
            <a:ext cx="9597240" cy="4800780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Násilné přerušení a zpřetrhání kulturních, politických i obchodních styků Rusi s Evropou ve 13. a 14. stol.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 izolace Ruska</a:t>
            </a:r>
            <a:endParaRPr lang="cs-CZ" sz="28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Odlišný  vývoj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 </a:t>
            </a: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Rusko – středověk, Evropa – renesance</a:t>
            </a:r>
            <a:endParaRPr lang="cs-CZ" sz="28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Hospodářský a kulturní úpadek Ruska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</a:t>
            </a: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 zaostává za Evropou o téměř 250 let</a:t>
            </a:r>
            <a:endParaRPr lang="cs-CZ" sz="2800" dirty="0" smtClean="0">
              <a:latin typeface="+mn-lt"/>
            </a:endParaRPr>
          </a:p>
          <a:p>
            <a:pPr algn="just"/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6534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2514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16. století. </a:t>
            </a:r>
            <a:r>
              <a:rPr lang="cs-CZ" dirty="0" smtClean="0"/>
              <a:t>Car Ivan IV „Hrozný“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78077"/>
            <a:ext cx="6264320" cy="435133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16.1.1547 korunován carem → vládce „</a:t>
            </a:r>
            <a:r>
              <a:rPr lang="cs-CZ" sz="2000" b="1" dirty="0" err="1" smtClean="0">
                <a:latin typeface="+mj-lt"/>
              </a:rPr>
              <a:t>vseja</a:t>
            </a:r>
            <a:r>
              <a:rPr lang="cs-CZ" sz="2000" b="1" dirty="0" smtClean="0">
                <a:latin typeface="+mj-lt"/>
              </a:rPr>
              <a:t> Rusi“</a:t>
            </a:r>
          </a:p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3.2. 1547 se oženil s Anastázií </a:t>
            </a:r>
            <a:r>
              <a:rPr lang="cs-CZ" sz="2000" b="1" dirty="0" err="1" smtClean="0">
                <a:latin typeface="+mj-lt"/>
              </a:rPr>
              <a:t>Zacharjinovou</a:t>
            </a:r>
            <a:r>
              <a:rPr lang="cs-CZ" sz="2000" b="1" dirty="0" smtClean="0">
                <a:latin typeface="+mj-lt"/>
              </a:rPr>
              <a:t> - šťastné manželství, mají celkem 6 dětí – přežil pouze syn </a:t>
            </a:r>
            <a:r>
              <a:rPr lang="cs-CZ" sz="2000" b="1" dirty="0" err="1" smtClean="0">
                <a:latin typeface="+mj-lt"/>
              </a:rPr>
              <a:t>Fjodor</a:t>
            </a:r>
            <a:r>
              <a:rPr lang="cs-CZ" sz="2000" b="1" dirty="0" smtClean="0">
                <a:latin typeface="+mj-lt"/>
              </a:rPr>
              <a:t>. Manželka zemřela, 1560 </a:t>
            </a:r>
            <a:r>
              <a:rPr lang="cs-CZ" sz="2000" b="1" dirty="0">
                <a:latin typeface="+mj-lt"/>
              </a:rPr>
              <a:t>→ začíná temné období, </a:t>
            </a:r>
            <a:r>
              <a:rPr lang="cs-CZ" sz="2000" b="1" dirty="0" smtClean="0">
                <a:latin typeface="+mj-lt"/>
              </a:rPr>
              <a:t>krutovláda → </a:t>
            </a:r>
            <a:r>
              <a:rPr lang="cs-CZ" sz="2000" b="1" dirty="0">
                <a:latin typeface="+mj-lt"/>
              </a:rPr>
              <a:t>získal přízvisko „Hrozný“</a:t>
            </a:r>
          </a:p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Období reforem - dobytí 2 chanátů (genocida)-</a:t>
            </a:r>
            <a:r>
              <a:rPr lang="cs-CZ" sz="2000" b="1" dirty="0" err="1" smtClean="0">
                <a:latin typeface="+mj-lt"/>
              </a:rPr>
              <a:t>Livonská</a:t>
            </a:r>
            <a:r>
              <a:rPr lang="cs-CZ" sz="2000" b="1" dirty="0" smtClean="0">
                <a:latin typeface="+mj-lt"/>
              </a:rPr>
              <a:t> válka (porážka) - zavedení opričniny (těžká ekonomická krize, vyvraždění šlechty) - stanovení samoděržaví - zotročení rolníků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8669" y="1378076"/>
            <a:ext cx="4699387" cy="49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06440" cy="1325563"/>
          </a:xfrm>
        </p:spPr>
        <p:txBody>
          <a:bodyPr/>
          <a:lstStyle/>
          <a:p>
            <a:r>
              <a:rPr lang="cs-CZ" b="1" dirty="0" smtClean="0"/>
              <a:t>17.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721096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Období </a:t>
            </a:r>
            <a:r>
              <a:rPr lang="cs-CZ" i="1" dirty="0" err="1" smtClean="0"/>
              <a:t>Smuty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Korunování cara Michaila Romanova – začátek dynastie Romanovců</a:t>
            </a:r>
          </a:p>
          <a:p>
            <a:r>
              <a:rPr lang="cs-CZ" dirty="0" smtClean="0"/>
              <a:t>Stanovení absolutní monarchie </a:t>
            </a:r>
          </a:p>
          <a:p>
            <a:r>
              <a:rPr lang="cs-CZ" dirty="0" smtClean="0"/>
              <a:t>Vláda cara Alexeje Michajloviče</a:t>
            </a:r>
          </a:p>
          <a:p>
            <a:r>
              <a:rPr lang="cs-CZ" dirty="0" smtClean="0"/>
              <a:t>Reforma církve a její rozkol</a:t>
            </a:r>
          </a:p>
          <a:p>
            <a:r>
              <a:rPr lang="cs-CZ" dirty="0"/>
              <a:t>M</a:t>
            </a:r>
            <a:r>
              <a:rPr lang="cs-CZ" dirty="0" smtClean="0"/>
              <a:t>nožství lidových povstání (nevolnictví rolníků, zvýšení daní, rozkol v církvi)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8368" y="3503468"/>
            <a:ext cx="2282952" cy="27848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8368" y="501474"/>
            <a:ext cx="2282952" cy="26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79600" y="1901825"/>
            <a:ext cx="10515600" cy="4351338"/>
          </a:xfrm>
        </p:spPr>
        <p:txBody>
          <a:bodyPr/>
          <a:lstStyle/>
          <a:p>
            <a:r>
              <a:rPr lang="cs-CZ" dirty="0" smtClean="0"/>
              <a:t>1632 – 1634 Smolenská válka (návrat ruských měst)</a:t>
            </a:r>
          </a:p>
          <a:p>
            <a:r>
              <a:rPr lang="cs-CZ" dirty="0" smtClean="0"/>
              <a:t>1654 – spojení Ukrajiny s Ruskem</a:t>
            </a:r>
          </a:p>
          <a:p>
            <a:r>
              <a:rPr lang="cs-CZ" dirty="0" smtClean="0"/>
              <a:t>1654 – 1667 Rusko-Polská válka</a:t>
            </a:r>
          </a:p>
          <a:p>
            <a:r>
              <a:rPr lang="cs-CZ" dirty="0" smtClean="0"/>
              <a:t>1656 – 1658 Rusko-Švédská válka</a:t>
            </a:r>
          </a:p>
          <a:p>
            <a:r>
              <a:rPr lang="cs-CZ" dirty="0" smtClean="0"/>
              <a:t>1687, 1687 – výpravy proti Krymskému chanátu </a:t>
            </a:r>
          </a:p>
          <a:p>
            <a:r>
              <a:rPr lang="cs-CZ" dirty="0"/>
              <a:t>Kolonizace Sibiře a Dálného východu</a:t>
            </a: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5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Rusko na konci 17. století</a:t>
            </a:r>
            <a:endParaRPr lang="cs-CZ" dirty="0"/>
          </a:p>
        </p:txBody>
      </p:sp>
      <p:pic>
        <p:nvPicPr>
          <p:cNvPr id="3074" name="Picture 2" descr="http://historic.ru/books/item/f00/s00/z0000034/pic/map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570"/>
            <a:ext cx="12191999" cy="62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18. století. </a:t>
            </a:r>
            <a:r>
              <a:rPr lang="cs-CZ" dirty="0" smtClean="0"/>
              <a:t>Vláda Petra I. Velikého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6501384" cy="4611751"/>
          </a:xfrm>
        </p:spPr>
        <p:txBody>
          <a:bodyPr>
            <a:normAutofit fontScale="85000" lnSpcReduction="20000"/>
          </a:bodyPr>
          <a:lstStyle/>
          <a:p>
            <a:r>
              <a:rPr lang="cs-CZ" sz="3600" dirty="0" smtClean="0"/>
              <a:t>Vytvořil Ruské impérium a sám se stal Imperátorem</a:t>
            </a:r>
          </a:p>
          <a:p>
            <a:r>
              <a:rPr lang="cs-CZ" sz="3600" dirty="0" smtClean="0"/>
              <a:t>Otevřel Rusku „okno do Evropy“ – získal přístup k Baltskému moři, navázal obchodní spojení s Evropou</a:t>
            </a:r>
          </a:p>
          <a:p>
            <a:r>
              <a:rPr lang="cs-CZ" sz="3600" dirty="0" smtClean="0"/>
              <a:t>Založil Petrohrad (</a:t>
            </a:r>
            <a:r>
              <a:rPr lang="ru-RU" sz="3600" dirty="0" smtClean="0"/>
              <a:t>Санкт-Петербург) – </a:t>
            </a:r>
            <a:r>
              <a:rPr lang="cs-CZ" sz="3600" dirty="0" smtClean="0"/>
              <a:t>nové hlavní město Ruska</a:t>
            </a:r>
          </a:p>
          <a:p>
            <a:r>
              <a:rPr lang="cs-CZ" sz="3600" dirty="0" smtClean="0"/>
              <a:t>Provedl modernizaci Ruska podle západních vzorů</a:t>
            </a:r>
          </a:p>
          <a:p>
            <a:r>
              <a:rPr lang="cs-CZ" sz="3600" dirty="0" smtClean="0"/>
              <a:t>Provedl celou řadu reforem: ve státní správě, hospodářství, armádě, školství apod.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1920" y="1690688"/>
            <a:ext cx="3371933" cy="42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9272" y="365125"/>
            <a:ext cx="10762938" cy="1325563"/>
          </a:xfrm>
        </p:spPr>
        <p:txBody>
          <a:bodyPr/>
          <a:lstStyle/>
          <a:p>
            <a:r>
              <a:rPr lang="cs-CZ" b="1" dirty="0" smtClean="0"/>
              <a:t>18.století. </a:t>
            </a:r>
            <a:r>
              <a:rPr lang="cs-CZ" dirty="0" smtClean="0"/>
              <a:t>Období palácových převratů. </a:t>
            </a:r>
            <a:br>
              <a:rPr lang="cs-CZ" dirty="0" smtClean="0"/>
            </a:br>
            <a:r>
              <a:rPr lang="cs-CZ" b="1" dirty="0" smtClean="0"/>
              <a:t>Vláda </a:t>
            </a:r>
            <a:r>
              <a:rPr lang="cs-CZ" b="1" dirty="0"/>
              <a:t>Alžběty I. 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8201" y="2031077"/>
            <a:ext cx="778114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Až do roku 1796 vládly postupně 4 carevny → „ženské období“ ruských </a:t>
            </a:r>
            <a:r>
              <a:rPr lang="cs-CZ" dirty="0" smtClean="0"/>
              <a:t>dějin: Kateřina I., Anna </a:t>
            </a:r>
            <a:r>
              <a:rPr lang="cs-CZ" dirty="0" err="1" smtClean="0"/>
              <a:t>Ioanovna</a:t>
            </a:r>
            <a:r>
              <a:rPr lang="cs-CZ" dirty="0" smtClean="0"/>
              <a:t>, Alžběta I., Kateřina II.</a:t>
            </a:r>
            <a:endParaRPr lang="cs-CZ" dirty="0"/>
          </a:p>
          <a:p>
            <a:r>
              <a:rPr lang="cs-CZ" dirty="0" smtClean="0"/>
              <a:t>Alžběta I. snažila </a:t>
            </a:r>
            <a:r>
              <a:rPr lang="cs-CZ" dirty="0"/>
              <a:t>se pokračovat v reformách svého otce Petra I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Podporovala vzdělanost, vybudovány školy, gymnázia v Moskvě a v Kazani</a:t>
            </a:r>
          </a:p>
          <a:p>
            <a:r>
              <a:rPr lang="cs-CZ" dirty="0" smtClean="0"/>
              <a:t>1755 otevřena Moskevská univerzita, později i Akademie umění, podporovala vědce (</a:t>
            </a:r>
            <a:r>
              <a:rPr lang="cs-CZ" dirty="0" err="1" smtClean="0"/>
              <a:t>Lomonosov</a:t>
            </a:r>
            <a:r>
              <a:rPr lang="cs-CZ" dirty="0" smtClean="0"/>
              <a:t>)</a:t>
            </a:r>
          </a:p>
          <a:p>
            <a:r>
              <a:rPr lang="cs-CZ" dirty="0" smtClean="0"/>
              <a:t>Výstavba nových paláců – italský architekt </a:t>
            </a:r>
            <a:r>
              <a:rPr lang="cs-CZ" dirty="0" err="1" smtClean="0"/>
              <a:t>Rastrelli</a:t>
            </a:r>
            <a:r>
              <a:rPr lang="cs-CZ" dirty="0" smtClean="0"/>
              <a:t>, přebudování Zimního paláce, </a:t>
            </a:r>
            <a:r>
              <a:rPr lang="cs-CZ" dirty="0" err="1" smtClean="0"/>
              <a:t>Jekatěrinského</a:t>
            </a:r>
            <a:r>
              <a:rPr lang="cs-CZ" dirty="0" smtClean="0"/>
              <a:t> paláce v Carském Selu, </a:t>
            </a:r>
            <a:r>
              <a:rPr lang="cs-CZ" dirty="0" err="1" smtClean="0"/>
              <a:t>Peterhofu</a:t>
            </a:r>
            <a:r>
              <a:rPr lang="cs-CZ" dirty="0" smtClean="0"/>
              <a:t> a </a:t>
            </a:r>
            <a:r>
              <a:rPr lang="cs-CZ" dirty="0" err="1" smtClean="0"/>
              <a:t>Strelni</a:t>
            </a:r>
            <a:r>
              <a:rPr lang="cs-CZ" dirty="0" smtClean="0"/>
              <a:t> → „</a:t>
            </a:r>
            <a:r>
              <a:rPr lang="cs-CZ" dirty="0" err="1" smtClean="0"/>
              <a:t>alžbětínské</a:t>
            </a:r>
            <a:r>
              <a:rPr lang="cs-CZ" dirty="0" smtClean="0"/>
              <a:t> baroko“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8905" y="2031077"/>
            <a:ext cx="3183305" cy="396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петерго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88" y="361949"/>
            <a:ext cx="97536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5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петерго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4" y="497064"/>
            <a:ext cx="10366998" cy="578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2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807" y="1123853"/>
            <a:ext cx="3343656" cy="1325563"/>
          </a:xfrm>
        </p:spPr>
        <p:txBody>
          <a:bodyPr/>
          <a:lstStyle/>
          <a:p>
            <a:pPr algn="ctr"/>
            <a:r>
              <a:rPr lang="cs-CZ" dirty="0" smtClean="0"/>
              <a:t>Rozloha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272" y="2740387"/>
            <a:ext cx="4172712" cy="2667859"/>
          </a:xfrm>
        </p:spPr>
        <p:txBody>
          <a:bodyPr/>
          <a:lstStyle/>
          <a:p>
            <a:r>
              <a:rPr lang="cs-CZ" dirty="0" smtClean="0"/>
              <a:t>Největší stát </a:t>
            </a:r>
            <a:r>
              <a:rPr lang="cs-CZ" dirty="0"/>
              <a:t>na </a:t>
            </a:r>
            <a:r>
              <a:rPr lang="cs-CZ" dirty="0" smtClean="0"/>
              <a:t>světě</a:t>
            </a:r>
            <a:r>
              <a:rPr lang="cs-CZ" dirty="0"/>
              <a:t>.</a:t>
            </a:r>
            <a:endParaRPr lang="cs-CZ" dirty="0" smtClean="0"/>
          </a:p>
          <a:p>
            <a:r>
              <a:rPr lang="cs-CZ" dirty="0" smtClean="0"/>
              <a:t>Celková </a:t>
            </a:r>
            <a:r>
              <a:rPr lang="cs-CZ" dirty="0"/>
              <a:t>rozloha činí přibližně 17 milionů km². </a:t>
            </a:r>
            <a:endParaRPr lang="cs-CZ" dirty="0" smtClean="0"/>
          </a:p>
          <a:p>
            <a:r>
              <a:rPr lang="cs-CZ" dirty="0" smtClean="0"/>
              <a:t>Nachází </a:t>
            </a:r>
            <a:r>
              <a:rPr lang="cs-CZ" dirty="0"/>
              <a:t>se na východě Evropy a severu Asie.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9528" y="1123853"/>
            <a:ext cx="7913015" cy="46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375" y="95250"/>
            <a:ext cx="100012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81196"/>
            <a:ext cx="6776803" cy="67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056" y="177887"/>
            <a:ext cx="9512820" cy="66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Peterhof</a:t>
            </a:r>
            <a:endParaRPr lang="cs-CZ" dirty="0"/>
          </a:p>
        </p:txBody>
      </p:sp>
      <p:pic>
        <p:nvPicPr>
          <p:cNvPr id="3074" name="Picture 2" descr="http://globustur.spb.ru/resources/catalog/images/c28259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9193"/>
            <a:ext cx="12192000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Vláda Kateřiny II.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Snažila se vládnout jako osvícená panovnice</a:t>
            </a:r>
          </a:p>
          <a:p>
            <a:r>
              <a:rPr lang="cs-CZ" dirty="0" smtClean="0"/>
              <a:t>V podmínkách Ruska pokládala za jedině správné uspořádání </a:t>
            </a:r>
            <a:r>
              <a:rPr lang="cs-CZ" b="1" dirty="0" smtClean="0"/>
              <a:t>samoděržaví</a:t>
            </a:r>
          </a:p>
          <a:p>
            <a:r>
              <a:rPr lang="cs-CZ" dirty="0" smtClean="0"/>
              <a:t>Reformovala Senát</a:t>
            </a:r>
          </a:p>
          <a:p>
            <a:r>
              <a:rPr lang="cs-CZ" dirty="0" smtClean="0"/>
              <a:t>Rozdělila Rusko na gubernie (celkem 23), pozdější reformou změněny na </a:t>
            </a:r>
            <a:r>
              <a:rPr lang="cs-CZ" i="1" dirty="0" err="1" smtClean="0"/>
              <a:t>Naměstničestva</a:t>
            </a:r>
            <a:r>
              <a:rPr lang="cs-CZ" dirty="0" smtClean="0"/>
              <a:t>, v čele s generál-gubernátorem, ty se pak dělily na </a:t>
            </a:r>
            <a:r>
              <a:rPr lang="cs-CZ" i="1" dirty="0"/>
              <a:t>ú</a:t>
            </a:r>
            <a:r>
              <a:rPr lang="cs-CZ" i="1" dirty="0" smtClean="0"/>
              <a:t>jezdy</a:t>
            </a:r>
            <a:endParaRPr lang="cs-CZ" i="1" dirty="0"/>
          </a:p>
          <a:p>
            <a:r>
              <a:rPr lang="cs-CZ" dirty="0" smtClean="0"/>
              <a:t>Zavedeny papírové peníze „</a:t>
            </a:r>
            <a:r>
              <a:rPr lang="cs-CZ" dirty="0" err="1" smtClean="0"/>
              <a:t>abligacii</a:t>
            </a:r>
            <a:r>
              <a:rPr lang="cs-CZ" dirty="0" smtClean="0"/>
              <a:t>“, což vedlo k inflaci a zdražování</a:t>
            </a:r>
          </a:p>
          <a:p>
            <a:r>
              <a:rPr lang="cs-CZ" dirty="0" smtClean="0"/>
              <a:t>Podporovala volný obchod a vývoz zboží (litina, plátno, obilí)</a:t>
            </a:r>
          </a:p>
          <a:p>
            <a:r>
              <a:rPr lang="cs-CZ" dirty="0" smtClean="0"/>
              <a:t>Úplná svoboda šlechty, mohla si volit státní službu nebo službu ve vojsku, mohla svobodně cestovat i do ciziny</a:t>
            </a:r>
          </a:p>
          <a:p>
            <a:r>
              <a:rPr lang="cs-CZ" dirty="0" smtClean="0"/>
              <a:t>Ještě větší znevolňování poddaných, i když slibovala nevolnictví zrušit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9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ýsledek obrázku pro екатерина велик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52" y="0"/>
            <a:ext cx="4627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Grigorij </a:t>
            </a:r>
            <a:r>
              <a:rPr lang="cs-CZ" dirty="0" err="1" smtClean="0"/>
              <a:t>Orlov</a:t>
            </a:r>
            <a:r>
              <a:rPr lang="cs-CZ" dirty="0" smtClean="0"/>
              <a:t>                          kníže Potěmkin</a:t>
            </a:r>
            <a:endParaRPr lang="cs-CZ" dirty="0"/>
          </a:p>
        </p:txBody>
      </p:sp>
      <p:pic>
        <p:nvPicPr>
          <p:cNvPr id="17410" name="Picture 2" descr="https://upload.wikimedia.org/wikipedia/commons/thumb/0/0a/Orlov_greg.jpeg/220px-Orlov_greg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63" y="1524433"/>
            <a:ext cx="3938156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thumb/1/1c/Princepotemkin.jpg/200px-Princepotemk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232" y="1524433"/>
            <a:ext cx="3612176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Potěmkinovy vesnice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7921"/>
            <a:ext cx="10515600" cy="1758234"/>
          </a:xfrm>
        </p:spPr>
        <p:txBody>
          <a:bodyPr/>
          <a:lstStyle/>
          <a:p>
            <a:r>
              <a:rPr lang="cs-CZ" dirty="0" smtClean="0"/>
              <a:t>V roce 1787 podnikla Kateřina II. inspekční cestu na Krym</a:t>
            </a:r>
          </a:p>
          <a:p>
            <a:r>
              <a:rPr lang="cs-CZ" dirty="0" smtClean="0"/>
              <a:t>Po cestě nechal údajně Potěmkin postavit kulisy bohatých vesnic a vojáci měli představovat blahobytné sedláky, stádo dobytka přesouvali kolem cesty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0735" y="3322221"/>
            <a:ext cx="4769260" cy="3147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1381" y="3322221"/>
            <a:ext cx="4239854" cy="31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Kulturní přínos Kateřiny II.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Probíhala reforma školství, byla vytvořena síť městských škol a první učiliště</a:t>
            </a:r>
          </a:p>
          <a:p>
            <a:r>
              <a:rPr lang="cs-CZ" dirty="0" smtClean="0"/>
              <a:t>Zvláštní pozornost věnovala vzdělávání dívek, byl založen </a:t>
            </a:r>
            <a:r>
              <a:rPr lang="cs-CZ" i="1" dirty="0" err="1" smtClean="0"/>
              <a:t>Smolnyj</a:t>
            </a:r>
            <a:r>
              <a:rPr lang="cs-CZ" i="1" dirty="0" smtClean="0"/>
              <a:t> institut blahorodných dívek</a:t>
            </a:r>
          </a:p>
          <a:p>
            <a:r>
              <a:rPr lang="cs-CZ" dirty="0" smtClean="0"/>
              <a:t>Byly založeny Ruská akademie, observatoř, anatomické divadlo, botanická zahrada, knihovna</a:t>
            </a:r>
          </a:p>
          <a:p>
            <a:r>
              <a:rPr lang="cs-CZ" dirty="0" smtClean="0"/>
              <a:t>Kateřina II. </a:t>
            </a:r>
            <a:r>
              <a:rPr lang="cs-CZ" dirty="0"/>
              <a:t>b</a:t>
            </a:r>
            <a:r>
              <a:rPr lang="cs-CZ" dirty="0" smtClean="0"/>
              <a:t>yla velkou milovnicí umění, sbírala obrazy, sochy, nádobí  i šperky a jiné cenné předměty</a:t>
            </a:r>
          </a:p>
          <a:p>
            <a:r>
              <a:rPr lang="cs-CZ" dirty="0" smtClean="0"/>
              <a:t>Její sbírka se stala základem muzea Ermitáž, které otevřela pro šlechtickou veřejnost</a:t>
            </a:r>
          </a:p>
          <a:p>
            <a:r>
              <a:rPr lang="cs-CZ" dirty="0" smtClean="0"/>
              <a:t>Zakládala nemocnice a sirotčince, podporovala očkování např. proti neštovicím</a:t>
            </a:r>
          </a:p>
          <a:p>
            <a:r>
              <a:rPr lang="cs-CZ" dirty="0" smtClean="0"/>
              <a:t>Pokládala se za spisovatelku, psala a překládala komedie, bajky, pohádky, libreta k operám, články do satirického časopisu </a:t>
            </a:r>
            <a:r>
              <a:rPr lang="cs-CZ" i="1" dirty="0" err="1" smtClean="0"/>
              <a:t>Vsjakaja</a:t>
            </a:r>
            <a:r>
              <a:rPr lang="cs-CZ" i="1" dirty="0" smtClean="0"/>
              <a:t> </a:t>
            </a:r>
            <a:r>
              <a:rPr lang="cs-CZ" i="1" dirty="0" err="1" smtClean="0"/>
              <a:t>vsjačina</a:t>
            </a:r>
            <a:r>
              <a:rPr lang="cs-CZ" i="1" dirty="0" smtClean="0"/>
              <a:t> </a:t>
            </a:r>
            <a:r>
              <a:rPr lang="cs-CZ" dirty="0" smtClean="0"/>
              <a:t>(ne vždy ale byla skutečnou autorkou, někdy se za ni pouze vydávala)</a:t>
            </a:r>
          </a:p>
          <a:p>
            <a:r>
              <a:rPr lang="cs-CZ" dirty="0" smtClean="0"/>
              <a:t>Podporovala oficiální literáty, jako byli </a:t>
            </a:r>
            <a:r>
              <a:rPr lang="cs-CZ" dirty="0" err="1" smtClean="0"/>
              <a:t>Gribojedov</a:t>
            </a:r>
            <a:r>
              <a:rPr lang="cs-CZ" dirty="0" smtClean="0"/>
              <a:t> nebo </a:t>
            </a:r>
            <a:r>
              <a:rPr lang="cs-CZ" dirty="0" err="1" smtClean="0"/>
              <a:t>Fonvizin</a:t>
            </a:r>
            <a:r>
              <a:rPr lang="cs-CZ" dirty="0" smtClean="0"/>
              <a:t>, naopak přísné represe zavedla proti  svým kritikům </a:t>
            </a:r>
            <a:r>
              <a:rPr lang="cs-CZ" dirty="0" err="1" smtClean="0"/>
              <a:t>Radiščevovi</a:t>
            </a:r>
            <a:r>
              <a:rPr lang="cs-CZ" dirty="0" smtClean="0"/>
              <a:t>, </a:t>
            </a:r>
            <a:r>
              <a:rPr lang="cs-CZ" dirty="0" err="1" smtClean="0"/>
              <a:t>Novikovovi</a:t>
            </a:r>
            <a:r>
              <a:rPr lang="cs-CZ" dirty="0" smtClean="0"/>
              <a:t> a dalším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5" y="1269051"/>
            <a:ext cx="11201410" cy="48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5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543" y="0"/>
            <a:ext cx="1186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94" y="144805"/>
            <a:ext cx="10058401" cy="6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695" y="2256039"/>
            <a:ext cx="2736857" cy="1325563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Ermitáž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</a:t>
            </a:r>
            <a:r>
              <a:rPr lang="cs-CZ" sz="3200" dirty="0" smtClean="0"/>
              <a:t>přes 3 milióny uměleckých děl</a:t>
            </a:r>
            <a:r>
              <a:rPr lang="ru-RU" sz="3200" dirty="0"/>
              <a:t/>
            </a:r>
            <a:br>
              <a:rPr lang="ru-RU" sz="3200" dirty="0"/>
            </a:br>
            <a:endParaRPr lang="cs-CZ" sz="3200" dirty="0"/>
          </a:p>
        </p:txBody>
      </p:sp>
      <p:pic>
        <p:nvPicPr>
          <p:cNvPr id="4098" name="Picture 2" descr="http://www.hellopiter.ru/image/guyjyjykuykr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55" y="0"/>
            <a:ext cx="8188411" cy="670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19. století. Alexandr I.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05151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Vychovávala jej babička Kateřina II., která mu dávala přednost před jeho otcem Pavlem i jako svému nástupci na trůn</a:t>
            </a:r>
          </a:p>
          <a:p>
            <a:r>
              <a:rPr lang="cs-CZ" dirty="0" smtClean="0"/>
              <a:t>23. března 1801 zasedl na trůn, téhož roku korunován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První finský velkokníže 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Polský král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3036" y="1582039"/>
            <a:ext cx="3580043" cy="48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Vztahy Francie a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Alexandr I. Napoleona nenáviděl a snažil se vytvořit koalici proti němu</a:t>
            </a:r>
          </a:p>
          <a:p>
            <a:r>
              <a:rPr lang="cs-CZ" dirty="0" smtClean="0"/>
              <a:t>V červenci 1805 Rusko uzavřelo protifrancouzskou koalici s Velkou Británií a Rakouskem</a:t>
            </a:r>
          </a:p>
          <a:p>
            <a:r>
              <a:rPr lang="cs-CZ" dirty="0" smtClean="0"/>
              <a:t>Napoleon I. zahájil tažení proti Rakousku</a:t>
            </a:r>
          </a:p>
          <a:p>
            <a:r>
              <a:rPr lang="cs-CZ" dirty="0" smtClean="0"/>
              <a:t>K rozhodující bitvě došlo 2. prosince 1805 u Slavkova (</a:t>
            </a:r>
            <a:r>
              <a:rPr lang="cs-CZ" dirty="0" err="1" smtClean="0"/>
              <a:t>Austerlitz</a:t>
            </a:r>
            <a:r>
              <a:rPr lang="cs-CZ" dirty="0" smtClean="0"/>
              <a:t>)</a:t>
            </a:r>
            <a:r>
              <a:rPr lang="ru-RU" dirty="0" smtClean="0"/>
              <a:t>.</a:t>
            </a:r>
          </a:p>
          <a:p>
            <a:r>
              <a:rPr lang="cs-CZ" dirty="0" smtClean="0"/>
              <a:t>Střetnutí </a:t>
            </a:r>
            <a:r>
              <a:rPr lang="cs-CZ" dirty="0"/>
              <a:t>u Slavkova je jednou z nejznámějších bitev, které proběhly na území Moravy, a </a:t>
            </a:r>
            <a:r>
              <a:rPr lang="cs-CZ" dirty="0" smtClean="0"/>
              <a:t>patří </a:t>
            </a:r>
            <a:r>
              <a:rPr lang="cs-CZ" dirty="0"/>
              <a:t>mezi mistrovská díla taktiky</a:t>
            </a:r>
          </a:p>
        </p:txBody>
      </p:sp>
    </p:spTree>
    <p:extLst>
      <p:ext uri="{BB962C8B-B14F-4D97-AF65-F5344CB8AC3E}">
        <p14:creationId xmlns:p14="http://schemas.microsoft.com/office/powerpoint/2010/main" val="7843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Ruské tažení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Napoleon nemohl porazit Velkou Británii vojensky, rozhodl se proto zničit ji ekonomicky a nařídil kontinentální blokádu VB → zákaz </a:t>
            </a:r>
            <a:r>
              <a:rPr lang="cs-CZ" dirty="0"/>
              <a:t>dovozu anglického zboží do Evropy </a:t>
            </a:r>
            <a:endParaRPr lang="cs-CZ" dirty="0" smtClean="0"/>
          </a:p>
          <a:p>
            <a:r>
              <a:rPr lang="cs-CZ" dirty="0" smtClean="0"/>
              <a:t>Rusko tuto blokádu porušuje → záminka k přípravě tažení do Ruska</a:t>
            </a:r>
          </a:p>
          <a:p>
            <a:r>
              <a:rPr lang="cs-CZ" dirty="0" smtClean="0"/>
              <a:t>Napoleon shromažďuje obrovskou armádu 440 000 mužů a 24.června 1812 s ní překračuje řeku </a:t>
            </a:r>
            <a:r>
              <a:rPr lang="cs-CZ" dirty="0" err="1" smtClean="0"/>
              <a:t>Němen</a:t>
            </a:r>
            <a:r>
              <a:rPr lang="cs-CZ" dirty="0" smtClean="0"/>
              <a:t>, počítá s rychlým tažením </a:t>
            </a:r>
          </a:p>
          <a:p>
            <a:r>
              <a:rPr lang="cs-CZ" dirty="0" smtClean="0"/>
              <a:t>Rusko má pouze 260 000 vojáků a proto ruský velitel </a:t>
            </a:r>
            <a:r>
              <a:rPr lang="cs-CZ" dirty="0" err="1" smtClean="0"/>
              <a:t>Barclay</a:t>
            </a:r>
            <a:r>
              <a:rPr lang="cs-CZ" dirty="0" smtClean="0"/>
              <a:t> de </a:t>
            </a:r>
            <a:r>
              <a:rPr lang="cs-CZ" dirty="0" err="1" smtClean="0"/>
              <a:t>Tolly</a:t>
            </a:r>
            <a:r>
              <a:rPr lang="cs-CZ" dirty="0" smtClean="0"/>
              <a:t> postupně ustupuje a nutí Francouze postupovat do ruského vnitrozemí, uplatňuje při tom „taktiku spálené země“, poprvé se také objevuje partyzánský způsob boje v týlu nepřítele → Velká vlastenecká válka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0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Bitva u </a:t>
            </a:r>
            <a:r>
              <a:rPr lang="cs-CZ" b="1" dirty="0" err="1" smtClean="0"/>
              <a:t>Borodina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9560" y="1690688"/>
            <a:ext cx="10515600" cy="4351338"/>
          </a:xfrm>
        </p:spPr>
        <p:txBody>
          <a:bodyPr/>
          <a:lstStyle/>
          <a:p>
            <a:r>
              <a:rPr lang="cs-CZ" dirty="0" smtClean="0"/>
              <a:t>7. září 1812 došlo k rozhodující bitvě u </a:t>
            </a:r>
            <a:r>
              <a:rPr lang="cs-CZ" dirty="0" err="1" smtClean="0"/>
              <a:t>Borodina</a:t>
            </a:r>
            <a:r>
              <a:rPr lang="cs-CZ" dirty="0" smtClean="0"/>
              <a:t> (11 km před Moskvou)</a:t>
            </a:r>
          </a:p>
          <a:p>
            <a:r>
              <a:rPr lang="cs-CZ" dirty="0" smtClean="0"/>
              <a:t>Vrchním velitelem ruských vojsk byl maršál </a:t>
            </a:r>
            <a:r>
              <a:rPr lang="cs-CZ" dirty="0" err="1" smtClean="0"/>
              <a:t>Kutuzov</a:t>
            </a:r>
            <a:endParaRPr lang="cs-CZ" dirty="0" smtClean="0"/>
          </a:p>
          <a:p>
            <a:r>
              <a:rPr lang="cs-CZ" dirty="0" smtClean="0"/>
              <a:t>Největší a nejkrvavější bitva z napoleonských válek</a:t>
            </a:r>
          </a:p>
          <a:p>
            <a:r>
              <a:rPr lang="cs-CZ" dirty="0" smtClean="0"/>
              <a:t>Zúčastnilo se jí na čtvrt miliónů vojáků, Rusové byli dobře opevněni, bitva skončila nerozhodně</a:t>
            </a:r>
          </a:p>
          <a:p>
            <a:r>
              <a:rPr lang="cs-CZ" dirty="0" smtClean="0"/>
              <a:t>Ztráty  Francie                                                     Rusko</a:t>
            </a:r>
          </a:p>
          <a:p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289560" y="4917439"/>
          <a:ext cx="11313160" cy="944880"/>
        </p:xfrm>
        <a:graphic>
          <a:graphicData uri="http://schemas.openxmlformats.org/drawingml/2006/table">
            <a:tbl>
              <a:tblPr/>
              <a:tblGrid>
                <a:gridCol w="6201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239">
                <a:tc>
                  <a:txBody>
                    <a:bodyPr/>
                    <a:lstStyle/>
                    <a:p>
                      <a:r>
                        <a:rPr lang="cs-CZ" sz="2800" dirty="0">
                          <a:effectLst/>
                        </a:rPr>
                        <a:t>30 000-50 000 mužů, z toho 16 000 jízda, 480 důstojníků (47 generálů)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39 000-45 000 vojáků, 211 důstojníků (23 generálů)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0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Napoleonova porážka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Kutuzov</a:t>
            </a:r>
            <a:r>
              <a:rPr lang="cs-CZ" dirty="0" smtClean="0"/>
              <a:t> se rozhodl ustoupit a zanechat Moskvu</a:t>
            </a:r>
          </a:p>
          <a:p>
            <a:r>
              <a:rPr lang="cs-CZ" dirty="0" smtClean="0"/>
              <a:t>Napoleon vstupuje do prázdné Moskvy – nejsou zde obyvatelé ani zásoby → rabování, požáry</a:t>
            </a:r>
          </a:p>
          <a:p>
            <a:r>
              <a:rPr lang="cs-CZ" dirty="0" smtClean="0"/>
              <a:t>Napoleon marně čeká na klíče od města a kapitulaci Rusů</a:t>
            </a:r>
          </a:p>
          <a:p>
            <a:r>
              <a:rPr lang="cs-CZ" dirty="0" smtClean="0"/>
              <a:t>Začíná zima a Napoleon se rozhodne k návratu, je nucen postupovat po již vypáleném a vydrancovaném území zpět</a:t>
            </a:r>
          </a:p>
          <a:p>
            <a:r>
              <a:rPr lang="cs-CZ" dirty="0" smtClean="0"/>
              <a:t>Poslední porážku utrpí u řeky </a:t>
            </a:r>
            <a:r>
              <a:rPr lang="cs-CZ" dirty="0" err="1" smtClean="0"/>
              <a:t>Bereziny</a:t>
            </a:r>
            <a:endParaRPr lang="cs-CZ" dirty="0" smtClean="0"/>
          </a:p>
          <a:p>
            <a:r>
              <a:rPr lang="cs-CZ" dirty="0" smtClean="0"/>
              <a:t>Z téměř půl milionové armády se zachrání pouze 10 - 20 tis. francouzských vojáků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75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Alexandr II.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7354330" cy="4735814"/>
          </a:xfrm>
        </p:spPr>
        <p:txBody>
          <a:bodyPr>
            <a:normAutofit/>
          </a:bodyPr>
          <a:lstStyle/>
          <a:p>
            <a:r>
              <a:rPr lang="cs-CZ" dirty="0" smtClean="0"/>
              <a:t>Získal skvělé vzdělání – hovořil několika jazyky, byl vzdělán v oblasti práv, politických věd i ve vojenských záležitostech.</a:t>
            </a:r>
          </a:p>
          <a:p>
            <a:r>
              <a:rPr lang="cs-CZ" dirty="0" smtClean="0"/>
              <a:t>Roku 1867 prodal „za </a:t>
            </a:r>
            <a:r>
              <a:rPr lang="cs-CZ" dirty="0" err="1" smtClean="0"/>
              <a:t>šapku</a:t>
            </a:r>
            <a:r>
              <a:rPr lang="cs-CZ" dirty="0" smtClean="0"/>
              <a:t> </a:t>
            </a:r>
            <a:r>
              <a:rPr lang="cs-CZ" dirty="0" err="1" smtClean="0"/>
              <a:t>zolota</a:t>
            </a:r>
            <a:r>
              <a:rPr lang="cs-CZ" dirty="0" smtClean="0"/>
              <a:t>“ </a:t>
            </a:r>
            <a:endParaRPr lang="ru-RU" dirty="0" smtClean="0"/>
          </a:p>
          <a:p>
            <a:pPr marL="0" indent="0">
              <a:buNone/>
            </a:pPr>
            <a:r>
              <a:rPr lang="cs-CZ" dirty="0" smtClean="0"/>
              <a:t>(7,2 milionu dolarů) Aljašku USA</a:t>
            </a:r>
            <a:endParaRPr lang="ru-RU" dirty="0" smtClean="0"/>
          </a:p>
          <a:p>
            <a:r>
              <a:rPr lang="cs-CZ" dirty="0" smtClean="0"/>
              <a:t>Provedl několik reforem:</a:t>
            </a:r>
          </a:p>
          <a:p>
            <a:r>
              <a:rPr lang="cs-CZ" dirty="0"/>
              <a:t>1861 </a:t>
            </a:r>
            <a:r>
              <a:rPr lang="cs-CZ" b="1" dirty="0"/>
              <a:t>zrušení nevolnictví </a:t>
            </a:r>
            <a:endParaRPr lang="cs-CZ" b="1" dirty="0" smtClean="0"/>
          </a:p>
          <a:p>
            <a:r>
              <a:rPr lang="cs-CZ" dirty="0"/>
              <a:t>1874 – všeobecná branná povinnost</a:t>
            </a:r>
          </a:p>
          <a:p>
            <a:r>
              <a:rPr lang="cs-CZ" dirty="0"/>
              <a:t>Vojenská služba - 6 let (dříve 25)</a:t>
            </a:r>
          </a:p>
          <a:p>
            <a:endParaRPr lang="cs-CZ" dirty="0"/>
          </a:p>
          <a:p>
            <a:endParaRPr lang="ru-RU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2530" y="2051222"/>
            <a:ext cx="3737944" cy="39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kuláš II. na obrazu Earnesta Lipgart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4" y="162560"/>
            <a:ext cx="6448425" cy="669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1170" y="933620"/>
            <a:ext cx="332950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b="1" dirty="0" smtClean="0"/>
              <a:t>XX. Století.</a:t>
            </a:r>
          </a:p>
          <a:p>
            <a:r>
              <a:rPr lang="cs-CZ" sz="5400" b="1" dirty="0" smtClean="0"/>
              <a:t>Mikuláš II</a:t>
            </a:r>
            <a:r>
              <a:rPr lang="ru-RU" sz="5400" b="1" dirty="0" smtClean="0"/>
              <a:t>.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3518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Ruská revoluce 1905</a:t>
            </a:r>
            <a:endParaRPr lang="cs-CZ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463040"/>
            <a:ext cx="9185910" cy="516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740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Státní hranice: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1552" y="1690688"/>
            <a:ext cx="4599432" cy="4351338"/>
          </a:xfrm>
        </p:spPr>
        <p:txBody>
          <a:bodyPr/>
          <a:lstStyle/>
          <a:p>
            <a:r>
              <a:rPr lang="cs-CZ" dirty="0" smtClean="0"/>
              <a:t>Norsko</a:t>
            </a:r>
          </a:p>
          <a:p>
            <a:r>
              <a:rPr lang="cs-CZ" dirty="0" smtClean="0"/>
              <a:t>Finsko</a:t>
            </a:r>
          </a:p>
          <a:p>
            <a:r>
              <a:rPr lang="cs-CZ" dirty="0" smtClean="0"/>
              <a:t>Estonsko</a:t>
            </a:r>
          </a:p>
          <a:p>
            <a:r>
              <a:rPr lang="cs-CZ" dirty="0" smtClean="0"/>
              <a:t>Lotyšsko</a:t>
            </a:r>
          </a:p>
          <a:p>
            <a:r>
              <a:rPr lang="cs-CZ" dirty="0" smtClean="0"/>
              <a:t>Litva</a:t>
            </a:r>
          </a:p>
          <a:p>
            <a:r>
              <a:rPr lang="cs-CZ" dirty="0" smtClean="0"/>
              <a:t>Polsko</a:t>
            </a:r>
          </a:p>
          <a:p>
            <a:r>
              <a:rPr lang="cs-CZ" dirty="0" smtClean="0"/>
              <a:t>Bělorusko</a:t>
            </a:r>
          </a:p>
          <a:p>
            <a:r>
              <a:rPr lang="cs-CZ" dirty="0" smtClean="0"/>
              <a:t>Ukrajina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110984" y="1690688"/>
            <a:ext cx="4599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Gruzie</a:t>
            </a:r>
          </a:p>
          <a:p>
            <a:r>
              <a:rPr lang="cs-CZ" dirty="0" smtClean="0"/>
              <a:t>Ázerbájdžán</a:t>
            </a:r>
          </a:p>
          <a:p>
            <a:r>
              <a:rPr lang="cs-CZ" dirty="0" smtClean="0"/>
              <a:t>Kazachstán </a:t>
            </a:r>
          </a:p>
          <a:p>
            <a:r>
              <a:rPr lang="cs-CZ" dirty="0" smtClean="0"/>
              <a:t>Mongolsko</a:t>
            </a:r>
          </a:p>
          <a:p>
            <a:r>
              <a:rPr lang="cs-CZ" dirty="0" smtClean="0"/>
              <a:t>Čínská lidová republika</a:t>
            </a:r>
          </a:p>
          <a:p>
            <a:r>
              <a:rPr lang="cs-CZ" dirty="0" smtClean="0"/>
              <a:t>Severní </a:t>
            </a:r>
            <a:r>
              <a:rPr lang="cs-CZ" dirty="0"/>
              <a:t>K</a:t>
            </a:r>
            <a:r>
              <a:rPr lang="cs-CZ" dirty="0" smtClean="0"/>
              <a:t>orea</a:t>
            </a:r>
          </a:p>
          <a:p>
            <a:r>
              <a:rPr lang="cs-CZ" dirty="0" smtClean="0"/>
              <a:t>Japonsko</a:t>
            </a:r>
          </a:p>
          <a:p>
            <a:r>
              <a:rPr lang="cs-CZ" dirty="0" smtClean="0"/>
              <a:t>Spojené </a:t>
            </a:r>
            <a:r>
              <a:rPr lang="cs-CZ" dirty="0"/>
              <a:t>S</a:t>
            </a:r>
            <a:r>
              <a:rPr lang="cs-CZ" dirty="0" smtClean="0"/>
              <a:t>táty Americké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21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 revoluce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Nové státní orgány – počátek parlamentarizmu, omezení samoděržaví  - více pravomocí Státní Dumě</a:t>
            </a:r>
          </a:p>
          <a:p>
            <a:r>
              <a:rPr lang="cs-CZ" dirty="0" smtClean="0"/>
              <a:t>Demokratické svobody, zrušení cenzury, povoleny odbory, vznik legálních politických stran</a:t>
            </a:r>
          </a:p>
          <a:p>
            <a:r>
              <a:rPr lang="cs-CZ" dirty="0" smtClean="0"/>
              <a:t>Buržoazie má možnost účastnit se politického života</a:t>
            </a:r>
          </a:p>
          <a:p>
            <a:r>
              <a:rPr lang="cs-CZ" dirty="0" smtClean="0"/>
              <a:t>Zlepšení postavení dělníků, zvýšení platů, pracovní doba 9 – 10 hodin</a:t>
            </a:r>
          </a:p>
          <a:p>
            <a:r>
              <a:rPr lang="cs-CZ" dirty="0" smtClean="0"/>
              <a:t>Větší svoboda rolníkům (například se mohli volně stěhovat)</a:t>
            </a:r>
          </a:p>
          <a:p>
            <a:r>
              <a:rPr lang="cs-CZ" dirty="0" smtClean="0"/>
              <a:t>Omezena moc zemských velitelů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6028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světová válka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Válečný konflikt 1914 – 1918, předcházely mu balkánské války</a:t>
            </a:r>
          </a:p>
          <a:p>
            <a:r>
              <a:rPr lang="cs-CZ" altLang="cs-CZ" dirty="0" smtClean="0"/>
              <a:t>Spory mezi státy – snaha o nové přerozdělení světa, nejslabší místo Evropy – Balkán = „sud střelného prachu“</a:t>
            </a:r>
          </a:p>
          <a:p>
            <a:r>
              <a:rPr lang="cs-CZ" altLang="cs-CZ" dirty="0" smtClean="0"/>
              <a:t>Francie x Německo</a:t>
            </a:r>
          </a:p>
          <a:p>
            <a:r>
              <a:rPr lang="cs-CZ" altLang="cs-CZ" dirty="0" smtClean="0"/>
              <a:t>Rusko x Rakousko-Uhersko</a:t>
            </a:r>
          </a:p>
          <a:p>
            <a:r>
              <a:rPr lang="cs-CZ" altLang="cs-CZ" dirty="0" smtClean="0"/>
              <a:t>Německo x VB</a:t>
            </a:r>
          </a:p>
          <a:p>
            <a:pPr marL="0" indent="0">
              <a:buNone/>
            </a:pPr>
            <a:r>
              <a:rPr lang="cs-CZ" altLang="cs-CZ" dirty="0" smtClean="0"/>
              <a:t>→ vznikly dva vojensko-politické bloky Trojdohoda (VB, R, F) x Trojspolek (N, R-U, I)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905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Problémy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Protahováním války vznikají Rusku velké problémy → nedostatek zbraní i potravin vede k hladu, vznikají  „hladové bouře“, nepokoje  a stávky</a:t>
            </a:r>
          </a:p>
          <a:p>
            <a:r>
              <a:rPr lang="cs-CZ" dirty="0" smtClean="0"/>
              <a:t>Roste nenávist k carské rodině, hlavně k carevně Alexis (je Němka a navíc se velmi sblížila s </a:t>
            </a:r>
            <a:r>
              <a:rPr lang="cs-CZ" dirty="0" err="1" smtClean="0"/>
              <a:t>Rasputinem</a:t>
            </a:r>
            <a:r>
              <a:rPr lang="cs-CZ" dirty="0" smtClean="0"/>
              <a:t>, kterého někteří pokládají za svatého muže a jiní za Antikrista)</a:t>
            </a:r>
          </a:p>
          <a:p>
            <a:r>
              <a:rPr lang="cs-CZ" dirty="0" smtClean="0"/>
              <a:t>Roste činnost politických stran, které jsou proti válce, nejaktivněji vystupují bolševici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78103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Vladimír </a:t>
            </a:r>
            <a:r>
              <a:rPr lang="cs-CZ" b="1" dirty="0" err="1" smtClean="0"/>
              <a:t>Iljič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(</a:t>
            </a:r>
            <a:r>
              <a:rPr lang="cs-CZ" b="1" dirty="0" err="1" smtClean="0"/>
              <a:t>Uljanov</a:t>
            </a:r>
            <a:r>
              <a:rPr lang="cs-CZ" b="1" dirty="0" smtClean="0"/>
              <a:t>)Lenin</a:t>
            </a:r>
            <a:br>
              <a:rPr lang="cs-CZ" b="1" dirty="0" smtClean="0"/>
            </a:br>
            <a:r>
              <a:rPr lang="cs-CZ" b="1" dirty="0" smtClean="0"/>
              <a:t>(1870 – 1924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481" y="93186"/>
            <a:ext cx="5481319" cy="676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20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Únorová revoluce 1917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smtClean="0"/>
              <a:t>3. březen – uzavření </a:t>
            </a:r>
            <a:r>
              <a:rPr lang="cs-CZ" altLang="cs-CZ" dirty="0" err="1" smtClean="0"/>
              <a:t>Putilova</a:t>
            </a:r>
            <a:r>
              <a:rPr lang="cs-CZ" altLang="cs-CZ" dirty="0" smtClean="0"/>
              <a:t> zbrojního závodu</a:t>
            </a:r>
          </a:p>
          <a:p>
            <a:r>
              <a:rPr lang="cs-CZ" altLang="cs-CZ" dirty="0" smtClean="0"/>
              <a:t>Růst demonstrací a stávek, hladové pochody</a:t>
            </a:r>
          </a:p>
          <a:p>
            <a:r>
              <a:rPr lang="cs-CZ" altLang="cs-CZ" dirty="0" smtClean="0"/>
              <a:t>Snaha potlačit je silou, vzpoura vojáků, přidávají se k demonstrantům</a:t>
            </a:r>
          </a:p>
          <a:p>
            <a:r>
              <a:rPr lang="cs-CZ" altLang="cs-CZ" dirty="0" smtClean="0"/>
              <a:t>Abdikace cara ve prospěch jeho bratra Michaila, ten ale odmítá přijmout = konec vlády Romanovců</a:t>
            </a:r>
          </a:p>
          <a:p>
            <a:r>
              <a:rPr lang="cs-CZ" dirty="0" smtClean="0"/>
              <a:t>Vytvořena </a:t>
            </a:r>
            <a:r>
              <a:rPr lang="cs-CZ" i="1" dirty="0" smtClean="0"/>
              <a:t>Prozatímní vláda</a:t>
            </a:r>
            <a:r>
              <a:rPr lang="cs-CZ" dirty="0" smtClean="0"/>
              <a:t>, v</a:t>
            </a:r>
            <a:r>
              <a:rPr lang="cs-CZ" altLang="cs-CZ" dirty="0" smtClean="0"/>
              <a:t> čele stojí umírněný kníže  Lvov, později radikálnější Kerenský</a:t>
            </a:r>
          </a:p>
          <a:p>
            <a:r>
              <a:rPr lang="cs-CZ" altLang="cs-CZ" dirty="0" smtClean="0"/>
              <a:t>Lenin slibuje ukončit válku a připravuje převrat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0355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Říjnová revoluce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sz="3600" dirty="0" smtClean="0"/>
              <a:t>na podzim se šíří zvěsti, že na frontách se nebojuje -&gt; další vzpoury vojáků</a:t>
            </a:r>
          </a:p>
          <a:p>
            <a:r>
              <a:rPr lang="cs-CZ" altLang="cs-CZ" sz="3600" dirty="0" smtClean="0"/>
              <a:t>Do čela Petrohradského sovětu postaven </a:t>
            </a:r>
            <a:r>
              <a:rPr lang="cs-CZ" altLang="cs-CZ" sz="3600" dirty="0" err="1" smtClean="0"/>
              <a:t>Trockij</a:t>
            </a:r>
            <a:r>
              <a:rPr lang="cs-CZ" altLang="cs-CZ" sz="3600" dirty="0" smtClean="0"/>
              <a:t> → chystá ozbrojený puč</a:t>
            </a:r>
          </a:p>
          <a:p>
            <a:r>
              <a:rPr lang="cs-CZ" altLang="cs-CZ" sz="3600" dirty="0" smtClean="0"/>
              <a:t>Obsazení bolševiky hlavní pošty, tiskáren a jiných důležitých budov v </a:t>
            </a:r>
            <a:r>
              <a:rPr lang="cs-CZ" altLang="cs-CZ" sz="3600" dirty="0" err="1" smtClean="0"/>
              <a:t>Sankt-Petersburgu</a:t>
            </a:r>
            <a:r>
              <a:rPr lang="cs-CZ" altLang="cs-CZ" sz="3600" dirty="0" smtClean="0"/>
              <a:t>. Provolání „Občanům Ruska“ – vyzývají k povstání</a:t>
            </a:r>
          </a:p>
          <a:p>
            <a:r>
              <a:rPr lang="cs-CZ" altLang="cs-CZ" sz="3600" dirty="0" smtClean="0"/>
              <a:t>Demonstrace před Zimním palácem, po výstřelu z Aurory následuje 7.11.  (25.10. podle ruského kalendáře</a:t>
            </a:r>
            <a:r>
              <a:rPr lang="cs-CZ" altLang="cs-CZ" dirty="0" smtClean="0"/>
              <a:t>) </a:t>
            </a:r>
            <a:r>
              <a:rPr lang="cs-CZ" altLang="cs-CZ" sz="3900" dirty="0" smtClean="0"/>
              <a:t>dobytí paláce a zatčení Prozatímní vlády→</a:t>
            </a:r>
            <a:r>
              <a:rPr lang="cs-CZ" altLang="cs-CZ" sz="3900" dirty="0"/>
              <a:t> </a:t>
            </a:r>
            <a:r>
              <a:rPr lang="cs-CZ" altLang="cs-CZ" sz="3900" dirty="0" smtClean="0"/>
              <a:t>Bolševici u moci</a:t>
            </a:r>
            <a:br>
              <a:rPr lang="cs-CZ" altLang="cs-CZ" sz="3900" dirty="0" smtClean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85102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opatření bolševiků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Byla ustanovena vláda Lidových komisařů v čele s Leninem</a:t>
            </a:r>
          </a:p>
          <a:p>
            <a:r>
              <a:rPr lang="cs-CZ" dirty="0" smtClean="0"/>
              <a:t>Vydány dekrety:</a:t>
            </a:r>
          </a:p>
          <a:p>
            <a:pPr>
              <a:buNone/>
            </a:pPr>
            <a:r>
              <a:rPr lang="cs-CZ" dirty="0" smtClean="0"/>
              <a:t>         Dekret o půdě (půda má patřit rolníkům)</a:t>
            </a:r>
          </a:p>
          <a:p>
            <a:pPr>
              <a:buNone/>
            </a:pPr>
            <a:r>
              <a:rPr lang="cs-CZ" dirty="0" smtClean="0"/>
              <a:t>         Dekret o míru (Rusko oznámilo, že vystupuje z války)</a:t>
            </a:r>
          </a:p>
          <a:p>
            <a:pPr>
              <a:buNone/>
            </a:pPr>
            <a:r>
              <a:rPr lang="cs-CZ" dirty="0" smtClean="0"/>
              <a:t>         Deklarace práv národů na sebeurčení (využilo Finsko a pobaltské  </a:t>
            </a:r>
          </a:p>
          <a:p>
            <a:pPr>
              <a:buNone/>
            </a:pPr>
            <a:r>
              <a:rPr lang="cs-CZ" dirty="0" smtClean="0"/>
              <a:t>         státy a vyhlásily nezávislost)</a:t>
            </a:r>
          </a:p>
          <a:p>
            <a:r>
              <a:rPr lang="cs-CZ" dirty="0" smtClean="0"/>
              <a:t>V březnu 1918 uzavřelo Rusko s Německem separátní </a:t>
            </a:r>
            <a:r>
              <a:rPr lang="cs-CZ" dirty="0" err="1" smtClean="0"/>
              <a:t>brest</a:t>
            </a:r>
            <a:r>
              <a:rPr lang="cs-CZ" dirty="0" smtClean="0"/>
              <a:t>-litevský mír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1137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Občanská válka (1917 – 1922)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Proti revoluci bojovali tzv. „bílí“, kteří chtěli obnovit carismus nebo nové volby a obnovení Dumy, která měla rozhodnout o dalším osudu Ruska, vrchními veliteli byli admirál </a:t>
            </a:r>
            <a:r>
              <a:rPr lang="cs-CZ" dirty="0" err="1" smtClean="0"/>
              <a:t>Kornilov</a:t>
            </a:r>
            <a:r>
              <a:rPr lang="cs-CZ" dirty="0" smtClean="0"/>
              <a:t>, generál </a:t>
            </a:r>
            <a:r>
              <a:rPr lang="cs-CZ" dirty="0" err="1" smtClean="0"/>
              <a:t>Děnikin</a:t>
            </a:r>
            <a:r>
              <a:rPr lang="cs-CZ" dirty="0" smtClean="0"/>
              <a:t>, generál </a:t>
            </a:r>
            <a:r>
              <a:rPr lang="cs-CZ" dirty="0" err="1" smtClean="0"/>
              <a:t>Kolčak</a:t>
            </a:r>
            <a:r>
              <a:rPr lang="cs-CZ" dirty="0" smtClean="0"/>
              <a:t> a další</a:t>
            </a:r>
          </a:p>
          <a:p>
            <a:r>
              <a:rPr lang="cs-CZ" dirty="0" smtClean="0"/>
              <a:t>Na straně revoluce a prosazení sovětské vlády bojovali tzv. „rudí“, hlavními veliteli byl </a:t>
            </a:r>
            <a:r>
              <a:rPr lang="cs-CZ" dirty="0" err="1" smtClean="0"/>
              <a:t>Trockij</a:t>
            </a:r>
            <a:r>
              <a:rPr lang="cs-CZ" dirty="0" smtClean="0"/>
              <a:t> (vytvořil Rudou armádu), </a:t>
            </a:r>
            <a:r>
              <a:rPr lang="cs-CZ" dirty="0" err="1" smtClean="0"/>
              <a:t>Buděnnyj</a:t>
            </a:r>
            <a:r>
              <a:rPr lang="cs-CZ" dirty="0" smtClean="0"/>
              <a:t>, Vorošilov, </a:t>
            </a:r>
            <a:r>
              <a:rPr lang="cs-CZ" dirty="0" err="1" smtClean="0"/>
              <a:t>Tuchačevskij</a:t>
            </a:r>
            <a:endParaRPr lang="cs-CZ" dirty="0" smtClean="0"/>
          </a:p>
          <a:p>
            <a:r>
              <a:rPr lang="cs-CZ" dirty="0" smtClean="0"/>
              <a:t>Bílým pomáhaly také anglické, francouzské, americké a japonské oddíly, které zahájily vojenskou intervenci do Ruska</a:t>
            </a:r>
          </a:p>
          <a:p>
            <a:r>
              <a:rPr lang="cs-CZ" dirty="0" smtClean="0"/>
              <a:t>Na stranu bílých se přidali také českoslovenští legionáři, kteří obsadili a kontroloval Transsibiřskou magistrálu (velel jim generál Gajda), v roce 1920 se přes Vladivostok vrací domů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3422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Vítězství bolševiků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Velení bílých bylo roztříštěno a nejednotné</a:t>
            </a:r>
          </a:p>
          <a:p>
            <a:r>
              <a:rPr lang="cs-CZ" dirty="0" smtClean="0"/>
              <a:t>Bolševici obratnou propagandou a sliby získali na svou stranu většinu rolníků</a:t>
            </a:r>
          </a:p>
          <a:p>
            <a:r>
              <a:rPr lang="cs-CZ" dirty="0" smtClean="0"/>
              <a:t>Původní „válečný kapitalizmus“ a totální znárodnění průmyslu, které spolu s válečnými útrapami vedly k totálnímu hospodářskému krachu,  bylo v roce 1921 nahrazeno </a:t>
            </a:r>
            <a:r>
              <a:rPr lang="cs-CZ" dirty="0" err="1" smtClean="0"/>
              <a:t>NEPem</a:t>
            </a:r>
            <a:r>
              <a:rPr lang="cs-CZ" dirty="0" smtClean="0"/>
              <a:t> (novou ekonomickou politikou), která částečně povolila drobné soukromé podnikání → ekonomické oživení</a:t>
            </a:r>
          </a:p>
          <a:p>
            <a:r>
              <a:rPr lang="cs-CZ" dirty="0" smtClean="0"/>
              <a:t>Celkové ztráty v občanské válce byly 10,5 miliónu lidí, z toho asi 2,5 mil. rudých, 2 mil. bílých a 6 mil. obyvatel zahynulo v důsledku teroru, hladu a tyfu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76427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3200" dirty="0"/>
              <a:t>1919 až 1921 - Rusko téměř </a:t>
            </a:r>
            <a:r>
              <a:rPr lang="cs-CZ" sz="3200" dirty="0" smtClean="0"/>
              <a:t>zničil hladomor a tyfus; </a:t>
            </a:r>
            <a:endParaRPr lang="cs-CZ" sz="3200" dirty="0"/>
          </a:p>
          <a:p>
            <a:pPr>
              <a:buFont typeface="Wingdings" pitchFamily="2" charset="2"/>
              <a:buChar char="§"/>
            </a:pPr>
            <a:r>
              <a:rPr lang="cs-CZ" sz="3200" dirty="0" smtClean="0"/>
              <a:t>1921 </a:t>
            </a:r>
            <a:r>
              <a:rPr lang="cs-CZ" sz="3200" dirty="0"/>
              <a:t>- Lenin nechal brutálně potlačit vzpouru kronštadtských námořníků a několik rolnických povstání;</a:t>
            </a:r>
          </a:p>
          <a:p>
            <a:r>
              <a:rPr lang="cs-CZ" sz="3200" dirty="0" smtClean="0"/>
              <a:t>Bolševici na pokyn Lenina začali budovat GULAG, pracovní tábory, do kterých byly zpočátku posíláni odpůrci revoluce</a:t>
            </a:r>
          </a:p>
          <a:p>
            <a:r>
              <a:rPr lang="cs-CZ" sz="3200" dirty="0" smtClean="0"/>
              <a:t>Mnohým se podařilo emigrovat → tzv. „bílá emigrace“, také k nám do Československa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7207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Dějiny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867912" cy="4351338"/>
          </a:xfrm>
        </p:spPr>
        <p:txBody>
          <a:bodyPr/>
          <a:lstStyle/>
          <a:p>
            <a:r>
              <a:rPr lang="cs-CZ" i="1" dirty="0" smtClean="0"/>
              <a:t>Pověst </a:t>
            </a:r>
            <a:r>
              <a:rPr lang="cs-CZ" i="1" dirty="0"/>
              <a:t>dávných </a:t>
            </a:r>
            <a:r>
              <a:rPr lang="cs-CZ" i="1" dirty="0" smtClean="0"/>
              <a:t>časů</a:t>
            </a:r>
            <a:endParaRPr lang="ru-RU" i="1" dirty="0" smtClean="0"/>
          </a:p>
          <a:p>
            <a:pPr marL="0" indent="0">
              <a:buNone/>
            </a:pPr>
            <a:r>
              <a:rPr lang="cs-CZ" dirty="0"/>
              <a:t>je považována za nejstarší z dosud zachovalých ruských letopisů (vedle označení letopis se také užívá označení </a:t>
            </a:r>
            <a:r>
              <a:rPr lang="cs-CZ" u="sng" dirty="0"/>
              <a:t>kronika</a:t>
            </a:r>
            <a:r>
              <a:rPr lang="cs-CZ" dirty="0" smtClean="0"/>
              <a:t>).</a:t>
            </a:r>
            <a:endParaRPr lang="ru-RU" dirty="0" smtClean="0"/>
          </a:p>
          <a:p>
            <a:pPr marL="0" indent="0">
              <a:buNone/>
            </a:pPr>
            <a:r>
              <a:rPr lang="cs-CZ" dirty="0"/>
              <a:t>Datovaná část dějin Kyjevské Rusi začíná rokem 852</a:t>
            </a:r>
            <a:endParaRPr lang="ru-RU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768" y="362199"/>
            <a:ext cx="3907498" cy="29268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768" y="3825158"/>
            <a:ext cx="3907498" cy="28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6140" y="220379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dirty="0"/>
              <a:t>V prosinci 1922 vyhlášen vznik SSSR (Svazu sovětských socialistických republik) v čele s Leninem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2386" y="1581665"/>
            <a:ext cx="4038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99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Emblem USSR 1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47" y="80318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798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2911" y="1785294"/>
            <a:ext cx="5715000" cy="39052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6648" y="138411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cs-CZ" dirty="0" smtClean="0"/>
              <a:t>1</a:t>
            </a:r>
            <a:r>
              <a:rPr lang="cs-CZ" dirty="0"/>
              <a:t>	</a:t>
            </a:r>
            <a:r>
              <a:rPr lang="cs-CZ" dirty="0" smtClean="0"/>
              <a:t>Ruská </a:t>
            </a:r>
            <a:r>
              <a:rPr lang="cs-CZ" dirty="0"/>
              <a:t>SFSR	</a:t>
            </a:r>
          </a:p>
          <a:p>
            <a:r>
              <a:rPr lang="cs-CZ" dirty="0"/>
              <a:t>2	</a:t>
            </a:r>
            <a:r>
              <a:rPr lang="cs-CZ" dirty="0" smtClean="0"/>
              <a:t>Ukrajinská </a:t>
            </a:r>
            <a:r>
              <a:rPr lang="cs-CZ" dirty="0"/>
              <a:t>SSR</a:t>
            </a:r>
          </a:p>
          <a:p>
            <a:r>
              <a:rPr lang="cs-CZ" dirty="0"/>
              <a:t>3	</a:t>
            </a:r>
            <a:r>
              <a:rPr lang="cs-CZ" dirty="0" smtClean="0"/>
              <a:t>Běloruská </a:t>
            </a:r>
            <a:r>
              <a:rPr lang="cs-CZ" dirty="0"/>
              <a:t>SSR</a:t>
            </a:r>
          </a:p>
          <a:p>
            <a:r>
              <a:rPr lang="cs-CZ" dirty="0"/>
              <a:t>4	</a:t>
            </a:r>
            <a:r>
              <a:rPr lang="cs-CZ" dirty="0" smtClean="0"/>
              <a:t>Uzbecká </a:t>
            </a:r>
            <a:r>
              <a:rPr lang="cs-CZ" dirty="0"/>
              <a:t>SSR</a:t>
            </a:r>
          </a:p>
          <a:p>
            <a:r>
              <a:rPr lang="cs-CZ" dirty="0"/>
              <a:t>5	</a:t>
            </a:r>
            <a:r>
              <a:rPr lang="cs-CZ" dirty="0" smtClean="0"/>
              <a:t>Kazašská </a:t>
            </a:r>
            <a:r>
              <a:rPr lang="cs-CZ" dirty="0"/>
              <a:t>SSR</a:t>
            </a:r>
          </a:p>
          <a:p>
            <a:r>
              <a:rPr lang="cs-CZ" dirty="0"/>
              <a:t>6	</a:t>
            </a:r>
            <a:r>
              <a:rPr lang="cs-CZ" dirty="0" smtClean="0"/>
              <a:t>Gruzínská </a:t>
            </a:r>
            <a:r>
              <a:rPr lang="cs-CZ" dirty="0"/>
              <a:t>SSR</a:t>
            </a:r>
          </a:p>
          <a:p>
            <a:r>
              <a:rPr lang="cs-CZ" dirty="0"/>
              <a:t>7	</a:t>
            </a:r>
            <a:r>
              <a:rPr lang="cs-CZ" dirty="0" smtClean="0"/>
              <a:t>Ázerbájdžánská </a:t>
            </a:r>
            <a:r>
              <a:rPr lang="cs-CZ" dirty="0"/>
              <a:t>SSR</a:t>
            </a:r>
          </a:p>
          <a:p>
            <a:r>
              <a:rPr lang="cs-CZ" dirty="0"/>
              <a:t>8	</a:t>
            </a:r>
            <a:r>
              <a:rPr lang="cs-CZ" dirty="0" smtClean="0"/>
              <a:t>Litevská </a:t>
            </a:r>
            <a:r>
              <a:rPr lang="cs-CZ" dirty="0"/>
              <a:t>SSR</a:t>
            </a:r>
          </a:p>
          <a:p>
            <a:r>
              <a:rPr lang="cs-CZ" dirty="0"/>
              <a:t>9	</a:t>
            </a:r>
            <a:r>
              <a:rPr lang="cs-CZ" dirty="0" smtClean="0"/>
              <a:t>Moldavská </a:t>
            </a:r>
            <a:r>
              <a:rPr lang="cs-CZ" dirty="0"/>
              <a:t>SSR</a:t>
            </a:r>
          </a:p>
          <a:p>
            <a:r>
              <a:rPr lang="cs-CZ" dirty="0"/>
              <a:t>10	</a:t>
            </a:r>
            <a:r>
              <a:rPr lang="cs-CZ" dirty="0" smtClean="0"/>
              <a:t>Lotyšská </a:t>
            </a:r>
            <a:r>
              <a:rPr lang="cs-CZ" dirty="0"/>
              <a:t>SSR</a:t>
            </a:r>
          </a:p>
          <a:p>
            <a:r>
              <a:rPr lang="cs-CZ" dirty="0"/>
              <a:t>11	</a:t>
            </a:r>
            <a:r>
              <a:rPr lang="cs-CZ" dirty="0" smtClean="0"/>
              <a:t>Kyrgyzská </a:t>
            </a:r>
            <a:r>
              <a:rPr lang="cs-CZ" dirty="0"/>
              <a:t>SSR</a:t>
            </a:r>
          </a:p>
          <a:p>
            <a:r>
              <a:rPr lang="cs-CZ" dirty="0"/>
              <a:t>12	</a:t>
            </a:r>
            <a:r>
              <a:rPr lang="cs-CZ" dirty="0" smtClean="0"/>
              <a:t>Tádžická </a:t>
            </a:r>
            <a:r>
              <a:rPr lang="cs-CZ" dirty="0"/>
              <a:t>SSR</a:t>
            </a:r>
          </a:p>
          <a:p>
            <a:r>
              <a:rPr lang="cs-CZ" dirty="0"/>
              <a:t>13	</a:t>
            </a:r>
            <a:r>
              <a:rPr lang="cs-CZ" dirty="0" smtClean="0"/>
              <a:t>Arménská </a:t>
            </a:r>
            <a:r>
              <a:rPr lang="cs-CZ" dirty="0"/>
              <a:t>SSR</a:t>
            </a:r>
          </a:p>
          <a:p>
            <a:r>
              <a:rPr lang="cs-CZ" dirty="0"/>
              <a:t>14	</a:t>
            </a:r>
            <a:r>
              <a:rPr lang="cs-CZ" dirty="0" smtClean="0"/>
              <a:t>Turkmenská </a:t>
            </a:r>
            <a:r>
              <a:rPr lang="cs-CZ" dirty="0"/>
              <a:t>SSR</a:t>
            </a:r>
          </a:p>
          <a:p>
            <a:r>
              <a:rPr lang="cs-CZ" dirty="0"/>
              <a:t>15	</a:t>
            </a:r>
            <a:r>
              <a:rPr lang="cs-CZ" dirty="0" smtClean="0"/>
              <a:t>Estonská </a:t>
            </a:r>
            <a:r>
              <a:rPr lang="cs-CZ" dirty="0"/>
              <a:t>SSR</a:t>
            </a:r>
          </a:p>
        </p:txBody>
      </p:sp>
      <p:sp>
        <p:nvSpPr>
          <p:cNvPr id="4" name="Obdélník 3"/>
          <p:cNvSpPr/>
          <p:nvPr/>
        </p:nvSpPr>
        <p:spPr>
          <a:xfrm>
            <a:off x="2769370" y="370036"/>
            <a:ext cx="7519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/>
              <a:t>Svaz sovětských socialistických republik</a:t>
            </a:r>
          </a:p>
        </p:txBody>
      </p:sp>
    </p:spTree>
    <p:extLst>
      <p:ext uri="{BB962C8B-B14F-4D97-AF65-F5344CB8AC3E}">
        <p14:creationId xmlns:p14="http://schemas.microsoft.com/office/powerpoint/2010/main" val="19009061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Josef </a:t>
            </a:r>
            <a:r>
              <a:rPr lang="cs-CZ" alt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Vissariovič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Džugašvili</a:t>
            </a:r>
            <a: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(Stalin)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18.12.1879 – 1.3.1953</a:t>
            </a:r>
            <a:endParaRPr lang="cs-CZ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0161" y="0"/>
            <a:ext cx="56896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467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766119" y="704335"/>
            <a:ext cx="10773032" cy="54849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Byly inscenovány</a:t>
            </a:r>
            <a:r>
              <a:rPr lang="cs-CZ" b="1" dirty="0"/>
              <a:t> politické monstrprocesy proti vykonstruovaným nepřátelům</a:t>
            </a:r>
            <a:r>
              <a:rPr lang="cs-CZ" dirty="0"/>
              <a:t> strany a státu. Stalin postupně zlikvidoval  všechny Leninovy stoupence. </a:t>
            </a:r>
            <a:endParaRPr lang="cs-CZ" dirty="0" smtClean="0"/>
          </a:p>
          <a:p>
            <a:r>
              <a:rPr lang="cs-CZ" dirty="0" smtClean="0"/>
              <a:t>Neexistovala hospodářská soutěž, hospodářské neúspěchy se automaticky stávaly sabotáží proti socialismu. </a:t>
            </a:r>
            <a:r>
              <a:rPr lang="cs-CZ" b="1" dirty="0" smtClean="0"/>
              <a:t>Celá společnost byla ovládána atmosférou strachu a udavačství.</a:t>
            </a:r>
            <a:endParaRPr lang="cs-CZ" dirty="0" smtClean="0"/>
          </a:p>
          <a:p>
            <a:r>
              <a:rPr lang="cs-CZ" b="1" dirty="0" smtClean="0"/>
              <a:t> </a:t>
            </a:r>
            <a:r>
              <a:rPr lang="cs-CZ" dirty="0" smtClean="0"/>
              <a:t>Stalin byl ztotožněn se stranou a státem. </a:t>
            </a:r>
          </a:p>
          <a:p>
            <a:r>
              <a:rPr lang="cs-CZ" dirty="0" smtClean="0"/>
              <a:t>Vzniká </a:t>
            </a:r>
            <a:r>
              <a:rPr lang="cs-CZ" b="1" dirty="0" smtClean="0"/>
              <a:t>kult osobnosti</a:t>
            </a:r>
            <a:r>
              <a:rPr lang="cs-CZ" dirty="0" smtClean="0"/>
              <a:t> neomylného dobrotivého vůdce, otce národa, který má zlé rádce. </a:t>
            </a:r>
          </a:p>
          <a:p>
            <a:r>
              <a:rPr lang="cs-CZ" dirty="0" smtClean="0"/>
              <a:t>Stalinovi jsou zasílány dary jako orientálnímu despotovi, je oslavován v literatuře i v písních.</a:t>
            </a:r>
          </a:p>
          <a:p>
            <a:r>
              <a:rPr lang="cs-CZ" b="1" dirty="0" smtClean="0"/>
              <a:t>Roste byrokratizace režimu </a:t>
            </a:r>
            <a:r>
              <a:rPr lang="cs-CZ" dirty="0" smtClean="0"/>
              <a:t>a buduje režim osobní moci.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1347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2993" y="130096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letech 1930 až 1953 bylo za politickou činnost zatčeno 3,6 – 3,8 miliónů lidí, z nich bylo zastřeleno 748 – 786 tisíc lidí, ostatní byli deportováni do Gulagů (celkem odsouzeno asi 20 miliónů lidí)</a:t>
            </a:r>
          </a:p>
          <a:p>
            <a:r>
              <a:rPr lang="cs-CZ" dirty="0" smtClean="0"/>
              <a:t>V roce 1935 inicioval Stalin zákon, podle kterého byly trestně zodpovědné děti od 12 let, mohly být i popraveni</a:t>
            </a:r>
          </a:p>
          <a:p>
            <a:r>
              <a:rPr lang="cs-CZ" dirty="0" smtClean="0"/>
              <a:t>Vrchol represí byl v letech 1937 – 1938, kdy fungovali tzv. trojky, které odsuzovali k smrti bez soudu.</a:t>
            </a:r>
          </a:p>
          <a:p>
            <a:r>
              <a:rPr lang="cs-CZ" dirty="0" smtClean="0"/>
              <a:t>Od r. 1940 existovali tzv. pracovní zákony, podle kterých bylo odsouzeno téměř 18 tisíc lidí ), např. za pozdní příchod do práce = sabotáž, nebo sběr zbytků obilí na poli po sklizni = rozkrádání socialistického vlastnictví)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88532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GULAG </a:t>
            </a:r>
            <a:br>
              <a:rPr lang="cs-CZ" dirty="0" smtClean="0"/>
            </a:br>
            <a:r>
              <a:rPr lang="cs-CZ" dirty="0" smtClean="0"/>
              <a:t>1923 – 1967</a:t>
            </a:r>
            <a:endParaRPr lang="cs-CZ" dirty="0"/>
          </a:p>
        </p:txBody>
      </p:sp>
      <p:pic>
        <p:nvPicPr>
          <p:cNvPr id="16386" name="Picture 2" descr="https://upload.wikimedia.org/wikipedia/commons/thumb/5/51/Gulag_Location_Map.png/300px-Gulag_Location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13" y="835025"/>
            <a:ext cx="6383648" cy="37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59642" y="5071880"/>
            <a:ext cx="492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/>
              <a:t>Soustava koncentračních táborů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264299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1941 - 1945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cs-CZ" sz="4800" b="1" dirty="0" smtClean="0"/>
              <a:t>VELKÁ VLASTENECKÁ VÁLKA</a:t>
            </a:r>
            <a:endParaRPr lang="cs-CZ" sz="4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2985" y="902043"/>
            <a:ext cx="4701951" cy="59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70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Rusko v 2. polovině XX.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4727" y="2194560"/>
            <a:ext cx="10515600" cy="4351337"/>
          </a:xfrm>
        </p:spPr>
        <p:txBody>
          <a:bodyPr/>
          <a:lstStyle/>
          <a:p>
            <a:r>
              <a:rPr lang="cs-CZ" sz="3200" dirty="0" smtClean="0"/>
              <a:t>Poválečné období </a:t>
            </a:r>
            <a:r>
              <a:rPr lang="en-US" sz="3200" dirty="0" smtClean="0"/>
              <a:t>(</a:t>
            </a:r>
            <a:r>
              <a:rPr lang="ru-RU" sz="3200" dirty="0" smtClean="0"/>
              <a:t>1945 – 195</a:t>
            </a:r>
            <a:r>
              <a:rPr lang="en-US" sz="3200" dirty="0" smtClean="0"/>
              <a:t>3) </a:t>
            </a:r>
            <a:endParaRPr lang="ru-RU" sz="3200" dirty="0" smtClean="0"/>
          </a:p>
          <a:p>
            <a:r>
              <a:rPr lang="cs-CZ" sz="3200" dirty="0" smtClean="0"/>
              <a:t>„Období</a:t>
            </a:r>
            <a:r>
              <a:rPr lang="ru-RU" sz="3200" dirty="0" smtClean="0"/>
              <a:t> </a:t>
            </a:r>
            <a:r>
              <a:rPr lang="cs-CZ" sz="3200" dirty="0" smtClean="0"/>
              <a:t>tání</a:t>
            </a:r>
            <a:r>
              <a:rPr lang="en-US" sz="3200" dirty="0" smtClean="0"/>
              <a:t>” </a:t>
            </a:r>
            <a:r>
              <a:rPr lang="en-US" sz="3200" dirty="0"/>
              <a:t>(1953 – 1964) </a:t>
            </a:r>
            <a:endParaRPr lang="ru-RU" sz="3200" dirty="0" smtClean="0"/>
          </a:p>
          <a:p>
            <a:r>
              <a:rPr lang="cs-CZ" sz="3200" dirty="0" smtClean="0"/>
              <a:t>„Období stagnace</a:t>
            </a:r>
            <a:r>
              <a:rPr lang="en-US" sz="3200" dirty="0" smtClean="0"/>
              <a:t>”</a:t>
            </a:r>
            <a:r>
              <a:rPr lang="ru-RU" sz="3200" dirty="0" smtClean="0"/>
              <a:t> </a:t>
            </a:r>
            <a:r>
              <a:rPr lang="en-US" sz="3200" dirty="0"/>
              <a:t>(1964 – 1985) </a:t>
            </a:r>
            <a:endParaRPr lang="ru-RU" sz="3200" dirty="0" smtClean="0"/>
          </a:p>
          <a:p>
            <a:r>
              <a:rPr lang="cs-CZ" sz="3200" dirty="0" smtClean="0"/>
              <a:t>„Období perestrojky</a:t>
            </a:r>
            <a:r>
              <a:rPr lang="en-US" sz="3200" dirty="0" smtClean="0"/>
              <a:t>” </a:t>
            </a:r>
            <a:r>
              <a:rPr lang="en-US" sz="3200" dirty="0"/>
              <a:t>(1985 – 1991) </a:t>
            </a:r>
            <a:endParaRPr lang="ru-RU" sz="3200" dirty="0" smtClean="0"/>
          </a:p>
          <a:p>
            <a:r>
              <a:rPr lang="cs-CZ" sz="3200" dirty="0" smtClean="0"/>
              <a:t>Rozpad SSSR - </a:t>
            </a:r>
            <a:r>
              <a:rPr lang="ru-RU" sz="3200" dirty="0" smtClean="0"/>
              <a:t>1991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19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Výsledky poválečného období</a:t>
            </a:r>
            <a:r>
              <a:rPr lang="ru-RU" sz="3600" b="1" dirty="0" smtClean="0"/>
              <a:t>: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5304" y="1690688"/>
            <a:ext cx="6964748" cy="4351337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Rozdělení Evropy na Západní (imperialistickou) a Východní (komunistickou) části</a:t>
            </a:r>
            <a:endParaRPr lang="ru-RU" dirty="0" smtClean="0"/>
          </a:p>
          <a:p>
            <a:endParaRPr lang="ru-RU" dirty="0"/>
          </a:p>
          <a:p>
            <a:r>
              <a:rPr lang="cs-CZ" dirty="0" smtClean="0"/>
              <a:t>Začátek </a:t>
            </a:r>
            <a:r>
              <a:rPr lang="cs-CZ" i="1" dirty="0" smtClean="0"/>
              <a:t>Studené války</a:t>
            </a:r>
            <a:endParaRPr lang="ru-RU" i="1" dirty="0" smtClean="0"/>
          </a:p>
          <a:p>
            <a:endParaRPr lang="ru-RU" dirty="0" smtClean="0"/>
          </a:p>
          <a:p>
            <a:r>
              <a:rPr lang="cs-CZ" dirty="0" smtClean="0"/>
              <a:t>Začátek závodů ve zbrojení</a:t>
            </a:r>
            <a:endParaRPr lang="ru-RU" dirty="0" smtClean="0"/>
          </a:p>
          <a:p>
            <a:endParaRPr lang="ru-RU" dirty="0" smtClean="0"/>
          </a:p>
          <a:p>
            <a:r>
              <a:rPr lang="cs-CZ" dirty="0" smtClean="0"/>
              <a:t>Svět se stal bipolárním: dvě velmoci USA a SSSR bojovaly o sféry vlivu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0052" y="2323476"/>
            <a:ext cx="4682867" cy="30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Slované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Pravlast Slovanů</a:t>
            </a:r>
          </a:p>
          <a:p>
            <a:r>
              <a:rPr lang="cs-CZ" dirty="0" smtClean="0"/>
              <a:t>Leží mezi řekami Dněpr, Visla,</a:t>
            </a:r>
          </a:p>
          <a:p>
            <a:pPr marL="0" indent="0">
              <a:buNone/>
            </a:pPr>
            <a:r>
              <a:rPr lang="cs-CZ" dirty="0" smtClean="0"/>
              <a:t>Dvina a Pripjať →</a:t>
            </a:r>
          </a:p>
          <a:p>
            <a:pPr marL="0" indent="0">
              <a:buNone/>
            </a:pPr>
            <a:r>
              <a:rPr lang="cs-CZ" dirty="0" smtClean="0"/>
              <a:t>podél řeky Dněpr </a:t>
            </a:r>
          </a:p>
          <a:p>
            <a:pPr marL="0" indent="0">
              <a:buNone/>
            </a:pPr>
            <a:r>
              <a:rPr lang="cs-CZ" dirty="0" smtClean="0"/>
              <a:t>(území dnešní Ukrajiny), </a:t>
            </a:r>
          </a:p>
          <a:p>
            <a:pPr marL="0" indent="0">
              <a:buNone/>
            </a:pPr>
            <a:r>
              <a:rPr lang="cs-CZ" dirty="0" smtClean="0"/>
              <a:t>podél severního údolí řeky Volhy, </a:t>
            </a:r>
          </a:p>
          <a:p>
            <a:pPr marL="0" indent="0">
              <a:buNone/>
            </a:pPr>
            <a:r>
              <a:rPr lang="cs-CZ" dirty="0" smtClean="0"/>
              <a:t>východně od Moskvy, </a:t>
            </a:r>
          </a:p>
          <a:p>
            <a:pPr marL="0" indent="0">
              <a:buNone/>
            </a:pPr>
            <a:r>
              <a:rPr lang="cs-CZ" dirty="0" smtClean="0"/>
              <a:t>západně od dnešního Moldavska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C:\Documents and Settings\Home\Plocha\ma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61" y="526560"/>
            <a:ext cx="4071938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3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„</a:t>
            </a:r>
            <a:r>
              <a:rPr lang="cs-CZ" b="1" dirty="0" err="1" smtClean="0"/>
              <a:t>Chruščovovské</a:t>
            </a:r>
            <a:r>
              <a:rPr lang="cs-CZ" b="1" dirty="0" smtClean="0"/>
              <a:t> tání“ – „</a:t>
            </a:r>
            <a:r>
              <a:rPr lang="ru-RU" b="1" dirty="0" smtClean="0"/>
              <a:t>оттепель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61191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4000" b="1" dirty="0" smtClean="0"/>
              <a:t>Nikita Sergejevič Chruščov</a:t>
            </a:r>
            <a:endParaRPr lang="ru-RU" sz="4000" b="1" dirty="0" smtClean="0"/>
          </a:p>
          <a:p>
            <a:r>
              <a:rPr lang="cs-CZ" dirty="0" smtClean="0"/>
              <a:t>Na </a:t>
            </a:r>
            <a:r>
              <a:rPr lang="cs-CZ" dirty="0"/>
              <a:t>XX. sjezdu Komunistické strany SSSR v roce 1956 přednesl projev </a:t>
            </a:r>
            <a:r>
              <a:rPr lang="cs-CZ" i="1" dirty="0"/>
              <a:t>O kultu osobnosti a jeho </a:t>
            </a:r>
            <a:r>
              <a:rPr lang="cs-CZ" i="1" dirty="0" smtClean="0"/>
              <a:t>důsledcích</a:t>
            </a:r>
            <a:r>
              <a:rPr lang="cs-CZ" dirty="0" smtClean="0"/>
              <a:t>, </a:t>
            </a:r>
            <a:r>
              <a:rPr lang="cs-CZ" dirty="0"/>
              <a:t>v němž kritizoval Stalinovy zločiny. Projev byl natolik převratný, že tehdy nebyl publikován</a:t>
            </a:r>
            <a:r>
              <a:rPr lang="cs-CZ" dirty="0" smtClean="0"/>
              <a:t>. </a:t>
            </a:r>
            <a:r>
              <a:rPr lang="cs-CZ" dirty="0"/>
              <a:t>Dal také propustit miliony vězňů z </a:t>
            </a:r>
            <a:r>
              <a:rPr lang="cs-CZ" dirty="0" err="1" smtClean="0"/>
              <a:t>GULAGu</a:t>
            </a:r>
            <a:endParaRPr lang="cs-CZ" dirty="0" smtClean="0"/>
          </a:p>
          <a:p>
            <a:r>
              <a:rPr lang="cs-CZ" dirty="0">
                <a:latin typeface="Arial" panose="020B0604020202020204" pitchFamily="34" charset="0"/>
              </a:rPr>
              <a:t>Chruščovova vláda považována za jedno z nejnapjatějších období studené války, které vyvrcholilo Karibskou krizí.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9776" y="1683577"/>
            <a:ext cx="3522689" cy="44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507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6400" y="8981"/>
            <a:ext cx="10039280" cy="68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c.pics.livejournal.com/mi3ch/983718/3677557/3677557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99" y="1286773"/>
            <a:ext cx="8998568" cy="50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19399" y="269823"/>
            <a:ext cx="8773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„Doženeme a předeženeme Ameriku“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543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048" y="1357610"/>
            <a:ext cx="3744976" cy="4597998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/>
              <a:t>„</a:t>
            </a:r>
            <a:r>
              <a:rPr lang="cs-CZ" b="1" dirty="0"/>
              <a:t>O</a:t>
            </a:r>
            <a:r>
              <a:rPr lang="cs-CZ" b="1" dirty="0" smtClean="0"/>
              <a:t>bdobí stagnace“ – </a:t>
            </a:r>
            <a:r>
              <a:rPr lang="cs-CZ" b="1" dirty="0"/>
              <a:t>„</a:t>
            </a:r>
            <a:r>
              <a:rPr lang="ru-RU" b="1" dirty="0" smtClean="0"/>
              <a:t>период застоя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1024328" y="1357610"/>
            <a:ext cx="60960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4000" b="1" dirty="0" smtClean="0"/>
              <a:t>Leonid </a:t>
            </a:r>
            <a:r>
              <a:rPr lang="cs-CZ" sz="4000" b="1" dirty="0" err="1" smtClean="0"/>
              <a:t>Iljič</a:t>
            </a:r>
            <a:r>
              <a:rPr lang="cs-CZ" sz="4000" b="1" dirty="0" smtClean="0"/>
              <a:t> Brežněv</a:t>
            </a:r>
          </a:p>
          <a:p>
            <a:r>
              <a:rPr lang="cs-CZ" sz="4000" b="1" dirty="0" smtClean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Neostalinismus</a:t>
            </a:r>
            <a:endParaRPr lang="cs-CZ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Vrchol moci KGB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Vyzdvihování Brežněva (vysoké hodnosti – maršál, mnohá vyznamenání, ovace)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8031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Krize společnosti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2993" y="1810635"/>
            <a:ext cx="10515600" cy="4351338"/>
          </a:xfrm>
        </p:spPr>
        <p:txBody>
          <a:bodyPr/>
          <a:lstStyle/>
          <a:p>
            <a:r>
              <a:rPr lang="cs-CZ" dirty="0" smtClean="0"/>
              <a:t>V ekonomice </a:t>
            </a:r>
            <a:r>
              <a:rPr lang="ru-RU" dirty="0" smtClean="0"/>
              <a:t>–</a:t>
            </a:r>
            <a:r>
              <a:rPr lang="cs-CZ" dirty="0" smtClean="0"/>
              <a:t> zaostávání </a:t>
            </a:r>
            <a:r>
              <a:rPr lang="ru-RU" dirty="0" smtClean="0"/>
              <a:t> </a:t>
            </a:r>
            <a:r>
              <a:rPr lang="cs-CZ" dirty="0" smtClean="0"/>
              <a:t>za západními zeměmi</a:t>
            </a:r>
            <a:endParaRPr lang="ru-RU" dirty="0" smtClean="0"/>
          </a:p>
          <a:p>
            <a:r>
              <a:rPr lang="cs-CZ" dirty="0" smtClean="0"/>
              <a:t>V zahraniční politice – konfrontace se Západem</a:t>
            </a:r>
            <a:endParaRPr lang="ru-RU" dirty="0"/>
          </a:p>
          <a:p>
            <a:r>
              <a:rPr lang="cs-CZ" dirty="0" smtClean="0"/>
              <a:t>V kultuře – cenzura, dvojí kultura (oficiální a neoficiální)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cs-CZ" dirty="0" smtClean="0"/>
              <a:t>Vznikla nutnost změn v politice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0614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995" y="809784"/>
            <a:ext cx="5473515" cy="1325562"/>
          </a:xfrm>
        </p:spPr>
        <p:txBody>
          <a:bodyPr/>
          <a:lstStyle/>
          <a:p>
            <a:pPr algn="ctr"/>
            <a:r>
              <a:rPr lang="cs-CZ" b="1" dirty="0" smtClean="0"/>
              <a:t>Michail Sergejevič Gorbačov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4240" y="831612"/>
            <a:ext cx="4332732" cy="529658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32875" y="227061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dirty="0"/>
              <a:t>Pokoušel se o změny, které by vedly ke zlepšení fungování sovětského, komunistického a politického systému a k ukončení studené války. Tyto změny ale nakonec vedly i ke konci vlády Komunistické strany Sovětského svazu (KSSS) a k rozpadu sovětského impéria.</a:t>
            </a:r>
          </a:p>
        </p:txBody>
      </p:sp>
    </p:spTree>
    <p:extLst>
      <p:ext uri="{BB962C8B-B14F-4D97-AF65-F5344CB8AC3E}">
        <p14:creationId xmlns:p14="http://schemas.microsoft.com/office/powerpoint/2010/main" val="6624212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1991 – SSSR přestal existovat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8824" y="1690688"/>
            <a:ext cx="6474352" cy="48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84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Rusk</a:t>
            </a:r>
            <a:r>
              <a:rPr lang="cs-CZ" sz="6000" b="1" dirty="0" smtClean="0"/>
              <a:t>á Federace</a:t>
            </a:r>
            <a:endParaRPr lang="cs-CZ" sz="6000" b="1" dirty="0"/>
          </a:p>
        </p:txBody>
      </p:sp>
      <p:pic>
        <p:nvPicPr>
          <p:cNvPr id="7" name="Picture 2" descr="Výsledek obrázku pro ruská feder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86" y="1690688"/>
            <a:ext cx="8246228" cy="49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370489"/>
            <a:ext cx="10396882" cy="1151965"/>
          </a:xfrm>
        </p:spPr>
        <p:txBody>
          <a:bodyPr/>
          <a:lstStyle/>
          <a:p>
            <a:pPr algn="ctr"/>
            <a:r>
              <a:rPr lang="cs-CZ" dirty="0" smtClean="0"/>
              <a:t>Hlavní město RF - Moskva</a:t>
            </a:r>
            <a:endParaRPr lang="cs-CZ" dirty="0"/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32" y="2033752"/>
            <a:ext cx="4836751" cy="269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033752"/>
            <a:ext cx="5098237" cy="26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Boris Nikolajevič Jelcin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0540" y="1690688"/>
            <a:ext cx="7170920" cy="47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83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Stěhování Slovanů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5. až 6. století </a:t>
            </a:r>
            <a:r>
              <a:rPr lang="cs-CZ" dirty="0"/>
              <a:t>příchod Slovanů do jižní a střední Evropy = součást stěhování národů</a:t>
            </a:r>
          </a:p>
          <a:p>
            <a:pPr>
              <a:defRPr/>
            </a:pPr>
            <a:r>
              <a:rPr lang="cs-CZ" dirty="0"/>
              <a:t>kmenové svazy - </a:t>
            </a:r>
            <a:r>
              <a:rPr lang="cs-CZ" dirty="0" err="1">
                <a:hlinkClick r:id="rId2" tooltip="Polané (východní)"/>
              </a:rPr>
              <a:t>Polané</a:t>
            </a:r>
            <a:r>
              <a:rPr lang="cs-CZ" dirty="0"/>
              <a:t>, </a:t>
            </a:r>
            <a:r>
              <a:rPr lang="cs-CZ" dirty="0" err="1">
                <a:hlinkClick r:id="rId3" tooltip="Drevljané"/>
              </a:rPr>
              <a:t>Drevljané</a:t>
            </a:r>
            <a:r>
              <a:rPr lang="cs-CZ" dirty="0"/>
              <a:t> (</a:t>
            </a:r>
            <a:r>
              <a:rPr lang="cs-CZ" dirty="0" err="1"/>
              <a:t>Děrevljané</a:t>
            </a:r>
            <a:r>
              <a:rPr lang="cs-CZ" dirty="0"/>
              <a:t>), </a:t>
            </a:r>
            <a:r>
              <a:rPr lang="cs-CZ" dirty="0" err="1">
                <a:hlinkClick r:id="rId4" tooltip="Dregoviči"/>
              </a:rPr>
              <a:t>Dregoviči</a:t>
            </a:r>
            <a:r>
              <a:rPr lang="cs-CZ" dirty="0"/>
              <a:t>, </a:t>
            </a:r>
            <a:r>
              <a:rPr lang="cs-CZ" dirty="0" err="1">
                <a:hlinkClick r:id="rId5" tooltip="Radimiči (stránka neexistuje)"/>
              </a:rPr>
              <a:t>Radimiči</a:t>
            </a:r>
            <a:r>
              <a:rPr lang="cs-CZ" dirty="0"/>
              <a:t>, </a:t>
            </a:r>
            <a:r>
              <a:rPr lang="cs-CZ" dirty="0" err="1">
                <a:hlinkClick r:id="rId6" tooltip="Vjatiči (stránka neexistuje)"/>
              </a:rPr>
              <a:t>Vjatiči</a:t>
            </a:r>
            <a:r>
              <a:rPr lang="cs-CZ" dirty="0"/>
              <a:t>, </a:t>
            </a:r>
            <a:r>
              <a:rPr lang="cs-CZ" dirty="0" err="1">
                <a:hlinkClick r:id="rId7" tooltip="Kriviči (stránka neexistuje)"/>
              </a:rPr>
              <a:t>Kriviči</a:t>
            </a:r>
            <a:r>
              <a:rPr lang="cs-CZ" dirty="0"/>
              <a:t>, </a:t>
            </a:r>
            <a:r>
              <a:rPr lang="cs-CZ" dirty="0" err="1">
                <a:hlinkClick r:id="rId8" tooltip="Ilmeňští Slované (stránka neexistuje)"/>
              </a:rPr>
              <a:t>Ilmeňští</a:t>
            </a:r>
            <a:r>
              <a:rPr lang="cs-CZ" dirty="0">
                <a:hlinkClick r:id="rId8" tooltip="Ilmeňští Slované (stránka neexistuje)"/>
              </a:rPr>
              <a:t> Slované</a:t>
            </a:r>
            <a:r>
              <a:rPr lang="cs-CZ" dirty="0"/>
              <a:t>, </a:t>
            </a:r>
            <a:r>
              <a:rPr lang="cs-CZ" dirty="0" err="1">
                <a:hlinkClick r:id="rId9" tooltip="Dulěbové"/>
              </a:rPr>
              <a:t>Dulěbové</a:t>
            </a:r>
            <a:r>
              <a:rPr lang="cs-CZ" dirty="0"/>
              <a:t> (Doudlebové), </a:t>
            </a:r>
            <a:r>
              <a:rPr lang="cs-CZ" dirty="0">
                <a:hlinkClick r:id="rId10" tooltip="Charvaté Bílí (stránka neexistuje)"/>
              </a:rPr>
              <a:t>Bílí </a:t>
            </a:r>
            <a:r>
              <a:rPr lang="cs-CZ" dirty="0" err="1">
                <a:hlinkClick r:id="rId10" tooltip="Charvaté Bílí (stránka neexistuje)"/>
              </a:rPr>
              <a:t>Charvaté</a:t>
            </a:r>
            <a:r>
              <a:rPr lang="cs-CZ" dirty="0"/>
              <a:t> (Charváti), </a:t>
            </a:r>
            <a:r>
              <a:rPr lang="cs-CZ" dirty="0" err="1">
                <a:hlinkClick r:id="rId11" tooltip="Severjané (stránka neexistuje)"/>
              </a:rPr>
              <a:t>Severjané</a:t>
            </a:r>
            <a:r>
              <a:rPr lang="cs-CZ" dirty="0"/>
              <a:t>, </a:t>
            </a:r>
            <a:r>
              <a:rPr lang="cs-CZ" dirty="0" err="1">
                <a:hlinkClick r:id="rId12" tooltip="Uliči (stránka neexistuje)"/>
              </a:rPr>
              <a:t>Uliči</a:t>
            </a:r>
            <a:r>
              <a:rPr lang="cs-CZ" dirty="0"/>
              <a:t> (</a:t>
            </a:r>
            <a:r>
              <a:rPr lang="cs-CZ" dirty="0" err="1"/>
              <a:t>Ugliči</a:t>
            </a:r>
            <a:r>
              <a:rPr lang="cs-CZ" dirty="0"/>
              <a:t>), </a:t>
            </a:r>
            <a:r>
              <a:rPr lang="cs-CZ" dirty="0" err="1">
                <a:hlinkClick r:id="rId13" tooltip="Tyverci (stránka neexistuje)"/>
              </a:rPr>
              <a:t>Tyverci</a:t>
            </a:r>
            <a:endParaRPr lang="cs-CZ" dirty="0"/>
          </a:p>
          <a:p>
            <a:pPr>
              <a:defRPr/>
            </a:pPr>
            <a:endParaRPr lang="cs-CZ" sz="1000" dirty="0"/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jazykové </a:t>
            </a:r>
            <a:r>
              <a:rPr lang="cs-CZ" dirty="0"/>
              <a:t>rozdělení Slovanů na: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jižní</a:t>
            </a:r>
            <a:r>
              <a:rPr lang="cs-CZ" dirty="0"/>
              <a:t> (Bulhaři, Slovinci, Chorvati, Srbové, Černohorci, Makedonci)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západní</a:t>
            </a:r>
            <a:r>
              <a:rPr lang="cs-CZ" dirty="0"/>
              <a:t> (Slováci, Poláci, Lužičtí Srbové, Polabští a Pobaltští </a:t>
            </a:r>
            <a:endParaRPr lang="cs-CZ" dirty="0" smtClean="0"/>
          </a:p>
          <a:p>
            <a:pPr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   Slované, Češi</a:t>
            </a:r>
            <a:r>
              <a:rPr lang="cs-CZ" dirty="0"/>
              <a:t>)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východní</a:t>
            </a:r>
            <a:r>
              <a:rPr lang="cs-CZ" dirty="0"/>
              <a:t> (Rusové, Ukrajinci, Bělorusové)</a:t>
            </a:r>
          </a:p>
          <a:p>
            <a:pPr>
              <a:buNone/>
              <a:defRPr/>
            </a:pPr>
            <a:endParaRPr lang="cs-CZ" sz="1000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9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4841" y="210312"/>
            <a:ext cx="10396882" cy="1151965"/>
          </a:xfrm>
        </p:spPr>
        <p:txBody>
          <a:bodyPr/>
          <a:lstStyle/>
          <a:p>
            <a:pPr algn="ctr"/>
            <a:r>
              <a:rPr lang="cs-CZ" dirty="0" smtClean="0"/>
              <a:t>Státní symboly RF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3" y="1362277"/>
            <a:ext cx="5325649" cy="43974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633" y="1416446"/>
            <a:ext cx="3909259" cy="46495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83239" y="6030901"/>
            <a:ext cx="332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Státní vlajka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18951" y="6045891"/>
            <a:ext cx="283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Státní znak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8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881" y="210312"/>
            <a:ext cx="10396882" cy="1151965"/>
          </a:xfrm>
        </p:spPr>
        <p:txBody>
          <a:bodyPr/>
          <a:lstStyle/>
          <a:p>
            <a:pPr algn="ctr"/>
            <a:r>
              <a:rPr lang="cs-CZ" dirty="0" smtClean="0">
                <a:hlinkClick r:id="rId3"/>
              </a:rPr>
              <a:t>Hymna RF</a:t>
            </a:r>
            <a:endParaRPr lang="cs-CZ" dirty="0"/>
          </a:p>
        </p:txBody>
      </p:sp>
      <p:pic>
        <p:nvPicPr>
          <p:cNvPr id="4" name="UAbVgab8ct8"/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7201" y="1250387"/>
            <a:ext cx="8999593" cy="50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Prezident RF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6888" y="1514756"/>
            <a:ext cx="10394707" cy="3311189"/>
          </a:xfrm>
          <a:prstGeom prst="rect">
            <a:avLst/>
          </a:prstGeom>
        </p:spPr>
        <p:txBody>
          <a:bodyPr/>
          <a:lstStyle/>
          <a:p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Vladimir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Putin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13" y="1027906"/>
            <a:ext cx="3905099" cy="51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Předsedá vlády RF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5800" y="2063396"/>
            <a:ext cx="6089754" cy="3311189"/>
          </a:xfrm>
          <a:prstGeom prst="rect">
            <a:avLst/>
          </a:prstGeom>
        </p:spPr>
        <p:txBody>
          <a:bodyPr/>
          <a:lstStyle/>
          <a:p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Dmitrij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Anatoljevič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Medvěděv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1396" y="1552668"/>
            <a:ext cx="4295962" cy="48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2982</Words>
  <Application>Microsoft Office PowerPoint</Application>
  <PresentationFormat>Широкоэкранный</PresentationFormat>
  <Paragraphs>388</Paragraphs>
  <Slides>93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101" baseType="lpstr">
      <vt:lpstr>Arial</vt:lpstr>
      <vt:lpstr>Calibri</vt:lpstr>
      <vt:lpstr>Calibri Light</vt:lpstr>
      <vt:lpstr>Lucida Sans Unicode</vt:lpstr>
      <vt:lpstr>StarSymbol</vt:lpstr>
      <vt:lpstr>Times New Roman</vt:lpstr>
      <vt:lpstr>Wingdings</vt:lpstr>
      <vt:lpstr>Motiv Office</vt:lpstr>
      <vt:lpstr>Kapitoly z ruských reálií</vt:lpstr>
      <vt:lpstr>Презентация PowerPoint</vt:lpstr>
      <vt:lpstr>Poloha Ruska</vt:lpstr>
      <vt:lpstr>Rozloha</vt:lpstr>
      <vt:lpstr>Презентация PowerPoint</vt:lpstr>
      <vt:lpstr>Státní hranice:</vt:lpstr>
      <vt:lpstr>Dějiny Ruska</vt:lpstr>
      <vt:lpstr>Slované</vt:lpstr>
      <vt:lpstr>Stěhování Slovanů</vt:lpstr>
      <vt:lpstr>Rozšíření Slovanů</vt:lpstr>
      <vt:lpstr>Rodový způsob života</vt:lpstr>
      <vt:lpstr>Varjagové</vt:lpstr>
      <vt:lpstr>Rjurik (Рюрик)</vt:lpstr>
      <vt:lpstr>Založení Kyjeva</vt:lpstr>
      <vt:lpstr>9. století. Vznik Kyjevské Rusi</vt:lpstr>
      <vt:lpstr>Kyjevská Rus</vt:lpstr>
      <vt:lpstr>10. století. Pokřestění Rusi</vt:lpstr>
      <vt:lpstr>11. století. Vrchol rozvoje Kyjevské Rusi. Vláda Jaroslava Moudrého 1016 – 1054 </vt:lpstr>
      <vt:lpstr>Největší územní rozmach Kyjevské Rusi</vt:lpstr>
      <vt:lpstr>Презентация PowerPoint</vt:lpstr>
      <vt:lpstr>Mongolové</vt:lpstr>
      <vt:lpstr>Презентация PowerPoint</vt:lpstr>
      <vt:lpstr>Презентация PowerPoint</vt:lpstr>
      <vt:lpstr>Презентация PowerPoint</vt:lpstr>
      <vt:lpstr>Konec 14. století</vt:lpstr>
      <vt:lpstr>Презентация PowerPoint</vt:lpstr>
      <vt:lpstr>Příčiny posílení moci Moskevského státu: </vt:lpstr>
      <vt:lpstr>Příčiny vzniku centralizovaného státu </vt:lpstr>
      <vt:lpstr>15. století. Vznik centralizovaného státu. Konec mongolského jha. Ivan III Velký</vt:lpstr>
      <vt:lpstr>Презентация PowerPoint</vt:lpstr>
      <vt:lpstr>Презентация PowerPoint</vt:lpstr>
      <vt:lpstr>16. století. Car Ivan IV „Hrozný“ </vt:lpstr>
      <vt:lpstr>17. století</vt:lpstr>
      <vt:lpstr>Презентация PowerPoint</vt:lpstr>
      <vt:lpstr>Rusko na konci 17. století</vt:lpstr>
      <vt:lpstr>18. století. Vláda Petra I. Velikého</vt:lpstr>
      <vt:lpstr>18.století. Období palácových převratů.  Vláda Alžběty I.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Peterhof</vt:lpstr>
      <vt:lpstr>Vláda Kateřiny II.</vt:lpstr>
      <vt:lpstr>Презентация PowerPoint</vt:lpstr>
      <vt:lpstr>   Grigorij Orlov                          kníže Potěmkin</vt:lpstr>
      <vt:lpstr>Potěmkinovy vesnice </vt:lpstr>
      <vt:lpstr>Kulturní přínos Kateřiny II. </vt:lpstr>
      <vt:lpstr>Презентация PowerPoint</vt:lpstr>
      <vt:lpstr>Презентация PowerPoint</vt:lpstr>
      <vt:lpstr>Ermitáž - přes 3 milióny uměleckých děl </vt:lpstr>
      <vt:lpstr>19. století. Alexandr I. </vt:lpstr>
      <vt:lpstr>Vztahy Francie a Ruska</vt:lpstr>
      <vt:lpstr>Ruské tažení</vt:lpstr>
      <vt:lpstr>Bitva u Borodina</vt:lpstr>
      <vt:lpstr>Napoleonova porážka</vt:lpstr>
      <vt:lpstr>Alexandr II. </vt:lpstr>
      <vt:lpstr>Презентация PowerPoint</vt:lpstr>
      <vt:lpstr>Ruská revoluce 1905</vt:lpstr>
      <vt:lpstr>Výsledky revoluce</vt:lpstr>
      <vt:lpstr>První světová válka</vt:lpstr>
      <vt:lpstr>Problémy Ruska</vt:lpstr>
      <vt:lpstr>Vladimír Iljič (Uljanov)Lenin (1870 – 1924)</vt:lpstr>
      <vt:lpstr>Únorová revoluce 1917</vt:lpstr>
      <vt:lpstr>Říjnová revoluce</vt:lpstr>
      <vt:lpstr>První opatření bolševiků</vt:lpstr>
      <vt:lpstr>Občanská válka (1917 – 1922)</vt:lpstr>
      <vt:lpstr>Vítězství bolševiků</vt:lpstr>
      <vt:lpstr>Презентация PowerPoint</vt:lpstr>
      <vt:lpstr>Презентация PowerPoint</vt:lpstr>
      <vt:lpstr>Презентация PowerPoint</vt:lpstr>
      <vt:lpstr>Презентация PowerPoint</vt:lpstr>
      <vt:lpstr>Josef Vissariovič  Džugašvili (Stalin)</vt:lpstr>
      <vt:lpstr>Презентация PowerPoint</vt:lpstr>
      <vt:lpstr>Презентация PowerPoint</vt:lpstr>
      <vt:lpstr>GULAG  1923 – 1967</vt:lpstr>
      <vt:lpstr>1941 - 1945</vt:lpstr>
      <vt:lpstr>Rusko v 2. polovině XX. století</vt:lpstr>
      <vt:lpstr>Výsledky poválečného období:</vt:lpstr>
      <vt:lpstr>„Chruščovovské tání“ – „оттепель“</vt:lpstr>
      <vt:lpstr>Презентация PowerPoint</vt:lpstr>
      <vt:lpstr>Презентация PowerPoint</vt:lpstr>
      <vt:lpstr>Презентация PowerPoint</vt:lpstr>
      <vt:lpstr>Krize společnosti</vt:lpstr>
      <vt:lpstr>Michail Sergejevič Gorbačov</vt:lpstr>
      <vt:lpstr>1991 – SSSR přestal existovat</vt:lpstr>
      <vt:lpstr>Ruská Federace</vt:lpstr>
      <vt:lpstr>Hlavní město RF - Moskva</vt:lpstr>
      <vt:lpstr>Boris Nikolajevič Jelcin </vt:lpstr>
      <vt:lpstr>Státní symboly RF</vt:lpstr>
      <vt:lpstr>Hymna RF</vt:lpstr>
      <vt:lpstr>Prezident RF</vt:lpstr>
      <vt:lpstr>Předsedá vlády RF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 ruských reálií</dc:title>
  <dc:creator>JANA</dc:creator>
  <cp:lastModifiedBy>Uživatel systému Windows</cp:lastModifiedBy>
  <cp:revision>53</cp:revision>
  <dcterms:created xsi:type="dcterms:W3CDTF">2017-10-06T08:08:45Z</dcterms:created>
  <dcterms:modified xsi:type="dcterms:W3CDTF">2019-02-18T22:46:28Z</dcterms:modified>
</cp:coreProperties>
</file>