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2" r:id="rId4"/>
    <p:sldId id="265" r:id="rId5"/>
    <p:sldId id="263" r:id="rId6"/>
    <p:sldId id="266" r:id="rId7"/>
    <p:sldId id="261" r:id="rId8"/>
    <p:sldId id="267" r:id="rId9"/>
    <p:sldId id="260" r:id="rId10"/>
    <p:sldId id="268" r:id="rId11"/>
    <p:sldId id="257" r:id="rId12"/>
    <p:sldId id="269" r:id="rId13"/>
    <p:sldId id="258" r:id="rId14"/>
    <p:sldId id="270" r:id="rId15"/>
    <p:sldId id="259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87 w 372"/>
              <a:gd name="T1" fmla="*/ 166 h 166"/>
              <a:gd name="T2" fmla="*/ 293 w 372"/>
              <a:gd name="T3" fmla="*/ 164 h 166"/>
              <a:gd name="T4" fmla="*/ 294 w 372"/>
              <a:gd name="T5" fmla="*/ 163 h 166"/>
              <a:gd name="T6" fmla="*/ 370 w 372"/>
              <a:gd name="T7" fmla="*/ 87 h 166"/>
              <a:gd name="T8" fmla="*/ 370 w 372"/>
              <a:gd name="T9" fmla="*/ 78 h 166"/>
              <a:gd name="T10" fmla="*/ 294 w 372"/>
              <a:gd name="T11" fmla="*/ 3 h 166"/>
              <a:gd name="T12" fmla="*/ 293 w 372"/>
              <a:gd name="T13" fmla="*/ 2 h 166"/>
              <a:gd name="T14" fmla="*/ 287 w 372"/>
              <a:gd name="T15" fmla="*/ 0 h 166"/>
              <a:gd name="T16" fmla="*/ 0 w 372"/>
              <a:gd name="T17" fmla="*/ 0 h 166"/>
              <a:gd name="T18" fmla="*/ 0 w 372"/>
              <a:gd name="T19" fmla="*/ 166 h 166"/>
              <a:gd name="T20" fmla="*/ 287 w 372"/>
              <a:gd name="T21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C7285-B925-44DA-AC44-361FB1D635A8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88BBC-F4C6-43BF-B87F-43B8997DE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8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1A029-F1A7-4D54-B434-B33418EE740A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A0AB8-3308-4D7F-9F09-65900EECD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7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457D9-9E7C-41E7-8082-C5831988CD3E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E4D6D-48A5-4EA4-B1E3-F2A917730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2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AC2C1-05C3-4BF2-A9C9-73991AB7A203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6AB12-36CA-443E-AF64-B2BDCC0FD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7FC5-C24E-4ECB-9C7C-C94A7F659982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B24B-3413-4CA2-A033-0ED78D0A9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9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C083-3B27-4FFA-9F95-942204809C6A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E747F-E27A-4AE0-B0CC-899F51960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8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E9E9-9458-4D9A-9C56-9002E381ECDD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376B4-6CC9-4ABB-A445-FAF4EEA28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35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97E3-FB1C-4B16-9509-F96787552133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4D12-9907-410A-98ED-2F485E486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2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B273-C64E-4A2B-8883-68984F9894C7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D82E-4FC8-47CA-ACA9-1C1AF6032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7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A580-BA79-4941-B569-C39F1D539E30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6D12F-F8C0-4E2F-AC40-F81E79A08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0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C92F-3E5B-449C-8FCB-F4C3449FDB5D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E954-8738-44E5-8972-A50D17159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8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059E1-84A8-4EEF-BD9B-7570A4E9C77B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5F80E-D4BB-4BDA-815D-51E076DF3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8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5017-B3D2-4C36-9341-F9557A6D7EB2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98E9-E271-4B6C-95A6-B2CE1F7F1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0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FE888-FBBE-440F-958D-E77553A29A09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FFED0-8674-47E6-9EBB-F4CD039AA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D3A47-E5AD-4C57-ABBD-9269191EC6CC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126-F01E-4B88-BDC0-B254FB17A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2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C2298-B25B-4934-9BB8-93C74F86EECC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67C23-31F6-438F-9D81-4D97602B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3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454"/>
            <a:chExt cx="1952625" cy="5678297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Образец заголовка</a:t>
            </a:r>
            <a:endParaRPr lang="en-US" altLang="cs-CZ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Образец текста</a:t>
            </a:r>
          </a:p>
          <a:p>
            <a:pPr lvl="1"/>
            <a:r>
              <a:rPr lang="ru-RU" altLang="cs-CZ" smtClean="0"/>
              <a:t>Второй уровень</a:t>
            </a:r>
          </a:p>
          <a:p>
            <a:pPr lvl="2"/>
            <a:r>
              <a:rPr lang="ru-RU" altLang="cs-CZ" smtClean="0"/>
              <a:t>Третий уровень</a:t>
            </a:r>
          </a:p>
          <a:p>
            <a:pPr lvl="3"/>
            <a:r>
              <a:rPr lang="ru-RU" altLang="cs-CZ" smtClean="0"/>
              <a:t>Четвертый уровень</a:t>
            </a:r>
          </a:p>
          <a:p>
            <a:pPr lvl="4"/>
            <a:r>
              <a:rPr lang="ru-RU" altLang="cs-CZ" smtClean="0"/>
              <a:t>Пятый уровень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B454B4-0E9A-4630-8477-6EACD4A94F3A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dirty="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E9CA50B4-A92C-478E-8811-D3A309CE5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Y5__p1kRl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Z7m7eTer-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Wu-BK3GMH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6dDlfAkhS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fD9v70TiF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4n860DM-f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BUqt6AWJ-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2413000" y="1665288"/>
            <a:ext cx="8915400" cy="2632075"/>
          </a:xfrm>
        </p:spPr>
        <p:txBody>
          <a:bodyPr/>
          <a:lstStyle/>
          <a:p>
            <a:pPr algn="ctr"/>
            <a:r>
              <a:rPr lang="cs-CZ" altLang="cs-CZ" smtClean="0"/>
              <a:t>Ruské užité lidové umění</a:t>
            </a:r>
            <a:br>
              <a:rPr lang="cs-CZ" altLang="cs-CZ" smtClean="0"/>
            </a:br>
            <a:r>
              <a:rPr lang="cs-CZ" altLang="cs-CZ" smtClean="0"/>
              <a:t>a suvenýry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cs-CZ" altLang="cs-CZ" smtClean="0"/>
              <a:t>Chochlomská malba na dřevo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2589213" y="1406525"/>
            <a:ext cx="8915400" cy="3778250"/>
          </a:xfrm>
        </p:spPr>
        <p:txBody>
          <a:bodyPr/>
          <a:lstStyle/>
          <a:p>
            <a:r>
              <a:rPr lang="cs-CZ" altLang="cs-CZ" smtClean="0"/>
              <a:t>objevila se v Zavolží, v obcích Skorobogatovské a Chochlomské oblastí</a:t>
            </a:r>
          </a:p>
          <a:p>
            <a:r>
              <a:rPr lang="cs-CZ" altLang="cs-CZ" smtClean="0"/>
              <a:t>malba na dřevěné nádobí, vyvedená v červené a černé, méně často v zelené barvě na zlatém pozadí se vzory</a:t>
            </a:r>
          </a:p>
          <a:p>
            <a:r>
              <a:rPr lang="cs-CZ" altLang="cs-CZ" smtClean="0"/>
              <a:t>tradiční prvky Chochlomské malby jsou červené plody jeřabin a lesních jahod, květiny a větvičky; často i ptáci, ryby a zvířata</a:t>
            </a:r>
          </a:p>
        </p:txBody>
      </p:sp>
      <p:pic>
        <p:nvPicPr>
          <p:cNvPr id="27652" name="Picture 2" descr="VÃ½sledek obrÃ¡zku pro ÑÐ¾ÑÐ»Ð¾Ð¼ÑÐºÐ°Ñ Ð¿Ð¾ÑÑ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3255963"/>
            <a:ext cx="54197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ru-RU" altLang="cs-CZ" smtClean="0"/>
              <a:t>Хохломская роспись</a:t>
            </a:r>
            <a:endParaRPr lang="cs-CZ" altLang="cs-CZ" smtClean="0"/>
          </a:p>
        </p:txBody>
      </p:sp>
      <p:pic>
        <p:nvPicPr>
          <p:cNvPr id="5" name="8Y5__p1kRl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2825" y="1265238"/>
            <a:ext cx="9531350" cy="5360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cs-CZ" altLang="cs-CZ" smtClean="0"/>
              <a:t>Dymkovská hračka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2600325" y="1441450"/>
            <a:ext cx="8915400" cy="3778250"/>
          </a:xfrm>
        </p:spPr>
        <p:txBody>
          <a:bodyPr/>
          <a:lstStyle/>
          <a:p>
            <a:r>
              <a:rPr lang="cs-CZ" altLang="cs-CZ" smtClean="0"/>
              <a:t>vzniklo před více než 400 lety v osadě Dymkovo nedaleko města Vjatka</a:t>
            </a:r>
          </a:p>
          <a:p>
            <a:r>
              <a:rPr lang="cs-CZ" altLang="cs-CZ" smtClean="0"/>
              <a:t>keramická hračka, představuje ženské a mužské postavy, postavy zvířat, malované na bílé hlíně s barevným zdobením, podobném květinám</a:t>
            </a:r>
          </a:p>
          <a:p>
            <a:r>
              <a:rPr lang="cs-CZ" altLang="cs-CZ" smtClean="0"/>
              <a:t>téměř všechny Dymkovské hračky tvoří píšťalky</a:t>
            </a:r>
          </a:p>
          <a:p>
            <a:r>
              <a:rPr lang="cs-CZ" altLang="cs-CZ" smtClean="0"/>
              <a:t>původ této hračky je spojen se starodávným svátkem jara, kdy ženy z obce Dymkovo vyráběly hliněné píšťalky v podobě koní, ovcí, koz nebo kachen. </a:t>
            </a:r>
          </a:p>
        </p:txBody>
      </p:sp>
      <p:sp>
        <p:nvSpPr>
          <p:cNvPr id="29700" name="AutoShape 2" descr="VÃ½sledek obrÃ¡zku pro Ð´ÑÐ¼ÐºÐ¾Ð²ÑÐºÐ°Ñ Ð¸Ð³ÑÑÑ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9701" name="Picture 4" descr="VÃ½sledek obrÃ¡zku pro Ð´ÑÐ¼ÐºÐ¾Ð²ÑÐºÐ°Ñ Ð¸Ð³ÑÑÑ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4010025"/>
            <a:ext cx="203993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VÃ½sledek obrÃ¡zku pro Ð´ÑÐ¼ÐºÐ¾Ð²ÑÐºÐ°Ñ Ð¸Ð³ÑÑÑ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3798888"/>
            <a:ext cx="198755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VÃ½sledek obrÃ¡zku pro Ð´ÑÐ¼ÐºÐ¾Ð²ÑÐºÐ°Ñ Ð¸Ð³ÑÑÑ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3590925"/>
            <a:ext cx="244951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ru-RU" altLang="cs-CZ" smtClean="0"/>
              <a:t>Дымковские игрушки</a:t>
            </a:r>
            <a:endParaRPr lang="cs-CZ" altLang="cs-CZ" smtClean="0"/>
          </a:p>
        </p:txBody>
      </p:sp>
      <p:pic>
        <p:nvPicPr>
          <p:cNvPr id="4" name="qZ7m7eTer-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0725" y="1541463"/>
            <a:ext cx="8197850" cy="4611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Ã½sledek obrÃ¡zku pro Ð¿Ð°Ð»ÐµÑÑÐºÐ¸Ð¹ ÑÑÐ²ÐµÐ½Ð¸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2530475"/>
            <a:ext cx="4665663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Nadpis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cs-CZ" altLang="cs-CZ" smtClean="0"/>
              <a:t>Palešské miniatury</a:t>
            </a:r>
          </a:p>
        </p:txBody>
      </p:sp>
      <p:sp>
        <p:nvSpPr>
          <p:cNvPr id="31748" name="Zástupný symbol pro obsah 2"/>
          <p:cNvSpPr>
            <a:spLocks noGrp="1"/>
          </p:cNvSpPr>
          <p:nvPr>
            <p:ph idx="1"/>
          </p:nvPr>
        </p:nvSpPr>
        <p:spPr>
          <a:xfrm>
            <a:off x="2589213" y="1465263"/>
            <a:ext cx="8915400" cy="3778250"/>
          </a:xfrm>
        </p:spPr>
        <p:txBody>
          <a:bodyPr/>
          <a:lstStyle/>
          <a:p>
            <a:r>
              <a:rPr lang="cs-CZ" altLang="cs-CZ" smtClean="0"/>
              <a:t>vznikly v roce 1923 ve vesnici Palech v Ivanovské oblasti</a:t>
            </a:r>
          </a:p>
          <a:p>
            <a:r>
              <a:rPr lang="cs-CZ" altLang="cs-CZ" smtClean="0"/>
              <a:t>miniaturní lakované předměty z papírmaše (krabičky, šperkovnice, tabatěrky) s výraznou kresbou na černém laku. </a:t>
            </a:r>
          </a:p>
          <a:p>
            <a:r>
              <a:rPr lang="cs-CZ" altLang="cs-CZ" smtClean="0"/>
              <a:t>víčka palešských miniatur zobrazují živými barvami na černém pozadí příběhy z každodenního, literárního nebo folklórního života. Charakteristické jsou množstvím zlata a půvabnými podlouhlými postavami.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ru-RU" altLang="cs-CZ" smtClean="0"/>
              <a:t>Палехская миниатюра</a:t>
            </a:r>
            <a:endParaRPr lang="cs-CZ" altLang="cs-CZ" smtClean="0"/>
          </a:p>
        </p:txBody>
      </p:sp>
      <p:pic>
        <p:nvPicPr>
          <p:cNvPr id="4" name="8Wu-BK3GMH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2388" y="1517650"/>
            <a:ext cx="8912225" cy="50117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cs-CZ" altLang="cs-CZ" smtClean="0"/>
              <a:t>SAMOVAR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2554288" y="1524000"/>
            <a:ext cx="8915400" cy="1676400"/>
          </a:xfrm>
        </p:spPr>
        <p:txBody>
          <a:bodyPr/>
          <a:lstStyle/>
          <a:p>
            <a:r>
              <a:rPr lang="cs-CZ" altLang="cs-CZ" smtClean="0"/>
              <a:t>zařízení s kohoutkem pro přípravu vroucí vody</a:t>
            </a:r>
          </a:p>
          <a:p>
            <a:r>
              <a:rPr lang="cs-CZ" altLang="cs-CZ" smtClean="0"/>
              <a:t>první samovar byl vyroben v roce 1778 v Tule</a:t>
            </a:r>
          </a:p>
          <a:p>
            <a:r>
              <a:rPr lang="pl-PL" altLang="cs-CZ" smtClean="0"/>
              <a:t>je symbolem pohostinnosti, blahobytu, klidu a pohody v domě </a:t>
            </a:r>
            <a:endParaRPr lang="cs-CZ" altLang="cs-CZ" smtClean="0"/>
          </a:p>
        </p:txBody>
      </p:sp>
      <p:pic>
        <p:nvPicPr>
          <p:cNvPr id="33796" name="Picture 2" descr="VÃ½sledek obrÃ¡zku pro samov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551238"/>
            <a:ext cx="3951288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cs-CZ" altLang="cs-CZ" smtClean="0"/>
              <a:t>Matrjoška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2084388" y="1558925"/>
            <a:ext cx="5746750" cy="4772025"/>
          </a:xfrm>
        </p:spPr>
        <p:txBody>
          <a:bodyPr/>
          <a:lstStyle/>
          <a:p>
            <a:pPr algn="just"/>
            <a:r>
              <a:rPr lang="cs-CZ" altLang="cs-CZ" smtClean="0">
                <a:solidFill>
                  <a:schemeClr val="tx1"/>
                </a:solidFill>
              </a:rPr>
              <a:t>dutá, dřevěná, malovaná panenka, vejčitého tvaru, kterou lze rozložit a jež v sobě skrývá několik dalších, čím dál menších dřevěných panenek</a:t>
            </a:r>
          </a:p>
          <a:p>
            <a:pPr algn="just"/>
            <a:r>
              <a:rPr lang="cs-CZ" altLang="cs-CZ" smtClean="0">
                <a:solidFill>
                  <a:schemeClr val="tx1"/>
                </a:solidFill>
              </a:rPr>
              <a:t>je oblečená v malovaném sarafánu a na hlavě má šátek</a:t>
            </a:r>
          </a:p>
          <a:p>
            <a:pPr algn="just"/>
            <a:endParaRPr lang="cs-CZ" altLang="cs-CZ" smtClean="0">
              <a:solidFill>
                <a:schemeClr val="tx1"/>
              </a:solidFill>
            </a:endParaRPr>
          </a:p>
          <a:p>
            <a:pPr algn="just">
              <a:buFont typeface="Wingdings 3" panose="05040102010807070707" pitchFamily="18" charset="2"/>
              <a:buNone/>
            </a:pPr>
            <a:r>
              <a:rPr lang="cs-CZ" altLang="cs-CZ" smtClean="0">
                <a:solidFill>
                  <a:schemeClr val="tx1"/>
                </a:solidFill>
              </a:rPr>
              <a:t>	Původ: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cs-CZ" altLang="cs-CZ" smtClean="0">
                <a:solidFill>
                  <a:schemeClr val="tx1"/>
                </a:solidFill>
              </a:rPr>
              <a:t>	Koncem XIX století přivezli do Ruska japonskou sošku budhistického mnicha, kterého bylo možno rozložit na dvě části, a uvnitř se skrývaly další menší sošky. Ruští řemeslníci podle ní vytvořili svoji verzi rozkládací hračky ve formě ruské vesnické dívky.</a:t>
            </a:r>
          </a:p>
        </p:txBody>
      </p:sp>
      <p:pic>
        <p:nvPicPr>
          <p:cNvPr id="19460" name="Picture 2" descr="VÃ½sledek obrÃ¡zku pro Ð¼Ð°ÑÑÑÑ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2379663"/>
            <a:ext cx="3749675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ru-RU" altLang="cs-CZ" smtClean="0"/>
              <a:t>Матрёшка</a:t>
            </a:r>
            <a:endParaRPr lang="cs-CZ" altLang="cs-CZ" smtClean="0"/>
          </a:p>
        </p:txBody>
      </p:sp>
      <p:pic>
        <p:nvPicPr>
          <p:cNvPr id="4" name="x6dDlfAkhS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8613" y="1627188"/>
            <a:ext cx="8435975" cy="4746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cs-CZ" altLang="cs-CZ" smtClean="0"/>
              <a:t>Vologdská krajka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2600325" y="1558925"/>
            <a:ext cx="8915400" cy="1630363"/>
          </a:xfrm>
        </p:spPr>
        <p:txBody>
          <a:bodyPr/>
          <a:lstStyle/>
          <a:p>
            <a:r>
              <a:rPr lang="it-IT" altLang="cs-CZ" smtClean="0"/>
              <a:t>vznikla v oblasti Vologda v roce 1820</a:t>
            </a:r>
            <a:endParaRPr lang="cs-CZ" altLang="cs-CZ" smtClean="0"/>
          </a:p>
          <a:p>
            <a:r>
              <a:rPr lang="cs-CZ" altLang="cs-CZ" smtClean="0"/>
              <a:t>umělecká originalita krajky Vologda spočívá v bohatosti a rozmanitosti vzorů, čistotě linií, jasném vymezení vzoru a pozadí.</a:t>
            </a:r>
          </a:p>
        </p:txBody>
      </p:sp>
      <p:pic>
        <p:nvPicPr>
          <p:cNvPr id="21508" name="Picture 2" descr="VÃ½sledek obrÃ¡zku pro Ð²Ð¾Ð»Ð¾Ð³Ð¾Ð´ÑÐºÐ¾Ðµ ÐºÑÑÐ¶ÐµÐ²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208463"/>
            <a:ext cx="424021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VÃ½sledek obrÃ¡zku pro Ð²Ð¾Ð»Ð¾Ð³Ð¾Ð´ÑÐºÐ¾Ðµ ÐºÑÑÐ¶ÐµÐ²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3481388"/>
            <a:ext cx="42354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ru-RU" altLang="cs-CZ" smtClean="0"/>
              <a:t>Вологодское кружево</a:t>
            </a:r>
            <a:endParaRPr lang="cs-CZ" altLang="cs-CZ" smtClean="0"/>
          </a:p>
        </p:txBody>
      </p:sp>
      <p:pic>
        <p:nvPicPr>
          <p:cNvPr id="4" name="jfD9v70TiF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2438" y="1905000"/>
            <a:ext cx="7820025" cy="4398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cs-CZ" altLang="cs-CZ" smtClean="0"/>
              <a:t>Porcelán Gžel 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2565400" y="1406525"/>
            <a:ext cx="8915400" cy="1981200"/>
          </a:xfrm>
        </p:spPr>
        <p:txBody>
          <a:bodyPr/>
          <a:lstStyle/>
          <a:p>
            <a:r>
              <a:rPr lang="cs-CZ" altLang="cs-CZ" smtClean="0"/>
              <a:t>ručně malovaný modrý a bílý porcelán</a:t>
            </a:r>
          </a:p>
          <a:p>
            <a:r>
              <a:rPr lang="cs-CZ" altLang="cs-CZ" smtClean="0"/>
              <a:t>Gželská malba je založena na kombinaci okrasného ohraničení s lehkými tahy štětcem, přecházejícími do tmavě modré expresivní malby</a:t>
            </a:r>
          </a:p>
          <a:p>
            <a:r>
              <a:rPr lang="cs-CZ" altLang="cs-CZ" smtClean="0"/>
              <a:t>Domácí i dekorativní předměty: cukřenky, čajové konvice, máselnice, krabičky, svícny, vázy, lampy, hodiny, atd. </a:t>
            </a:r>
          </a:p>
        </p:txBody>
      </p:sp>
      <p:pic>
        <p:nvPicPr>
          <p:cNvPr id="23556" name="Picture 2" descr="VÃ½sledek obrÃ¡zku pro Ð³Ð¶Ðµ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3313113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ru-RU" altLang="cs-CZ" smtClean="0"/>
              <a:t>Г</a:t>
            </a:r>
            <a:r>
              <a:rPr lang="cs-CZ" altLang="cs-CZ" smtClean="0"/>
              <a:t>жельский фарфор </a:t>
            </a:r>
          </a:p>
        </p:txBody>
      </p:sp>
      <p:pic>
        <p:nvPicPr>
          <p:cNvPr id="6" name="N4n860DM-f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1163" y="1516063"/>
            <a:ext cx="8553450" cy="4810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cs-CZ" altLang="cs-CZ" smtClean="0"/>
              <a:t>Rostovský smalt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r>
              <a:rPr lang="cs-CZ" altLang="cs-CZ" smtClean="0"/>
              <a:t>tradice výroby ozdobných smaltů, která vznikla v Rostově</a:t>
            </a:r>
          </a:p>
          <a:p>
            <a:r>
              <a:rPr lang="cs-CZ" altLang="cs-CZ" smtClean="0"/>
              <a:t>zdobené kovové krabičky, náušnice, náboženské předměty, suvenýry atd. </a:t>
            </a:r>
          </a:p>
        </p:txBody>
      </p:sp>
      <p:pic>
        <p:nvPicPr>
          <p:cNvPr id="25604" name="Picture 2" descr="VÃ½sledek obrÃ¡zku pro ÑÐ¾ÑÑÐ¾Ð²ÑÐºÐ°Ñ ÑÐ¸Ð½Ð¸Ñ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3048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VÃ½sledek obrÃ¡zku pro ÑÐ¾ÑÑÐ¾Ð²ÑÐºÐ°Ñ ÑÐ¸Ð½Ð¸ÑÑ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173413"/>
            <a:ext cx="34861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cs-CZ" altLang="cs-CZ" smtClean="0"/>
              <a:t>Ростовская финифть </a:t>
            </a:r>
          </a:p>
        </p:txBody>
      </p:sp>
      <p:pic>
        <p:nvPicPr>
          <p:cNvPr id="4" name="RBUqt6AWJ-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674813"/>
            <a:ext cx="8377237" cy="4713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</TotalTime>
  <Words>373</Words>
  <Application>Microsoft Office PowerPoint</Application>
  <PresentationFormat>Широкоэкранный</PresentationFormat>
  <Paragraphs>41</Paragraphs>
  <Slides>16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Century Gothic</vt:lpstr>
      <vt:lpstr>Arial</vt:lpstr>
      <vt:lpstr>Wingdings 3</vt:lpstr>
      <vt:lpstr>Calibri</vt:lpstr>
      <vt:lpstr>Легкий дым</vt:lpstr>
      <vt:lpstr>Ruské užité lidové umění a suvenýry</vt:lpstr>
      <vt:lpstr>Matrjoška</vt:lpstr>
      <vt:lpstr>Матрёшка</vt:lpstr>
      <vt:lpstr>Vologdská krajka</vt:lpstr>
      <vt:lpstr>Вологодское кружево</vt:lpstr>
      <vt:lpstr>Porcelán Gžel </vt:lpstr>
      <vt:lpstr>Гжельский фарфор </vt:lpstr>
      <vt:lpstr>Rostovský smalt</vt:lpstr>
      <vt:lpstr>Ростовская финифть </vt:lpstr>
      <vt:lpstr>Chochlomská malba na dřevo</vt:lpstr>
      <vt:lpstr>Хохломская роспись</vt:lpstr>
      <vt:lpstr>Dymkovská hračka</vt:lpstr>
      <vt:lpstr>Дымковские игрушки</vt:lpstr>
      <vt:lpstr>Palešské miniatury</vt:lpstr>
      <vt:lpstr>Палехская миниатюра</vt:lpstr>
      <vt:lpstr>SAMOVAR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Декоративно-прикладное искусство</dc:title>
  <dc:creator>Uživatel systému Windows</dc:creator>
  <cp:lastModifiedBy>Uživatel systému Windows</cp:lastModifiedBy>
  <cp:revision>14</cp:revision>
  <dcterms:created xsi:type="dcterms:W3CDTF">2017-11-26T17:18:36Z</dcterms:created>
  <dcterms:modified xsi:type="dcterms:W3CDTF">2019-03-13T16:09:48Z</dcterms:modified>
</cp:coreProperties>
</file>