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8" r:id="rId3"/>
    <p:sldId id="257" r:id="rId4"/>
    <p:sldId id="278" r:id="rId5"/>
    <p:sldId id="279" r:id="rId6"/>
    <p:sldId id="280" r:id="rId7"/>
    <p:sldId id="281" r:id="rId8"/>
    <p:sldId id="260" r:id="rId9"/>
    <p:sldId id="261" r:id="rId10"/>
    <p:sldId id="282" r:id="rId11"/>
    <p:sldId id="27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114" d="100"/>
          <a:sy n="114" d="100"/>
        </p:scale>
        <p:origin x="-91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D8A44-F40A-4987-97F3-E67792480AB1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4AF1D-BF5C-4A91-BD76-8529DB6BA0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69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FCB7-A0EB-46A6-BDF8-AEE0910FDEE2}" type="datetime1">
              <a:rPr lang="cs-CZ" smtClean="0"/>
              <a:pPr/>
              <a:t>6.3.2019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189D0F-6427-4930-88B0-345C2A9A47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1859-9805-4896-8A98-A0DED291DE13}" type="datetime1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9D0F-6427-4930-88B0-345C2A9A47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189D0F-6427-4930-88B0-345C2A9A47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5DA-D637-487C-9D6B-EF91701B6F10}" type="datetime1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8B80-DDC9-46F8-9F96-4947F87A2BC5}" type="datetime1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189D0F-6427-4930-88B0-345C2A9A47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AE0D-0F85-4E6C-BF2D-2B1096D0429D}" type="datetime1">
              <a:rPr lang="cs-CZ" smtClean="0"/>
              <a:pPr/>
              <a:t>6.3.2019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189D0F-6427-4930-88B0-345C2A9A47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F0145E-DBE5-4627-9752-E80CE6315492}" type="datetime1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9D0F-6427-4930-88B0-345C2A9A47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F6BB-12DF-48B9-A4A7-9FB34F61E052}" type="datetime1">
              <a:rPr lang="cs-CZ" smtClean="0"/>
              <a:pPr/>
              <a:t>6.3.2019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189D0F-6427-4930-88B0-345C2A9A47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D435-A9DB-4028-9693-E68C37CF91BE}" type="datetime1">
              <a:rPr lang="cs-CZ" smtClean="0"/>
              <a:pPr/>
              <a:t>6.3.2019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189D0F-6427-4930-88B0-345C2A9A47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7647-28CC-471E-8E3E-740741E55D44}" type="datetime1">
              <a:rPr lang="cs-CZ" smtClean="0"/>
              <a:pPr/>
              <a:t>6.3.2019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189D0F-6427-4930-88B0-345C2A9A47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189D0F-6427-4930-88B0-345C2A9A47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F66B-C9F6-4158-88A5-C1266D2C33E5}" type="datetime1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189D0F-6427-4930-88B0-345C2A9A47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49D695-9691-40DB-BD2B-D4D47CD97C86}" type="datetime1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D61859-9805-4896-8A98-A0DED291DE13}" type="datetime1">
              <a:rPr lang="cs-CZ" smtClean="0"/>
              <a:pPr/>
              <a:t>6.3.2019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189D0F-6427-4930-88B0-345C2A9A472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zscr.cz/clanek/integrovany-zachranny-system.aspx" TargetMode="External"/><Relationship Id="rId2" Type="http://schemas.openxmlformats.org/officeDocument/2006/relationships/hyperlink" Target="http://www.hzs-kvk.cz/ks/zakon23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rebrno.cz/uploads/blondynky/brozurka_blondynky_201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6400800" cy="1752600"/>
          </a:xfrm>
        </p:spPr>
        <p:txBody>
          <a:bodyPr/>
          <a:lstStyle/>
          <a:p>
            <a:r>
              <a:rPr lang="cs-CZ" dirty="0"/>
              <a:t>Zuzana Coufalová </a:t>
            </a:r>
          </a:p>
          <a:p>
            <a:r>
              <a:rPr lang="cs-CZ" dirty="0"/>
              <a:t>2013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743744"/>
          </a:xfrm>
        </p:spPr>
        <p:txBody>
          <a:bodyPr/>
          <a:lstStyle/>
          <a:p>
            <a:r>
              <a:rPr lang="cs-CZ" dirty="0"/>
              <a:t>Integrovaný záchranný systém</a:t>
            </a: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2555776" y="6381328"/>
            <a:ext cx="4211960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1  PS Lidická Brno</a:t>
            </a:r>
          </a:p>
        </p:txBody>
      </p:sp>
      <p:pic>
        <p:nvPicPr>
          <p:cNvPr id="1027" name="Picture 3" descr="D:\Users\Asus\Desktop\MU\Bakalářka - Ochrana člověka za mimořádných situací ve výuce na VŠ\foto\3.4.2013 Lidická\P4030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4633531" cy="347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3CBF55-04C3-4307-AE98-823E2D9E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IZS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7509DA81-D0AA-43EB-83D8-857D604F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9D0F-6427-4930-88B0-345C2A9A4725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9732D5E-D5DB-4726-977C-367B945D94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https://www.youtube.com/watch?v=-LxILb5dIFw&amp;t=7s</a:t>
            </a:r>
          </a:p>
        </p:txBody>
      </p:sp>
    </p:spTree>
    <p:extLst>
      <p:ext uri="{BB962C8B-B14F-4D97-AF65-F5344CB8AC3E}">
        <p14:creationId xmlns:p14="http://schemas.microsoft.com/office/powerpoint/2010/main" val="380424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760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4824536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3400" dirty="0"/>
              <a:t>MARTÍNEK, Bohumír. </a:t>
            </a:r>
            <a:r>
              <a:rPr lang="cs-CZ" sz="3400" i="1" dirty="0"/>
              <a:t>Ochrana člověka za mimořádných událostí: příručka pro učitele základních a středních škol</a:t>
            </a:r>
            <a:r>
              <a:rPr lang="cs-CZ" sz="3400" dirty="0"/>
              <a:t>. </a:t>
            </a:r>
            <a:r>
              <a:rPr lang="cs-CZ" sz="3400" dirty="0" err="1"/>
              <a:t>Vyd</a:t>
            </a:r>
            <a:r>
              <a:rPr lang="cs-CZ" sz="3400" dirty="0"/>
              <a:t>. 2., </a:t>
            </a:r>
            <a:r>
              <a:rPr lang="cs-CZ" sz="3400" dirty="0" err="1"/>
              <a:t>opr</a:t>
            </a:r>
            <a:r>
              <a:rPr lang="cs-CZ" sz="3400" dirty="0"/>
              <a:t>. a </a:t>
            </a:r>
            <a:r>
              <a:rPr lang="cs-CZ" sz="3400" dirty="0" err="1"/>
              <a:t>rozš</a:t>
            </a:r>
            <a:r>
              <a:rPr lang="cs-CZ" sz="3400" dirty="0"/>
              <a:t>. Praha: Ministerstvo vnitra, generální ředitelství Hasičského záchranného sboru ČR, 2003, 119 s. ISBN 80-866-4008-6.</a:t>
            </a:r>
          </a:p>
          <a:p>
            <a:pPr lvl="0">
              <a:buFont typeface="Wingdings" pitchFamily="2" charset="2"/>
              <a:buChar char="Ø"/>
            </a:pPr>
            <a:r>
              <a:rPr lang="cs-CZ" sz="3400" dirty="0"/>
              <a:t>Česká republika. Zákon o integrovaném záchranném systému a o změně některých zákonů. In: </a:t>
            </a:r>
            <a:r>
              <a:rPr lang="cs-CZ" sz="3400" i="1" dirty="0"/>
              <a:t>Sbírka zákonů České republiky</a:t>
            </a:r>
            <a:r>
              <a:rPr lang="cs-CZ" sz="3400" dirty="0"/>
              <a:t>. 2000. Dostupné z: </a:t>
            </a:r>
            <a:r>
              <a:rPr lang="cs-CZ" sz="3400" u="sng" dirty="0">
                <a:hlinkClick r:id="rId2"/>
              </a:rPr>
              <a:t>http://www.</a:t>
            </a:r>
            <a:r>
              <a:rPr lang="cs-CZ" sz="3400" u="sng" dirty="0" err="1">
                <a:hlinkClick r:id="rId2"/>
              </a:rPr>
              <a:t>hzs</a:t>
            </a:r>
            <a:r>
              <a:rPr lang="cs-CZ" sz="3400" u="sng" dirty="0">
                <a:hlinkClick r:id="rId2"/>
              </a:rPr>
              <a:t>-</a:t>
            </a:r>
            <a:r>
              <a:rPr lang="cs-CZ" sz="3400" u="sng" dirty="0" err="1">
                <a:hlinkClick r:id="rId2"/>
              </a:rPr>
              <a:t>kvk.cz</a:t>
            </a:r>
            <a:r>
              <a:rPr lang="cs-CZ" sz="3400" u="sng" dirty="0">
                <a:hlinkClick r:id="rId2"/>
              </a:rPr>
              <a:t>/ks/zakon239.pdf</a:t>
            </a:r>
            <a:endParaRPr lang="cs-CZ" sz="3400" dirty="0"/>
          </a:p>
          <a:p>
            <a:pPr lvl="0">
              <a:buFont typeface="Wingdings" pitchFamily="2" charset="2"/>
              <a:buChar char="Ø"/>
            </a:pPr>
            <a:r>
              <a:rPr lang="cs-CZ" sz="3400" dirty="0"/>
              <a:t>HASIČSKÝ ZÁCHRANNÝ SBOR ČR. </a:t>
            </a:r>
            <a:r>
              <a:rPr lang="cs-CZ" sz="3400" i="1" dirty="0"/>
              <a:t>Integrovaný záchranný systém</a:t>
            </a:r>
            <a:r>
              <a:rPr lang="cs-CZ" sz="3400" dirty="0"/>
              <a:t> [online]. 2009 [cit. 2013-04-08]. Dostupné z: </a:t>
            </a:r>
            <a:r>
              <a:rPr lang="cs-CZ" sz="3400" u="sng" dirty="0">
                <a:hlinkClick r:id="rId3"/>
              </a:rPr>
              <a:t>http://www.</a:t>
            </a:r>
            <a:r>
              <a:rPr lang="cs-CZ" sz="3400" u="sng" dirty="0" err="1">
                <a:hlinkClick r:id="rId3"/>
              </a:rPr>
              <a:t>hzscr.cz</a:t>
            </a:r>
            <a:r>
              <a:rPr lang="cs-CZ" sz="3400" u="sng" dirty="0">
                <a:hlinkClick r:id="rId3"/>
              </a:rPr>
              <a:t>/</a:t>
            </a:r>
            <a:r>
              <a:rPr lang="cs-CZ" sz="3400" u="sng" dirty="0" err="1">
                <a:hlinkClick r:id="rId3"/>
              </a:rPr>
              <a:t>clanek</a:t>
            </a:r>
            <a:r>
              <a:rPr lang="cs-CZ" sz="3400" u="sng" dirty="0">
                <a:hlinkClick r:id="rId3"/>
              </a:rPr>
              <a:t>/</a:t>
            </a:r>
            <a:r>
              <a:rPr lang="cs-CZ" sz="3400" u="sng" dirty="0" err="1">
                <a:hlinkClick r:id="rId3"/>
              </a:rPr>
              <a:t>integrovany</a:t>
            </a:r>
            <a:r>
              <a:rPr lang="cs-CZ" sz="3400" u="sng" dirty="0">
                <a:hlinkClick r:id="rId3"/>
              </a:rPr>
              <a:t>-</a:t>
            </a:r>
            <a:r>
              <a:rPr lang="cs-CZ" sz="3400" u="sng" dirty="0" err="1">
                <a:hlinkClick r:id="rId3"/>
              </a:rPr>
              <a:t>zachranny</a:t>
            </a:r>
            <a:r>
              <a:rPr lang="cs-CZ" sz="3400" u="sng" dirty="0">
                <a:hlinkClick r:id="rId3"/>
              </a:rPr>
              <a:t>-</a:t>
            </a:r>
            <a:r>
              <a:rPr lang="cs-CZ" sz="3400" u="sng" dirty="0" err="1">
                <a:hlinkClick r:id="rId3"/>
              </a:rPr>
              <a:t>system.aspx</a:t>
            </a:r>
            <a:endParaRPr lang="cs-CZ" sz="3400" u="sng" dirty="0"/>
          </a:p>
          <a:p>
            <a:pPr lvl="0">
              <a:buFont typeface="Wingdings" pitchFamily="2" charset="2"/>
              <a:buChar char="Ø"/>
            </a:pPr>
            <a:r>
              <a:rPr lang="cs-CZ" sz="3400" dirty="0"/>
              <a:t>HASIČSKÝ ZÁCHRANNÝ SBOR  JIHOMORAVSKÉHO KRAJE. </a:t>
            </a:r>
            <a:r>
              <a:rPr lang="cs-CZ" sz="3400" i="1" dirty="0"/>
              <a:t>Vaše cesty k bezpečí: aneb chytré blondýnky radí...</a:t>
            </a:r>
            <a:r>
              <a:rPr lang="cs-CZ" sz="3400" dirty="0"/>
              <a:t>[online]. Brno, 2011 [cit. 2013-03-09]. Dostupné z: </a:t>
            </a:r>
            <a:r>
              <a:rPr lang="cs-CZ" sz="3400" u="sng" dirty="0">
                <a:hlinkClick r:id="rId4"/>
              </a:rPr>
              <a:t>http://www.</a:t>
            </a:r>
            <a:r>
              <a:rPr lang="cs-CZ" sz="3400" u="sng" dirty="0" err="1">
                <a:hlinkClick r:id="rId4"/>
              </a:rPr>
              <a:t>firebrno.cz</a:t>
            </a:r>
            <a:r>
              <a:rPr lang="cs-CZ" sz="3400" u="sng" dirty="0">
                <a:hlinkClick r:id="rId4"/>
              </a:rPr>
              <a:t>/</a:t>
            </a:r>
            <a:r>
              <a:rPr lang="cs-CZ" sz="3400" u="sng" dirty="0" err="1">
                <a:hlinkClick r:id="rId4"/>
              </a:rPr>
              <a:t>uploads</a:t>
            </a:r>
            <a:r>
              <a:rPr lang="cs-CZ" sz="3400" u="sng" dirty="0">
                <a:hlinkClick r:id="rId4"/>
              </a:rPr>
              <a:t>/</a:t>
            </a:r>
            <a:r>
              <a:rPr lang="cs-CZ" sz="3400" u="sng" dirty="0" err="1">
                <a:hlinkClick r:id="rId4"/>
              </a:rPr>
              <a:t>blondynky</a:t>
            </a:r>
            <a:r>
              <a:rPr lang="cs-CZ" sz="3400" u="sng" dirty="0">
                <a:hlinkClick r:id="rId4"/>
              </a:rPr>
              <a:t>/</a:t>
            </a:r>
            <a:r>
              <a:rPr lang="cs-CZ" sz="3400" u="sng" dirty="0" err="1">
                <a:hlinkClick r:id="rId4"/>
              </a:rPr>
              <a:t>brozurka</a:t>
            </a:r>
            <a:r>
              <a:rPr lang="cs-CZ" sz="3400" u="sng" dirty="0">
                <a:hlinkClick r:id="rId4"/>
              </a:rPr>
              <a:t>_</a:t>
            </a:r>
            <a:r>
              <a:rPr lang="cs-CZ" sz="3400" u="sng" dirty="0" err="1">
                <a:hlinkClick r:id="rId4"/>
              </a:rPr>
              <a:t>blondynky</a:t>
            </a:r>
            <a:r>
              <a:rPr lang="cs-CZ" sz="3400" u="sng" dirty="0">
                <a:hlinkClick r:id="rId4"/>
              </a:rPr>
              <a:t>_2010.pdf</a:t>
            </a:r>
            <a:endParaRPr lang="cs-CZ" sz="3400" u="sng" dirty="0"/>
          </a:p>
          <a:p>
            <a:endParaRPr lang="cs-CZ" sz="3400" dirty="0"/>
          </a:p>
          <a:p>
            <a:endParaRPr lang="cs-CZ" sz="3400" dirty="0"/>
          </a:p>
          <a:p>
            <a:pPr>
              <a:buFont typeface="Wingdings" pitchFamily="2" charset="2"/>
              <a:buChar char="v"/>
            </a:pPr>
            <a:r>
              <a:rPr lang="cs-CZ" sz="3400" dirty="0"/>
              <a:t>Fotografie použité v této prezentaci jsou vlastní , vytvořené ve spolupráci s jednotlivými složkami IZS. Fotografie Obr. 5 a 7 jsou vytvořené kolegy z Městské policie Brno a za ně děkuji.</a:t>
            </a:r>
          </a:p>
          <a:p>
            <a:endParaRPr lang="cs-CZ" sz="34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78160"/>
          </a:xfrm>
        </p:spPr>
        <p:txBody>
          <a:bodyPr>
            <a:normAutofit/>
          </a:bodyPr>
          <a:lstStyle/>
          <a:p>
            <a:r>
              <a:rPr lang="cs-CZ" dirty="0"/>
              <a:t>Integrovaný Záchranný Systém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3267808"/>
          </a:xfrm>
        </p:spPr>
        <p:txBody>
          <a:bodyPr>
            <a:normAutofit/>
          </a:bodyPr>
          <a:lstStyle/>
          <a:p>
            <a:r>
              <a:rPr lang="cs-CZ" sz="2400" dirty="0"/>
              <a:t>vznik 2001, ale základy v 1993</a:t>
            </a:r>
          </a:p>
          <a:p>
            <a:r>
              <a:rPr lang="cs-CZ" sz="2400" dirty="0"/>
              <a:t>uzákoněn 239/2000 Sb. o IZS a o změně </a:t>
            </a:r>
          </a:p>
          <a:p>
            <a:pPr>
              <a:buNone/>
            </a:pPr>
            <a:r>
              <a:rPr lang="cs-CZ" sz="2400" dirty="0"/>
              <a:t>    některých zákonů </a:t>
            </a:r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8024" y="2348880"/>
            <a:ext cx="4038600" cy="2698315"/>
          </a:xfrm>
        </p:spPr>
        <p:txBody>
          <a:bodyPr>
            <a:noAutofit/>
          </a:bodyPr>
          <a:lstStyle/>
          <a:p>
            <a:r>
              <a:rPr lang="cs-CZ" sz="3200" dirty="0"/>
              <a:t>Vytvořen z důvodu usnadnění spolupráce jednotlivých záchranných složek na místech zásahů.</a:t>
            </a:r>
          </a:p>
        </p:txBody>
      </p:sp>
      <p:pic>
        <p:nvPicPr>
          <p:cNvPr id="6" name="Picture 3" descr="D:\Users\Asus\Desktop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2880320" cy="2153754"/>
          </a:xfrm>
          <a:prstGeom prst="rect">
            <a:avLst/>
          </a:prstGeom>
          <a:noFill/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683568" y="5949280"/>
            <a:ext cx="4211960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2 Vozidla ZZS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JMK Brno- Bohunice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8" name="Nadpis 3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104456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Jedná se o „</a:t>
            </a:r>
            <a:r>
              <a:rPr lang="cs-CZ" i="1" dirty="0"/>
              <a:t>efektivní systém  vazeb, pravidel  spolupráce a koordinace záchranných a bezpečnostních složek</a:t>
            </a:r>
            <a:r>
              <a:rPr lang="cs-CZ" b="1" i="1" dirty="0"/>
              <a:t>, </a:t>
            </a:r>
            <a:r>
              <a:rPr lang="cs-CZ" i="1" dirty="0"/>
              <a:t>orgánů státní správy a samosprávy, fyzických a právnických osob při společném provádění záchranných a likvidačních prací a přípravě na mimořádné události</a:t>
            </a:r>
            <a:r>
              <a:rPr lang="cs-CZ" dirty="0"/>
              <a:t>.“ </a:t>
            </a:r>
          </a:p>
          <a:p>
            <a:pPr>
              <a:buNone/>
            </a:pPr>
            <a:r>
              <a:rPr lang="cs-CZ" dirty="0"/>
              <a:t>	(HZS ČR, </a:t>
            </a:r>
            <a:r>
              <a:rPr lang="en-US" dirty="0"/>
              <a:t>[</a:t>
            </a:r>
            <a:r>
              <a:rPr lang="cs-CZ" dirty="0"/>
              <a:t>online</a:t>
            </a:r>
            <a:r>
              <a:rPr lang="en-US" dirty="0"/>
              <a:t>]</a:t>
            </a:r>
            <a:r>
              <a:rPr lang="cs-CZ" dirty="0"/>
              <a:t> 2010)</a:t>
            </a:r>
          </a:p>
          <a:p>
            <a:endParaRPr lang="cs-CZ" dirty="0"/>
          </a:p>
        </p:txBody>
      </p:sp>
      <p:pic>
        <p:nvPicPr>
          <p:cNvPr id="9" name="Zástupný symbol pro obsah 8" descr="P40305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4454" y="2207765"/>
            <a:ext cx="4010891" cy="3009207"/>
          </a:xfrm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4788024" y="5229200"/>
            <a:ext cx="4024064" cy="279648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cs-CZ" sz="2600" noProof="0" dirty="0"/>
              <a:t>Obr. 3 Vozidlo </a:t>
            </a:r>
            <a:r>
              <a:rPr lang="cs-CZ" sz="2600" noProof="0" dirty="0" err="1"/>
              <a:t>PSLidická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320040" y="1521296"/>
            <a:ext cx="8503920" cy="4572000"/>
          </a:xfrm>
        </p:spPr>
        <p:txBody>
          <a:bodyPr/>
          <a:lstStyle/>
          <a:p>
            <a:r>
              <a:rPr lang="cs-CZ" dirty="0"/>
              <a:t>odpovědnost za IZS má v rukou Ministerstvo vnitra</a:t>
            </a:r>
          </a:p>
          <a:p>
            <a:r>
              <a:rPr lang="cs-CZ" dirty="0"/>
              <a:t>HZS ČR byl zřízen zákonem č. 238/2000 Sb.</a:t>
            </a:r>
          </a:p>
          <a:p>
            <a:endParaRPr lang="cs-CZ" dirty="0"/>
          </a:p>
          <a:p>
            <a:pPr>
              <a:buNone/>
            </a:pPr>
            <a:r>
              <a:rPr lang="cs-CZ" b="1" dirty="0"/>
              <a:t>HZS ČR je tvořen:</a:t>
            </a:r>
          </a:p>
          <a:p>
            <a:r>
              <a:rPr lang="cs-CZ" dirty="0"/>
              <a:t>generální ředitelství Hasičského záchranného sboru České republiky</a:t>
            </a:r>
          </a:p>
          <a:p>
            <a:r>
              <a:rPr lang="cs-CZ" dirty="0"/>
              <a:t>hasičské záchranné sbory krajů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		Při provádění záchranných a likvidačních pracích má hlavní slovo velitel zásahu, který řídí veškerý postup složek IZS. Je jím zpravidla velitel jednotky požární ochrany, s právem přednostního velení.</a:t>
            </a:r>
          </a:p>
        </p:txBody>
      </p:sp>
      <p:pic>
        <p:nvPicPr>
          <p:cNvPr id="5" name="Picture 2" descr="D:\Users\Asus\Desktop\MU\Bakalářka - Ochrana člověka za mimořádných situací ve výuce na VŠ\foto\3.4.2013 Lidická\P403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84984"/>
            <a:ext cx="3672408" cy="2754306"/>
          </a:xfrm>
          <a:prstGeom prst="rect">
            <a:avLst/>
          </a:prstGeom>
          <a:noFill/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2771800" y="6093296"/>
            <a:ext cx="4211960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4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Velitelský vůz PS Lidické Brno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9D0F-6427-4930-88B0-345C2A9A4725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i="1" dirty="0"/>
              <a:t>	V zákoně 239/2000 Sb. je ustanoven ten, kdo má odpovědnost  za organizaci a řízení ochrany obyvatelstvy při mimořádných událostí:</a:t>
            </a:r>
          </a:p>
          <a:p>
            <a:pPr>
              <a:buNone/>
            </a:pPr>
            <a:endParaRPr lang="cs-CZ" i="1" dirty="0"/>
          </a:p>
          <a:p>
            <a:pPr>
              <a:buSzPct val="95000"/>
              <a:buFont typeface="Arial" pitchFamily="34" charset="0"/>
              <a:buChar char="•"/>
            </a:pPr>
            <a:r>
              <a:rPr lang="cs-CZ" dirty="0"/>
              <a:t>ministerstva a jiné úřední správní úřady,</a:t>
            </a:r>
          </a:p>
          <a:p>
            <a:pPr>
              <a:buSzPct val="95000"/>
              <a:buFont typeface="Arial" pitchFamily="34" charset="0"/>
              <a:buChar char="•"/>
            </a:pPr>
            <a:r>
              <a:rPr lang="cs-CZ" dirty="0"/>
              <a:t>orgány kraje, za které plní úkoly HZS krajů,</a:t>
            </a:r>
          </a:p>
          <a:p>
            <a:pPr>
              <a:buSzPct val="95000"/>
              <a:buFont typeface="Arial" pitchFamily="34" charset="0"/>
              <a:buChar char="•"/>
            </a:pPr>
            <a:r>
              <a:rPr lang="cs-CZ" dirty="0"/>
              <a:t>hejtman,</a:t>
            </a:r>
          </a:p>
          <a:p>
            <a:pPr>
              <a:buSzPct val="95000"/>
              <a:buFont typeface="Arial" pitchFamily="34" charset="0"/>
              <a:buChar char="•"/>
            </a:pPr>
            <a:r>
              <a:rPr lang="cs-CZ" dirty="0"/>
              <a:t>obecní úřad,</a:t>
            </a:r>
          </a:p>
          <a:p>
            <a:pPr>
              <a:buSzPct val="95000"/>
              <a:buFont typeface="Arial" pitchFamily="34" charset="0"/>
              <a:buChar char="•"/>
            </a:pPr>
            <a:r>
              <a:rPr lang="cs-CZ" dirty="0"/>
              <a:t>starosta obce,</a:t>
            </a:r>
          </a:p>
          <a:p>
            <a:pPr>
              <a:buSzPct val="95000"/>
              <a:buFont typeface="Arial" pitchFamily="34" charset="0"/>
              <a:buChar char="•"/>
            </a:pPr>
            <a:r>
              <a:rPr lang="cs-CZ" dirty="0"/>
              <a:t>právnické osoby a podnikající fyzické osoby.</a:t>
            </a:r>
          </a:p>
          <a:p>
            <a:pPr>
              <a:buSzPct val="95000"/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Krizové štáby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89D0F-6427-4930-88B0-345C2A9A4725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	Krizové štáby zřizují jednotlivé orgány  jako svůj pracovní orgán, pro zajištění a řešení krizové situace.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Vláda – zřizují Ústřední krizový štáb.</a:t>
            </a:r>
          </a:p>
          <a:p>
            <a:r>
              <a:rPr lang="cs-CZ" dirty="0"/>
              <a:t>Ministerstva a jiné úřední správní úřady – zřizují krizové štáby.</a:t>
            </a:r>
          </a:p>
          <a:p>
            <a:r>
              <a:rPr lang="cs-CZ" dirty="0"/>
              <a:t>Hejtmani a starostové obce – zřizují krizové štáby.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složky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4824536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Hasičský záchranný sbor ČR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Zdravotnické záchranné služby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Policie ČR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jednotky požární ochrany zařazené do plošného pokrytí kraje jednotkami požární ochrany</a:t>
            </a:r>
          </a:p>
        </p:txBody>
      </p:sp>
      <p:pic>
        <p:nvPicPr>
          <p:cNvPr id="7" name="Picture 4" descr="D:\Users\Asus\Desktop\MU\Bakalářka - Ochrana člověka za mimořádných situací ve výuce na VŠ\foto\P4140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5064"/>
            <a:ext cx="2784310" cy="2088232"/>
          </a:xfrm>
          <a:prstGeom prst="rect">
            <a:avLst/>
          </a:prstGeom>
          <a:noFill/>
        </p:spPr>
      </p:pic>
      <p:sp>
        <p:nvSpPr>
          <p:cNvPr id="9" name="Nadpis 3"/>
          <p:cNvSpPr txBox="1">
            <a:spLocks/>
          </p:cNvSpPr>
          <p:nvPr/>
        </p:nvSpPr>
        <p:spPr>
          <a:xfrm>
            <a:off x="4499992" y="6165304"/>
            <a:ext cx="4211960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6 Záchranný vrtulník ZZS JMK - Brno</a:t>
            </a:r>
          </a:p>
        </p:txBody>
      </p:sp>
      <p:pic>
        <p:nvPicPr>
          <p:cNvPr id="2051" name="Picture 3" descr="D:\Users\Asus\Desktop\Policie ČR\149056_1627449098948_164001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4"/>
            <a:ext cx="2870960" cy="2153220"/>
          </a:xfrm>
          <a:prstGeom prst="rect">
            <a:avLst/>
          </a:prstGeom>
          <a:noFill/>
        </p:spPr>
      </p:pic>
      <p:sp>
        <p:nvSpPr>
          <p:cNvPr id="11" name="Nadpis 3"/>
          <p:cNvSpPr txBox="1">
            <a:spLocks/>
          </p:cNvSpPr>
          <p:nvPr/>
        </p:nvSpPr>
        <p:spPr>
          <a:xfrm>
            <a:off x="5796136" y="3717032"/>
            <a:ext cx="4211960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5 Policie ČR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Vedlejší složky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546848" cy="46482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obecní policie</a:t>
            </a:r>
          </a:p>
          <a:p>
            <a:r>
              <a:rPr lang="cs-CZ" dirty="0"/>
              <a:t>zařízení civilní obrany</a:t>
            </a:r>
          </a:p>
          <a:p>
            <a:r>
              <a:rPr lang="cs-CZ" dirty="0"/>
              <a:t>některé jednotky ozbrojených sil</a:t>
            </a:r>
          </a:p>
          <a:p>
            <a:r>
              <a:rPr lang="cs-CZ" dirty="0"/>
              <a:t>neziskové organizace a sdružení občanů, které mohou být nápomocny při záchranných a likvidačních pracích</a:t>
            </a:r>
          </a:p>
          <a:p>
            <a:r>
              <a:rPr lang="cs-CZ" dirty="0"/>
              <a:t>havarijní a pohotovostní služby</a:t>
            </a:r>
          </a:p>
          <a:p>
            <a:endParaRPr lang="cs-CZ" dirty="0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5220072" y="6149695"/>
            <a:ext cx="4211960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</a:t>
            </a:r>
            <a:r>
              <a:rPr lang="cs-CZ" sz="3000" dirty="0"/>
              <a:t>8</a:t>
            </a: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MP </a:t>
            </a:r>
            <a:r>
              <a:rPr lang="cs-CZ" sz="3000" dirty="0"/>
              <a:t>Brno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Users\Asus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26438"/>
            <a:ext cx="3265313" cy="2168372"/>
          </a:xfrm>
          <a:prstGeom prst="rect">
            <a:avLst/>
          </a:prstGeom>
          <a:noFill/>
        </p:spPr>
      </p:pic>
      <p:sp>
        <p:nvSpPr>
          <p:cNvPr id="9" name="Nadpis 3"/>
          <p:cNvSpPr txBox="1">
            <a:spLocks/>
          </p:cNvSpPr>
          <p:nvPr/>
        </p:nvSpPr>
        <p:spPr>
          <a:xfrm>
            <a:off x="5220072" y="3600253"/>
            <a:ext cx="4211960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7  </a:t>
            </a:r>
            <a:r>
              <a:rPr kumimoji="0" lang="cs-CZ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0FEEAD4-6247-44D0-AAFD-8DDB3E606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88285"/>
            <a:ext cx="2602269" cy="22474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4931</TotalTime>
  <Words>198</Words>
  <Application>Microsoft Office PowerPoint</Application>
  <PresentationFormat>Předvádění na obrazovce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Administrativní</vt:lpstr>
      <vt:lpstr>Integrovaný záchranný systém</vt:lpstr>
      <vt:lpstr>Integrovaný Záchranný Systém</vt:lpstr>
      <vt:lpstr>Prezentace aplikace PowerPoint</vt:lpstr>
      <vt:lpstr>Prezentace aplikace PowerPoint</vt:lpstr>
      <vt:lpstr>Prezentace aplikace PowerPoint</vt:lpstr>
      <vt:lpstr>Prezentace aplikace PowerPoint</vt:lpstr>
      <vt:lpstr>Krizové štáby</vt:lpstr>
      <vt:lpstr>Hlavní složky</vt:lpstr>
      <vt:lpstr>Vedlejší složky</vt:lpstr>
      <vt:lpstr>IZS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a tísňové linky</dc:title>
  <dc:creator>Asus</dc:creator>
  <cp:lastModifiedBy>Reissmannova</cp:lastModifiedBy>
  <cp:revision>249</cp:revision>
  <dcterms:created xsi:type="dcterms:W3CDTF">2013-04-02T14:46:47Z</dcterms:created>
  <dcterms:modified xsi:type="dcterms:W3CDTF">2019-03-06T10:15:05Z</dcterms:modified>
</cp:coreProperties>
</file>