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5" r:id="rId10"/>
    <p:sldId id="268" r:id="rId11"/>
    <p:sldId id="266" r:id="rId12"/>
    <p:sldId id="267" r:id="rId13"/>
    <p:sldId id="269" r:id="rId14"/>
    <p:sldId id="271" r:id="rId15"/>
    <p:sldId id="272" r:id="rId16"/>
    <p:sldId id="273" r:id="rId17"/>
    <p:sldId id="276" r:id="rId18"/>
    <p:sldId id="274" r:id="rId19"/>
    <p:sldId id="277" r:id="rId20"/>
    <p:sldId id="278" r:id="rId21"/>
    <p:sldId id="281" r:id="rId22"/>
    <p:sldId id="280" r:id="rId23"/>
    <p:sldId id="282" r:id="rId24"/>
    <p:sldId id="279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1" d="100"/>
          <a:sy n="111" d="100"/>
        </p:scale>
        <p:origin x="-97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EB9D-9D4F-4527-8C13-BD093375D8EE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C0FC-543E-4943-9F9B-9E5D15EF68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98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EB9D-9D4F-4527-8C13-BD093375D8EE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C0FC-543E-4943-9F9B-9E5D15EF68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18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EB9D-9D4F-4527-8C13-BD093375D8EE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C0FC-543E-4943-9F9B-9E5D15EF689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1443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EB9D-9D4F-4527-8C13-BD093375D8EE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C0FC-543E-4943-9F9B-9E5D15EF68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1158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EB9D-9D4F-4527-8C13-BD093375D8EE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C0FC-543E-4943-9F9B-9E5D15EF689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5529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EB9D-9D4F-4527-8C13-BD093375D8EE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C0FC-543E-4943-9F9B-9E5D15EF68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138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EB9D-9D4F-4527-8C13-BD093375D8EE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C0FC-543E-4943-9F9B-9E5D15EF68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59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EB9D-9D4F-4527-8C13-BD093375D8EE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C0FC-543E-4943-9F9B-9E5D15EF68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769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EB9D-9D4F-4527-8C13-BD093375D8EE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C0FC-543E-4943-9F9B-9E5D15EF68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64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EB9D-9D4F-4527-8C13-BD093375D8EE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C0FC-543E-4943-9F9B-9E5D15EF68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497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EB9D-9D4F-4527-8C13-BD093375D8EE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C0FC-543E-4943-9F9B-9E5D15EF68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30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EB9D-9D4F-4527-8C13-BD093375D8EE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C0FC-543E-4943-9F9B-9E5D15EF68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83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EB9D-9D4F-4527-8C13-BD093375D8EE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C0FC-543E-4943-9F9B-9E5D15EF68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142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EB9D-9D4F-4527-8C13-BD093375D8EE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C0FC-543E-4943-9F9B-9E5D15EF68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951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EB9D-9D4F-4527-8C13-BD093375D8EE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C0FC-543E-4943-9F9B-9E5D15EF68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73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EB9D-9D4F-4527-8C13-BD093375D8EE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C0FC-543E-4943-9F9B-9E5D15EF68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311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5EB9D-9D4F-4527-8C13-BD093375D8EE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D23C0FC-543E-4943-9F9B-9E5D15EF68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2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QO7KETrafeo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dinaryangels.net/" TargetMode="External"/><Relationship Id="rId2" Type="http://schemas.openxmlformats.org/officeDocument/2006/relationships/hyperlink" Target="http://www.firebrno.cz/uploads/blondynky/brozurka_blondynky_201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oolb.cz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332656" y="526646"/>
            <a:ext cx="7772400" cy="599728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/>
                </a:solidFill>
              </a:rPr>
              <a:t>Požární prevence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108520" y="1217848"/>
            <a:ext cx="3600400" cy="1752600"/>
          </a:xfrm>
        </p:spPr>
        <p:txBody>
          <a:bodyPr/>
          <a:lstStyle/>
          <a:p>
            <a:r>
              <a:rPr lang="cs-CZ" dirty="0"/>
              <a:t>Zuzana Coufalová                                 2013</a:t>
            </a:r>
          </a:p>
        </p:txBody>
      </p:sp>
      <p:pic>
        <p:nvPicPr>
          <p:cNvPr id="1027" name="Picture 3" descr="D:\Users\Asus\Desktop\Hasiči\Foto and pictures\2013-04-06-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57731"/>
            <a:ext cx="6156176" cy="3459643"/>
          </a:xfrm>
          <a:prstGeom prst="rect">
            <a:avLst/>
          </a:prstGeom>
          <a:noFill/>
        </p:spPr>
      </p:pic>
      <p:sp>
        <p:nvSpPr>
          <p:cNvPr id="5" name="Nadpis 3"/>
          <p:cNvSpPr txBox="1">
            <a:spLocks/>
          </p:cNvSpPr>
          <p:nvPr/>
        </p:nvSpPr>
        <p:spPr>
          <a:xfrm>
            <a:off x="744217" y="5733256"/>
            <a:ext cx="3744416" cy="288032"/>
          </a:xfrm>
          <a:prstGeom prst="rect">
            <a:avLst/>
          </a:prstGeom>
        </p:spPr>
        <p:txBody>
          <a:bodyPr vert="horz" anchor="t">
            <a:normAutofit fontScale="47500" lnSpcReduction="2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Obr. 1 Požár skládky  - JSDH </a:t>
            </a:r>
            <a:r>
              <a:rPr kumimoji="0" lang="cs-CZ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Kuřim</a:t>
            </a: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Dělení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9" y="1700808"/>
            <a:ext cx="6347714" cy="4340555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cs-CZ" sz="2000" b="1" u="sng" dirty="0"/>
              <a:t>Dokonalé hoření </a:t>
            </a:r>
            <a:endParaRPr lang="cs-CZ" sz="2000" dirty="0"/>
          </a:p>
          <a:p>
            <a:pPr lvl="0"/>
            <a:r>
              <a:rPr lang="cs-CZ" sz="2000" dirty="0"/>
              <a:t>při dobré výměně plynů (dokonalé chemické reakci), </a:t>
            </a:r>
          </a:p>
          <a:p>
            <a:pPr lvl="0"/>
            <a:r>
              <a:rPr lang="cs-CZ" sz="2000" dirty="0"/>
              <a:t>dochází ke spalování s vysokými teplotami,</a:t>
            </a:r>
          </a:p>
          <a:p>
            <a:pPr lvl="0"/>
            <a:r>
              <a:rPr lang="cs-CZ" sz="2000" dirty="0"/>
              <a:t>zplodiny již nejsou schopny dalšího hoření.</a:t>
            </a:r>
          </a:p>
          <a:p>
            <a:pPr lvl="0">
              <a:buNone/>
            </a:pPr>
            <a:r>
              <a:rPr lang="cs-CZ" sz="2000" b="1" u="sng" dirty="0"/>
              <a:t>Nedokonalé hoření </a:t>
            </a:r>
            <a:endParaRPr lang="cs-CZ" sz="2000" dirty="0"/>
          </a:p>
          <a:p>
            <a:pPr lvl="0"/>
            <a:r>
              <a:rPr lang="cs-CZ" sz="2000" dirty="0"/>
              <a:t>obsah kyslíku ve vzduchu pod určitou hranicí, </a:t>
            </a:r>
          </a:p>
          <a:p>
            <a:pPr lvl="0"/>
            <a:r>
              <a:rPr lang="cs-CZ" sz="2000" dirty="0"/>
              <a:t>dochází k tzv. nedokonalému spalování za vzniku, toxických a výbušných látek,</a:t>
            </a:r>
          </a:p>
          <a:p>
            <a:pPr lvl="0"/>
            <a:r>
              <a:rPr lang="cs-CZ" sz="2000" dirty="0"/>
              <a:t>Látky jsou schopny dalšího hoření.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6347713" cy="1320800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Požár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7380312" cy="521317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dirty="0"/>
              <a:t>	Požár definujeme </a:t>
            </a:r>
            <a:r>
              <a:rPr lang="cs-CZ" i="1" dirty="0"/>
              <a:t>„každé nežádoucí hoření, při kterém došlo k usmrcení nebo zranění osob a zvířat, ke škodám na materiálních hodnotách nebo životním prostředí a nežádoucí hoření, při kterém byly osoby, zvířata, materiální hodnoty nebo životní prostředí bezprostředně ohroženy.“ </a:t>
            </a:r>
            <a:r>
              <a:rPr lang="cs-CZ" dirty="0"/>
              <a:t>(SH ČMS, 2008, s. 27)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122" name="Picture 2" descr="D:\Users\Asus\Desktop\Hasiči\Foto and pictures\2011, Kuř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33869"/>
            <a:ext cx="4224470" cy="3168352"/>
          </a:xfrm>
          <a:prstGeom prst="rect">
            <a:avLst/>
          </a:prstGeom>
          <a:noFill/>
        </p:spPr>
      </p:pic>
      <p:sp>
        <p:nvSpPr>
          <p:cNvPr id="5" name="Nadpis 3"/>
          <p:cNvSpPr txBox="1">
            <a:spLocks/>
          </p:cNvSpPr>
          <p:nvPr/>
        </p:nvSpPr>
        <p:spPr>
          <a:xfrm>
            <a:off x="539552" y="6369766"/>
            <a:ext cx="3744416" cy="288032"/>
          </a:xfrm>
          <a:prstGeom prst="rect">
            <a:avLst/>
          </a:prstGeom>
        </p:spPr>
        <p:txBody>
          <a:bodyPr vert="horz" anchor="t">
            <a:normAutofit fontScale="47500" lnSpcReduction="2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Obr. 6 Vozidlo JSDH </a:t>
            </a:r>
            <a:r>
              <a:rPr kumimoji="0" lang="cs-CZ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Kuřim</a:t>
            </a: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3 základní podmínky požáru</a:t>
            </a:r>
            <a:r>
              <a:rPr lang="cs-CZ" b="1" u="sng" dirty="0"/>
              <a:t/>
            </a:r>
            <a:br>
              <a:rPr lang="cs-CZ" b="1" u="sng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81472"/>
            <a:ext cx="8153400" cy="4495800"/>
          </a:xfrm>
        </p:spPr>
        <p:txBody>
          <a:bodyPr/>
          <a:lstStyle/>
          <a:p>
            <a:r>
              <a:rPr lang="cs-CZ" dirty="0"/>
              <a:t>světelné záření,</a:t>
            </a:r>
          </a:p>
          <a:p>
            <a:r>
              <a:rPr lang="cs-CZ" dirty="0"/>
              <a:t>tepelné záření,</a:t>
            </a:r>
          </a:p>
          <a:p>
            <a:r>
              <a:rPr lang="cs-CZ" dirty="0"/>
              <a:t>zplodiny.</a:t>
            </a:r>
          </a:p>
        </p:txBody>
      </p:sp>
      <p:pic>
        <p:nvPicPr>
          <p:cNvPr id="7170" name="Picture 2" descr="D:\Users\Asus\Desktop\Hasiči\Foto and pictures\2013-04-06-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440" y="2708920"/>
            <a:ext cx="7105872" cy="2592288"/>
          </a:xfrm>
          <a:prstGeom prst="rect">
            <a:avLst/>
          </a:prstGeom>
          <a:noFill/>
        </p:spPr>
      </p:pic>
      <p:sp>
        <p:nvSpPr>
          <p:cNvPr id="5" name="Nadpis 3"/>
          <p:cNvSpPr txBox="1">
            <a:spLocks/>
          </p:cNvSpPr>
          <p:nvPr/>
        </p:nvSpPr>
        <p:spPr>
          <a:xfrm>
            <a:off x="179512" y="5425549"/>
            <a:ext cx="3744416" cy="288032"/>
          </a:xfrm>
          <a:prstGeom prst="rect">
            <a:avLst/>
          </a:prstGeom>
        </p:spPr>
        <p:txBody>
          <a:bodyPr vert="horz" anchor="t">
            <a:normAutofit fontScale="47500" lnSpcReduction="2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Obr. 7 Hoření skládky</a:t>
            </a:r>
            <a:r>
              <a:rPr kumimoji="0" lang="cs-CZ" sz="3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zásah JSDH </a:t>
            </a:r>
            <a:r>
              <a:rPr kumimoji="0" lang="cs-CZ" sz="3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Kuřim</a:t>
            </a: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080" y="151563"/>
            <a:ext cx="7386240" cy="132080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Světelné záření   Tepelné záření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281748" y="1268760"/>
            <a:ext cx="3170572" cy="5112568"/>
          </a:xfrm>
        </p:spPr>
        <p:txBody>
          <a:bodyPr>
            <a:normAutofit/>
          </a:bodyPr>
          <a:lstStyle/>
          <a:p>
            <a:r>
              <a:rPr lang="cs-CZ" dirty="0"/>
              <a:t>Viditelná část požáru = plamen,</a:t>
            </a:r>
          </a:p>
          <a:p>
            <a:r>
              <a:rPr lang="cs-CZ" dirty="0"/>
              <a:t>barva a plamene může prozradit, které látka hoří.</a:t>
            </a:r>
          </a:p>
          <a:p>
            <a:pPr>
              <a:buNone/>
            </a:pPr>
            <a:endParaRPr lang="cs-CZ" b="1" dirty="0"/>
          </a:p>
          <a:p>
            <a:pPr>
              <a:buNone/>
            </a:pPr>
            <a:r>
              <a:rPr lang="cs-CZ" b="1" dirty="0"/>
              <a:t>Šíří se: </a:t>
            </a:r>
          </a:p>
          <a:p>
            <a:r>
              <a:rPr lang="cs-CZ" i="1" dirty="0"/>
              <a:t>Sáláním</a:t>
            </a:r>
            <a:r>
              <a:rPr lang="cs-CZ" dirty="0"/>
              <a:t> - ztěžuje práci hasičů na místě zásahu,</a:t>
            </a:r>
          </a:p>
          <a:p>
            <a:r>
              <a:rPr lang="cs-CZ" i="1" dirty="0"/>
              <a:t>vedením</a:t>
            </a:r>
            <a:r>
              <a:rPr lang="cs-CZ" dirty="0"/>
              <a:t> – požár se může rozšířit,</a:t>
            </a:r>
          </a:p>
          <a:p>
            <a:r>
              <a:rPr lang="cs-CZ" i="1" dirty="0"/>
              <a:t>prouděním</a:t>
            </a:r>
            <a:r>
              <a:rPr lang="cs-CZ" dirty="0"/>
              <a:t> - může se založit nové ohnisko požáru.</a:t>
            </a:r>
          </a:p>
          <a:p>
            <a:endParaRPr lang="cs-CZ" dirty="0"/>
          </a:p>
        </p:txBody>
      </p:sp>
      <p:sp>
        <p:nvSpPr>
          <p:cNvPr id="6" name="Nadpis 3"/>
          <p:cNvSpPr txBox="1">
            <a:spLocks/>
          </p:cNvSpPr>
          <p:nvPr/>
        </p:nvSpPr>
        <p:spPr>
          <a:xfrm>
            <a:off x="172852" y="4774184"/>
            <a:ext cx="3744416" cy="288032"/>
          </a:xfrm>
          <a:prstGeom prst="rect">
            <a:avLst/>
          </a:prstGeom>
        </p:spPr>
        <p:txBody>
          <a:bodyPr vert="horz" anchor="t">
            <a:normAutofit fontScale="47500" lnSpcReduction="2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Obr. 8 </a:t>
            </a:r>
            <a:r>
              <a:rPr lang="cs-CZ" sz="3000" dirty="0"/>
              <a:t>Požár</a:t>
            </a: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 descr="D:\Users\Asus\Desktop\Štěpán fotky hasiči\6faa8040da20ef399b63a72d0e4ab5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52" y="1628800"/>
            <a:ext cx="4108896" cy="2999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99988"/>
            <a:ext cx="6347713" cy="132080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Zplodiny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860032" y="980728"/>
            <a:ext cx="2448272" cy="5400600"/>
          </a:xfrm>
        </p:spPr>
        <p:txBody>
          <a:bodyPr>
            <a:normAutofit/>
          </a:bodyPr>
          <a:lstStyle/>
          <a:p>
            <a:r>
              <a:rPr lang="cs-CZ" dirty="0"/>
              <a:t>Nejvíce negativní jev požáru,</a:t>
            </a:r>
          </a:p>
          <a:p>
            <a:r>
              <a:rPr lang="cs-CZ" dirty="0"/>
              <a:t>kapalné, pevné a plynné produkty hoření,</a:t>
            </a:r>
          </a:p>
          <a:p>
            <a:r>
              <a:rPr lang="cs-CZ" dirty="0"/>
              <a:t>nejčastější příčina smrti z místa požáru je kvůli nadýchání zplodin,</a:t>
            </a:r>
          </a:p>
          <a:p>
            <a:r>
              <a:rPr lang="cs-CZ" dirty="0"/>
              <a:t>mezi nejnebezpečnější producenty jedovatých zplodin řadíme plasty, molitan, polyester atd.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D:\Users\Asus\Desktop\Štěpán fotky hasiči\735b90b4568125ed6c3f678819b6e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537490" cy="3312368"/>
          </a:xfrm>
          <a:prstGeom prst="rect">
            <a:avLst/>
          </a:prstGeom>
          <a:noFill/>
        </p:spPr>
      </p:pic>
      <p:sp>
        <p:nvSpPr>
          <p:cNvPr id="5" name="Nadpis 3"/>
          <p:cNvSpPr txBox="1">
            <a:spLocks/>
          </p:cNvSpPr>
          <p:nvPr/>
        </p:nvSpPr>
        <p:spPr>
          <a:xfrm>
            <a:off x="224744" y="4509120"/>
            <a:ext cx="3744416" cy="288032"/>
          </a:xfrm>
          <a:prstGeom prst="rect">
            <a:avLst/>
          </a:prstGeom>
        </p:spPr>
        <p:txBody>
          <a:bodyPr vert="horz" anchor="t">
            <a:normAutofit fontScale="47500" lnSpcReduction="2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Obr. 9 Dopravní nehoda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527" y="158912"/>
            <a:ext cx="6347713" cy="132080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Nebezpečné zplodiny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1500" y="908720"/>
            <a:ext cx="4680520" cy="53285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b="1" dirty="0"/>
              <a:t>Oxid uhelnatý (CO)</a:t>
            </a:r>
          </a:p>
          <a:p>
            <a:r>
              <a:rPr lang="cs-CZ" dirty="0"/>
              <a:t>plyn bez barvy a zápachu,</a:t>
            </a:r>
          </a:p>
          <a:p>
            <a:r>
              <a:rPr lang="cs-CZ" dirty="0"/>
              <a:t>při nedokonalém hoření v uzavřených </a:t>
            </a:r>
          </a:p>
          <a:p>
            <a:pPr>
              <a:buNone/>
            </a:pPr>
            <a:r>
              <a:rPr lang="cs-CZ" dirty="0"/>
              <a:t>	prostorech,</a:t>
            </a:r>
          </a:p>
          <a:p>
            <a:r>
              <a:rPr lang="cs-CZ" dirty="0"/>
              <a:t>jedovatý a se vzduchem výbušný,</a:t>
            </a:r>
          </a:p>
          <a:p>
            <a:r>
              <a:rPr lang="cs-CZ" dirty="0"/>
              <a:t>ztráta vědomí bez náznaku nevolnosti </a:t>
            </a:r>
          </a:p>
          <a:p>
            <a:pPr>
              <a:buNone/>
            </a:pPr>
            <a:r>
              <a:rPr lang="cs-CZ" dirty="0"/>
              <a:t>	a následovná smrt.</a:t>
            </a:r>
          </a:p>
          <a:p>
            <a:pPr>
              <a:buNone/>
            </a:pPr>
            <a:r>
              <a:rPr lang="cs-CZ" b="1" dirty="0"/>
              <a:t>Oxid uhličitý (CO</a:t>
            </a:r>
            <a:r>
              <a:rPr lang="cs-CZ" b="1" baseline="-25000" dirty="0"/>
              <a:t>2</a:t>
            </a:r>
            <a:r>
              <a:rPr lang="cs-CZ" b="1" dirty="0"/>
              <a:t>) </a:t>
            </a:r>
          </a:p>
          <a:p>
            <a:r>
              <a:rPr lang="cs-CZ" dirty="0"/>
              <a:t>plyn bez barvy a zápachu,</a:t>
            </a:r>
          </a:p>
          <a:p>
            <a:r>
              <a:rPr lang="cs-CZ" dirty="0"/>
              <a:t>při dokonalém hoření,</a:t>
            </a:r>
          </a:p>
          <a:p>
            <a:r>
              <a:rPr lang="cs-CZ" dirty="0"/>
              <a:t>Dochází k zrychlenému dýchání, nevolnosti.</a:t>
            </a:r>
          </a:p>
          <a:p>
            <a:pPr>
              <a:buNone/>
            </a:pPr>
            <a:r>
              <a:rPr lang="cs-CZ" b="1" dirty="0"/>
              <a:t>Oxid siřičitý (SO</a:t>
            </a:r>
            <a:r>
              <a:rPr lang="cs-CZ" b="1" baseline="-25000" dirty="0"/>
              <a:t>2</a:t>
            </a:r>
            <a:r>
              <a:rPr lang="cs-CZ" b="1" dirty="0"/>
              <a:t>) </a:t>
            </a:r>
          </a:p>
          <a:p>
            <a:r>
              <a:rPr lang="cs-CZ" dirty="0"/>
              <a:t>páchnoucí bezbarvý plyn,</a:t>
            </a:r>
          </a:p>
          <a:p>
            <a:r>
              <a:rPr lang="cs-CZ" dirty="0"/>
              <a:t>v plicích vzniká kyselina siřičitá.</a:t>
            </a:r>
          </a:p>
          <a:p>
            <a:pPr>
              <a:buNone/>
            </a:pPr>
            <a:r>
              <a:rPr lang="cs-CZ" b="1" dirty="0"/>
              <a:t>Chlorovodík (</a:t>
            </a:r>
            <a:r>
              <a:rPr lang="cs-CZ" b="1" dirty="0" err="1"/>
              <a:t>HCl</a:t>
            </a:r>
            <a:r>
              <a:rPr lang="cs-CZ" b="1" dirty="0"/>
              <a:t>)</a:t>
            </a:r>
          </a:p>
          <a:p>
            <a:r>
              <a:rPr lang="cs-CZ" i="1" dirty="0"/>
              <a:t>bezbarvý plyn s charakteristickým zápachem,</a:t>
            </a:r>
          </a:p>
          <a:p>
            <a:r>
              <a:rPr lang="cs-CZ" i="1" dirty="0"/>
              <a:t>dráždí oči a vyvolává otok horních cest dýchacích.</a:t>
            </a:r>
            <a:endParaRPr lang="cs-CZ" dirty="0"/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14337" name="Picture 1" descr="D:\Users\Asus\Desktop\Hasiči\Foto and pictures\3.4.2013 Lidická\P403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1250" y="1772816"/>
            <a:ext cx="3995936" cy="2996952"/>
          </a:xfrm>
          <a:prstGeom prst="rect">
            <a:avLst/>
          </a:prstGeom>
          <a:noFill/>
        </p:spPr>
      </p:pic>
      <p:sp>
        <p:nvSpPr>
          <p:cNvPr id="5" name="Nadpis 3"/>
          <p:cNvSpPr txBox="1">
            <a:spLocks/>
          </p:cNvSpPr>
          <p:nvPr/>
        </p:nvSpPr>
        <p:spPr>
          <a:xfrm>
            <a:off x="4572000" y="4920377"/>
            <a:ext cx="3744416" cy="288032"/>
          </a:xfrm>
          <a:prstGeom prst="rect">
            <a:avLst/>
          </a:prstGeom>
        </p:spPr>
        <p:txBody>
          <a:bodyPr vert="horz" anchor="t">
            <a:normAutofit fontScale="47500" lnSpcReduction="2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Obr. 10 Zásahové oděvy</a:t>
            </a:r>
            <a:r>
              <a:rPr kumimoji="0" lang="cs-CZ" sz="3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PS Lidická</a:t>
            </a: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8640"/>
            <a:ext cx="6624736" cy="626469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b="1" dirty="0"/>
              <a:t>Kyanovodík (HCN) </a:t>
            </a:r>
          </a:p>
          <a:p>
            <a:r>
              <a:rPr lang="cs-CZ" dirty="0"/>
              <a:t>velmi jedovatý plyn bez barvy  s vůní mandlí,</a:t>
            </a:r>
          </a:p>
          <a:p>
            <a:r>
              <a:rPr lang="cs-CZ" dirty="0"/>
              <a:t>do organismu se dostává dýchacími cestami i kůží,</a:t>
            </a:r>
          </a:p>
          <a:p>
            <a:r>
              <a:rPr lang="cs-CZ" dirty="0"/>
              <a:t>při hoření polyamidů, některých laků a lepidel.</a:t>
            </a:r>
          </a:p>
          <a:p>
            <a:pPr>
              <a:buNone/>
            </a:pPr>
            <a:r>
              <a:rPr lang="cs-CZ" b="1" dirty="0"/>
              <a:t>Fosgen (COCl</a:t>
            </a:r>
            <a:r>
              <a:rPr lang="cs-CZ" b="1" baseline="-25000" dirty="0"/>
              <a:t>2</a:t>
            </a:r>
            <a:r>
              <a:rPr lang="cs-CZ" b="1" dirty="0"/>
              <a:t>) </a:t>
            </a:r>
          </a:p>
          <a:p>
            <a:r>
              <a:rPr lang="cs-CZ" dirty="0"/>
              <a:t>bezbarvý plyn se zápachem po shnilém seně,</a:t>
            </a:r>
          </a:p>
          <a:p>
            <a:r>
              <a:rPr lang="cs-CZ" dirty="0"/>
              <a:t>při hoření kapalin s obsahem freonů,</a:t>
            </a:r>
          </a:p>
          <a:p>
            <a:r>
              <a:rPr lang="cs-CZ" dirty="0"/>
              <a:t>jedovatost se projevuje až několik hodin po vystavení jeho účinkům.</a:t>
            </a:r>
          </a:p>
          <a:p>
            <a:pPr>
              <a:buNone/>
            </a:pPr>
            <a:r>
              <a:rPr lang="cs-CZ" b="1" dirty="0" err="1"/>
              <a:t>Nitrózní</a:t>
            </a:r>
            <a:r>
              <a:rPr lang="cs-CZ" b="1" dirty="0"/>
              <a:t> plyny (</a:t>
            </a:r>
            <a:r>
              <a:rPr lang="cs-CZ" b="1" dirty="0" err="1"/>
              <a:t>NO</a:t>
            </a:r>
            <a:r>
              <a:rPr lang="cs-CZ" b="1" baseline="-25000" dirty="0" err="1"/>
              <a:t>x</a:t>
            </a:r>
            <a:r>
              <a:rPr lang="cs-CZ" b="1" dirty="0"/>
              <a:t>) </a:t>
            </a:r>
          </a:p>
          <a:p>
            <a:r>
              <a:rPr lang="cs-CZ" dirty="0">
                <a:latin typeface="Trebuchet MS (Základní text)"/>
              </a:rPr>
              <a:t>oxid dusný → ve vlhku změna na oxid dusičitý</a:t>
            </a:r>
          </a:p>
          <a:p>
            <a:r>
              <a:rPr lang="cs-CZ" u="sng" dirty="0">
                <a:latin typeface="Trebuchet MS (Základní text)"/>
              </a:rPr>
              <a:t>oxid dusičitý </a:t>
            </a:r>
            <a:r>
              <a:rPr lang="cs-CZ" dirty="0">
                <a:latin typeface="Trebuchet MS (Základní text)"/>
              </a:rPr>
              <a:t>je žlutohnědý až červenohnědý plyn, dráždivý pro dýchací cesty a po jeho působení postižená osoba trpí dusivým kašlem, edémem plic až udušením.</a:t>
            </a:r>
          </a:p>
          <a:p>
            <a:pPr>
              <a:buNone/>
            </a:pPr>
            <a:r>
              <a:rPr lang="cs-CZ" b="1" dirty="0" err="1"/>
              <a:t>Ultrajedy</a:t>
            </a:r>
            <a:r>
              <a:rPr lang="cs-CZ" b="1" dirty="0"/>
              <a:t> </a:t>
            </a:r>
          </a:p>
          <a:p>
            <a:r>
              <a:rPr lang="cs-CZ" dirty="0"/>
              <a:t>velmi nebezpečné chemické látky,</a:t>
            </a:r>
          </a:p>
          <a:p>
            <a:r>
              <a:rPr lang="cs-CZ" dirty="0"/>
              <a:t>v malém množství mohou způsobit smrt,</a:t>
            </a:r>
          </a:p>
          <a:p>
            <a:r>
              <a:rPr lang="cs-CZ" dirty="0"/>
              <a:t>při hoření sloučenin s obsahem chlóru a skladů s PVC.</a:t>
            </a:r>
          </a:p>
          <a:p>
            <a:pPr>
              <a:buNone/>
            </a:pPr>
            <a:r>
              <a:rPr lang="cs-CZ" b="1" dirty="0"/>
              <a:t>Zplodiny pyrolýzy</a:t>
            </a:r>
          </a:p>
          <a:p>
            <a:r>
              <a:rPr lang="cs-CZ" dirty="0"/>
              <a:t>nebezpečné produkty, které vznikají pouze při nedokonalém hoření.</a:t>
            </a:r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347713" cy="132080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Rozdělení hořlavých látek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6552728" cy="5328592"/>
          </a:xfrm>
        </p:spPr>
        <p:txBody>
          <a:bodyPr>
            <a:normAutofit/>
          </a:bodyPr>
          <a:lstStyle/>
          <a:p>
            <a:pPr lvl="0"/>
            <a:r>
              <a:rPr lang="cs-CZ" sz="2400" b="1" dirty="0"/>
              <a:t>A</a:t>
            </a:r>
            <a:r>
              <a:rPr lang="cs-CZ" sz="2400" dirty="0"/>
              <a:t> - hoření pevných organických látek, látky hořící plamenem nebo žhnou (dřevo, sláma, rašelina),</a:t>
            </a:r>
          </a:p>
          <a:p>
            <a:pPr lvl="0"/>
            <a:r>
              <a:rPr lang="cs-CZ" sz="2400" b="1" dirty="0"/>
              <a:t>B</a:t>
            </a:r>
            <a:r>
              <a:rPr lang="cs-CZ" sz="2400" dirty="0"/>
              <a:t> - hoření kapalných látek hořících plamenem nebo tavících se tuhých látek (benzín, nafta, laky, ředidla),</a:t>
            </a:r>
          </a:p>
          <a:p>
            <a:pPr lvl="0"/>
            <a:r>
              <a:rPr lang="cs-CZ" sz="2400" b="1" dirty="0"/>
              <a:t>C</a:t>
            </a:r>
            <a:r>
              <a:rPr lang="cs-CZ" sz="2400" dirty="0"/>
              <a:t> - hoření plynných látek plamenem (propan-butan, vodík),</a:t>
            </a:r>
          </a:p>
          <a:p>
            <a:pPr lvl="0"/>
            <a:r>
              <a:rPr lang="cs-CZ" sz="2400" b="1" dirty="0"/>
              <a:t>D</a:t>
            </a:r>
            <a:r>
              <a:rPr lang="cs-CZ" sz="2400" dirty="0"/>
              <a:t> - hoření lehkých alkalických kovů (hořčík a jeho slitiny),</a:t>
            </a:r>
          </a:p>
          <a:p>
            <a:pPr lvl="0"/>
            <a:r>
              <a:rPr lang="cs-CZ" sz="2400" b="1" dirty="0"/>
              <a:t>F</a:t>
            </a:r>
            <a:r>
              <a:rPr lang="cs-CZ" sz="2400" dirty="0"/>
              <a:t> - hoření jedlých rostlinných a živočišných olejů a tuků.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00208"/>
            <a:ext cx="6347713" cy="132080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Hasicí přístroje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2189" y="936830"/>
            <a:ext cx="8686800" cy="572096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„</a:t>
            </a:r>
            <a:r>
              <a:rPr lang="cs-CZ" i="1" dirty="0"/>
              <a:t>prvotní protipožární zásah </a:t>
            </a:r>
            <a:r>
              <a:rPr lang="cs-CZ" dirty="0"/>
              <a:t>“ (HZS JMK [online], 2011),</a:t>
            </a:r>
          </a:p>
          <a:p>
            <a:r>
              <a:rPr lang="cs-CZ" dirty="0"/>
              <a:t>používá se k hašení požáru </a:t>
            </a:r>
          </a:p>
          <a:p>
            <a:pPr>
              <a:buNone/>
            </a:pPr>
            <a:r>
              <a:rPr lang="cs-CZ" dirty="0"/>
              <a:t>	v jeho počátcích</a:t>
            </a:r>
          </a:p>
          <a:p>
            <a:r>
              <a:rPr lang="cs-CZ" dirty="0"/>
              <a:t>dělí se podle funkce a </a:t>
            </a:r>
          </a:p>
          <a:p>
            <a:pPr>
              <a:buNone/>
            </a:pPr>
            <a:r>
              <a:rPr lang="cs-CZ" dirty="0"/>
              <a:t>	náplně</a:t>
            </a:r>
          </a:p>
          <a:p>
            <a:endParaRPr lang="cs-CZ" dirty="0"/>
          </a:p>
          <a:p>
            <a:pPr>
              <a:buNone/>
            </a:pPr>
            <a:r>
              <a:rPr lang="cs-CZ" b="1" dirty="0"/>
              <a:t>Dělení podle funkce:</a:t>
            </a:r>
          </a:p>
          <a:p>
            <a:r>
              <a:rPr lang="cs-CZ" dirty="0"/>
              <a:t>přenosné,</a:t>
            </a:r>
          </a:p>
          <a:p>
            <a:r>
              <a:rPr lang="cs-CZ" dirty="0"/>
              <a:t>pojízdné,</a:t>
            </a:r>
          </a:p>
          <a:p>
            <a:r>
              <a:rPr lang="cs-CZ" dirty="0"/>
              <a:t>přívěsné.</a:t>
            </a:r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    https://www.youtube.com/watch?v=QO7KETrafeo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9220" name="Picture 4" descr="D:\Users\Asus\Desktop\Hasiči\Foto and pictures\3.4.2013 Lidická\P4030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448780"/>
            <a:ext cx="2970330" cy="3960440"/>
          </a:xfrm>
          <a:prstGeom prst="rect">
            <a:avLst/>
          </a:prstGeom>
          <a:noFill/>
        </p:spPr>
      </p:pic>
      <p:sp>
        <p:nvSpPr>
          <p:cNvPr id="5" name="Nadpis 3"/>
          <p:cNvSpPr txBox="1">
            <a:spLocks/>
          </p:cNvSpPr>
          <p:nvPr/>
        </p:nvSpPr>
        <p:spPr>
          <a:xfrm>
            <a:off x="3779912" y="5442592"/>
            <a:ext cx="3744416" cy="288032"/>
          </a:xfrm>
          <a:prstGeom prst="rect">
            <a:avLst/>
          </a:prstGeom>
        </p:spPr>
        <p:txBody>
          <a:bodyPr vert="horz" anchor="t">
            <a:normAutofit fontScale="40000" lnSpcReduction="2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Obr. 11 Hasicí přístroje</a:t>
            </a:r>
            <a:r>
              <a:rPr kumimoji="0" lang="cs-CZ" sz="3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 vozidle PS Lidická</a:t>
            </a: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80008"/>
            <a:ext cx="6347713" cy="132080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Rozdělení podle náplně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6848" y="1651247"/>
            <a:ext cx="3649487" cy="5450066"/>
          </a:xfrm>
        </p:spPr>
        <p:txBody>
          <a:bodyPr>
            <a:normAutofit/>
          </a:bodyPr>
          <a:lstStyle/>
          <a:p>
            <a:r>
              <a:rPr lang="cs-CZ" sz="3200" b="1" dirty="0"/>
              <a:t>Pěnové HP</a:t>
            </a:r>
            <a:r>
              <a:rPr lang="cs-CZ" sz="3200" dirty="0"/>
              <a:t> </a:t>
            </a:r>
          </a:p>
          <a:p>
            <a:r>
              <a:rPr lang="cs-CZ" sz="3200" b="1" dirty="0"/>
              <a:t>Vodní HP</a:t>
            </a:r>
            <a:r>
              <a:rPr lang="cs-CZ" sz="3200" dirty="0"/>
              <a:t> </a:t>
            </a:r>
          </a:p>
          <a:p>
            <a:r>
              <a:rPr lang="cs-CZ" sz="3200" b="1" dirty="0"/>
              <a:t>Sněhové HP</a:t>
            </a:r>
            <a:r>
              <a:rPr lang="cs-CZ" sz="3200" dirty="0"/>
              <a:t> </a:t>
            </a:r>
          </a:p>
          <a:p>
            <a:r>
              <a:rPr lang="cs-CZ" sz="3200" b="1" dirty="0"/>
              <a:t>Práškové HP</a:t>
            </a:r>
            <a:r>
              <a:rPr lang="cs-CZ" sz="3200" dirty="0"/>
              <a:t> </a:t>
            </a:r>
          </a:p>
          <a:p>
            <a:r>
              <a:rPr lang="cs-CZ" sz="3200" b="1" dirty="0" err="1"/>
              <a:t>Halotronové</a:t>
            </a:r>
            <a:r>
              <a:rPr lang="cs-CZ" sz="3200" b="1" dirty="0"/>
              <a:t> HP</a:t>
            </a:r>
            <a:r>
              <a:rPr lang="cs-CZ" sz="3200" dirty="0"/>
              <a:t> </a:t>
            </a:r>
          </a:p>
        </p:txBody>
      </p:sp>
      <p:pic>
        <p:nvPicPr>
          <p:cNvPr id="10241" name="Picture 1" descr="D:\Users\Asus\Desktop\Hasiči\Foto and pictures\3.4.2013 Lidická\P4030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72749"/>
            <a:ext cx="3384376" cy="4512501"/>
          </a:xfrm>
          <a:prstGeom prst="rect">
            <a:avLst/>
          </a:prstGeom>
          <a:noFill/>
        </p:spPr>
      </p:pic>
      <p:sp>
        <p:nvSpPr>
          <p:cNvPr id="5" name="Nadpis 3"/>
          <p:cNvSpPr txBox="1">
            <a:spLocks/>
          </p:cNvSpPr>
          <p:nvPr/>
        </p:nvSpPr>
        <p:spPr>
          <a:xfrm>
            <a:off x="287524" y="5805264"/>
            <a:ext cx="3744416" cy="288032"/>
          </a:xfrm>
          <a:prstGeom prst="rect">
            <a:avLst/>
          </a:prstGeom>
        </p:spPr>
        <p:txBody>
          <a:bodyPr vert="horz" anchor="t">
            <a:normAutofit fontScale="40000" lnSpcReduction="2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Obr. 12 Hasicí přístroje</a:t>
            </a:r>
            <a:r>
              <a:rPr kumimoji="0" lang="cs-CZ" sz="3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 vozidle PS Lidická</a:t>
            </a: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768752" cy="8382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133/1985 Sb. o požární ochraně ve znění pozdějších předpisů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7176662" cy="4853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Každá osoba je povinna:</a:t>
            </a:r>
          </a:p>
          <a:p>
            <a:r>
              <a:rPr lang="cs-CZ" sz="2000" dirty="0"/>
              <a:t>chovat se tak, aby jeho chováním nedošlo ke vzniku požáru, a pokud již k požáru došlo, aby dokázal co nejrychleji a nejefektivněji situaci řešit,</a:t>
            </a:r>
          </a:p>
          <a:p>
            <a:r>
              <a:rPr lang="cs-CZ" sz="2000" dirty="0"/>
              <a:t>pokud má na starosti člověka, který je zbaven schopnosti posoudit následky svého jednání, dbát na to, aby svým jednáním nezpůsobil požár,</a:t>
            </a:r>
          </a:p>
          <a:p>
            <a:r>
              <a:rPr lang="cs-CZ" sz="2000" dirty="0"/>
              <a:t>plnit příkazy a dodržovat zákazy týkající se požární ochrany,</a:t>
            </a:r>
          </a:p>
          <a:p>
            <a:r>
              <a:rPr lang="cs-CZ" sz="2000" dirty="0"/>
              <a:t>mít v prostorách ve svém vlastnictví uzpůsobené podmínky pro rychlé zdolávání požáru,</a:t>
            </a:r>
          </a:p>
          <a:p>
            <a:r>
              <a:rPr lang="cs-CZ" sz="2000" dirty="0"/>
              <a:t>se spotřebiči zacházet tak, jak je uvedeno v návodech týkajících se požární ochrany výrobků.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6347713" cy="132080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Pěnové HP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6347714" cy="3880773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accent1"/>
                </a:solidFill>
              </a:rPr>
              <a:t>Vhodné</a:t>
            </a:r>
            <a:r>
              <a:rPr lang="cs-CZ" sz="2400" dirty="0"/>
              <a:t> na hašení pevných látek, benzínu, nafty a minerálních olejů,</a:t>
            </a:r>
          </a:p>
          <a:p>
            <a:r>
              <a:rPr lang="cs-CZ" sz="2400" dirty="0"/>
              <a:t>nevhodné pro hašení kapalin a plynů,</a:t>
            </a:r>
          </a:p>
          <a:p>
            <a:r>
              <a:rPr lang="cs-CZ" sz="2400" dirty="0">
                <a:solidFill>
                  <a:srgbClr val="FF0000"/>
                </a:solidFill>
              </a:rPr>
              <a:t>nesmí</a:t>
            </a:r>
            <a:r>
              <a:rPr lang="cs-CZ" sz="2400" dirty="0"/>
              <a:t> být použity na elektrická zařízení pod proudem a na lehké alkalické kovy.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Vodní HP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8613"/>
            <a:ext cx="6347714" cy="3880773"/>
          </a:xfrm>
        </p:spPr>
        <p:txBody>
          <a:bodyPr>
            <a:normAutofit lnSpcReduction="10000"/>
          </a:bodyPr>
          <a:lstStyle/>
          <a:p>
            <a:r>
              <a:rPr lang="cs-CZ" sz="2400" b="1" dirty="0">
                <a:solidFill>
                  <a:schemeClr val="accent1"/>
                </a:solidFill>
              </a:rPr>
              <a:t>Vhodné</a:t>
            </a:r>
            <a:r>
              <a:rPr lang="cs-CZ" sz="2400" dirty="0"/>
              <a:t> pro hašení pevných látek a alkoholu,</a:t>
            </a:r>
          </a:p>
          <a:p>
            <a:r>
              <a:rPr lang="cs-CZ" sz="2400" dirty="0"/>
              <a:t>nevhodné na hořlaviny plynné a dále pro benzín, naftu, ředidlo a na cenné materiály,</a:t>
            </a:r>
          </a:p>
          <a:p>
            <a:r>
              <a:rPr lang="cs-CZ" sz="2400" b="1" dirty="0">
                <a:solidFill>
                  <a:schemeClr val="accent5"/>
                </a:solidFill>
              </a:rPr>
              <a:t>nesmí</a:t>
            </a:r>
            <a:r>
              <a:rPr lang="cs-CZ" sz="2400" dirty="0"/>
              <a:t> být použity na elektrické přístroje pod proudem, lehké alkalické kovy, látky prudce reagující s vodou a na jedlé rostlinné a živočišné oleje a tuky,</a:t>
            </a:r>
          </a:p>
          <a:p>
            <a:r>
              <a:rPr lang="cs-CZ" sz="2400" dirty="0"/>
              <a:t>nejpoužívanější, ale ne univerzální.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Sněhové HP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6347714" cy="3880773"/>
          </a:xfrm>
        </p:spPr>
        <p:txBody>
          <a:bodyPr/>
          <a:lstStyle/>
          <a:p>
            <a:r>
              <a:rPr lang="cs-CZ" sz="2400" dirty="0"/>
              <a:t>Neboli CO</a:t>
            </a:r>
            <a:r>
              <a:rPr lang="cs-CZ" sz="2400" baseline="-25000" dirty="0"/>
              <a:t>2</a:t>
            </a:r>
            <a:r>
              <a:rPr lang="cs-CZ" sz="2400" dirty="0"/>
              <a:t>,</a:t>
            </a:r>
          </a:p>
          <a:p>
            <a:r>
              <a:rPr lang="cs-CZ" sz="2400" b="1" dirty="0">
                <a:solidFill>
                  <a:schemeClr val="accent1"/>
                </a:solidFill>
              </a:rPr>
              <a:t>vhodné</a:t>
            </a:r>
            <a:r>
              <a:rPr lang="cs-CZ" sz="2400" dirty="0"/>
              <a:t> pro elektrické přístroje pod proudem, hořlavé plyny a kapaliny a jemnou mechaniku,</a:t>
            </a:r>
          </a:p>
          <a:p>
            <a:r>
              <a:rPr lang="cs-CZ" sz="2400" dirty="0"/>
              <a:t>nevhodné pro hašení pevných hořlavých látek,</a:t>
            </a:r>
          </a:p>
          <a:p>
            <a:r>
              <a:rPr lang="cs-CZ" sz="2400" b="1" dirty="0">
                <a:solidFill>
                  <a:schemeClr val="accent5"/>
                </a:solidFill>
              </a:rPr>
              <a:t>nesmí</a:t>
            </a:r>
            <a:r>
              <a:rPr lang="cs-CZ" sz="2400" dirty="0"/>
              <a:t> se používat na hašení lehkých alkalických kovů, hořlavý prach a sypké látky.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Práškové HP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8" y="1700808"/>
            <a:ext cx="6347714" cy="3880773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accent1"/>
                </a:solidFill>
              </a:rPr>
              <a:t>Vhodné</a:t>
            </a:r>
            <a:r>
              <a:rPr lang="cs-CZ" sz="2400" dirty="0"/>
              <a:t> pro hašení elektrických přístrojů pod proudem, hořlavých plynných a některých pevných látek, benzínu, nafty, olejů a elektroniky,</a:t>
            </a:r>
          </a:p>
          <a:p>
            <a:r>
              <a:rPr lang="cs-CZ" sz="2400" dirty="0"/>
              <a:t>nevhodné k použití pro dřevo, uhlí a textil,</a:t>
            </a:r>
          </a:p>
          <a:p>
            <a:r>
              <a:rPr lang="cs-CZ" sz="2400" b="1" dirty="0">
                <a:solidFill>
                  <a:schemeClr val="accent5"/>
                </a:solidFill>
              </a:rPr>
              <a:t>nesmí</a:t>
            </a:r>
            <a:r>
              <a:rPr lang="cs-CZ" sz="2400" dirty="0"/>
              <a:t> být použity k hašení lehkých hořlavých alkalických kovů.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tx1"/>
                </a:solidFill>
              </a:rPr>
              <a:t>Halotronové</a:t>
            </a:r>
            <a:r>
              <a:rPr lang="cs-CZ" b="1" dirty="0">
                <a:solidFill>
                  <a:schemeClr val="tx1"/>
                </a:solidFill>
              </a:rPr>
              <a:t> HP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9" y="1484784"/>
            <a:ext cx="6347714" cy="4556579"/>
          </a:xfrm>
        </p:spPr>
        <p:txBody>
          <a:bodyPr>
            <a:normAutofit fontScale="92500" lnSpcReduction="10000"/>
          </a:bodyPr>
          <a:lstStyle/>
          <a:p>
            <a:r>
              <a:rPr lang="cs-CZ" sz="2400" b="1" dirty="0">
                <a:solidFill>
                  <a:schemeClr val="accent1"/>
                </a:solidFill>
              </a:rPr>
              <a:t>vhodné</a:t>
            </a:r>
            <a:r>
              <a:rPr lang="cs-CZ" sz="2400" dirty="0"/>
              <a:t> na hašení všech materiálů kromě žhnoucích pevných látek,</a:t>
            </a:r>
          </a:p>
          <a:p>
            <a:r>
              <a:rPr lang="cs-CZ" sz="2400" dirty="0"/>
              <a:t>určeny k hašení především automobilů, cenných materiálů, elektrických přístrojů pod proudem a jemné mechaniky a elektroniky,</a:t>
            </a:r>
          </a:p>
          <a:p>
            <a:r>
              <a:rPr lang="cs-CZ" sz="2400" b="1" dirty="0">
                <a:solidFill>
                  <a:schemeClr val="accent5"/>
                </a:solidFill>
              </a:rPr>
              <a:t>nesmí</a:t>
            </a:r>
            <a:r>
              <a:rPr lang="cs-CZ" sz="2400" dirty="0"/>
              <a:t> být použity v nevětraných uzavřených prostorech,</a:t>
            </a:r>
          </a:p>
          <a:p>
            <a:r>
              <a:rPr lang="cs-CZ" sz="2400" dirty="0"/>
              <a:t>nahradily </a:t>
            </a:r>
            <a:r>
              <a:rPr lang="cs-CZ" sz="2400" dirty="0" err="1"/>
              <a:t>halonové</a:t>
            </a:r>
            <a:r>
              <a:rPr lang="cs-CZ" sz="2400" dirty="0"/>
              <a:t> přístroje,</a:t>
            </a:r>
          </a:p>
          <a:p>
            <a:r>
              <a:rPr lang="cs-CZ" sz="2400" dirty="0"/>
              <a:t>tetrachlorové (již se nepoužívají), </a:t>
            </a:r>
            <a:r>
              <a:rPr lang="cs-CZ" sz="2400" dirty="0" err="1"/>
              <a:t>bromidové</a:t>
            </a:r>
            <a:r>
              <a:rPr lang="cs-CZ" sz="2400" dirty="0"/>
              <a:t>, </a:t>
            </a:r>
            <a:r>
              <a:rPr lang="cs-CZ" sz="2400" dirty="0" err="1"/>
              <a:t>tetrafluoridbrometanové</a:t>
            </a:r>
            <a:r>
              <a:rPr lang="cs-CZ" sz="2400" dirty="0"/>
              <a:t>.</a:t>
            </a:r>
          </a:p>
          <a:p>
            <a:endParaRPr lang="cs-CZ" sz="2400" dirty="0"/>
          </a:p>
          <a:p>
            <a:pPr>
              <a:buNone/>
            </a:pPr>
            <a:r>
              <a:rPr lang="cs-CZ" sz="2400" dirty="0"/>
              <a:t>	</a:t>
            </a:r>
            <a:r>
              <a:rPr lang="cs-CZ" sz="2400" dirty="0">
                <a:solidFill>
                  <a:srgbClr val="FF0000"/>
                </a:solidFill>
              </a:rPr>
              <a:t>ŠKODLIVÉ K LIDSKÉMU ZDRAVÍ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6347713" cy="132080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6718520" cy="5472608"/>
          </a:xfrm>
        </p:spPr>
        <p:txBody>
          <a:bodyPr>
            <a:normAutofit fontScale="40000" lnSpcReduction="20000"/>
          </a:bodyPr>
          <a:lstStyle/>
          <a:p>
            <a:r>
              <a:rPr lang="cs-CZ" sz="4500" dirty="0"/>
              <a:t>MARTÍNEK, Bohumír. </a:t>
            </a:r>
            <a:r>
              <a:rPr lang="cs-CZ" sz="4500" i="1" dirty="0"/>
              <a:t>Ochrana člověka za mimořádných událostí: příručka pro učitele základních a středních škol</a:t>
            </a:r>
            <a:r>
              <a:rPr lang="cs-CZ" sz="4500" dirty="0"/>
              <a:t>. </a:t>
            </a:r>
            <a:r>
              <a:rPr lang="cs-CZ" sz="4500" dirty="0" err="1"/>
              <a:t>Vyd</a:t>
            </a:r>
            <a:r>
              <a:rPr lang="cs-CZ" sz="4500" dirty="0"/>
              <a:t>. 2., </a:t>
            </a:r>
            <a:r>
              <a:rPr lang="cs-CZ" sz="4500" dirty="0" err="1"/>
              <a:t>opr</a:t>
            </a:r>
            <a:r>
              <a:rPr lang="cs-CZ" sz="4500" dirty="0"/>
              <a:t>. a </a:t>
            </a:r>
            <a:r>
              <a:rPr lang="cs-CZ" sz="4500" dirty="0" err="1"/>
              <a:t>rozš</a:t>
            </a:r>
            <a:r>
              <a:rPr lang="cs-CZ" sz="4500" dirty="0"/>
              <a:t>. Praha: Ministerstvo vnitra, generální ředitelství Hasičského záchranného sboru ČR, 2003, 119 s. ISBN 80-866-4008-6.</a:t>
            </a:r>
          </a:p>
          <a:p>
            <a:pPr lvl="0"/>
            <a:r>
              <a:rPr lang="cs-CZ" sz="4500" dirty="0"/>
              <a:t>HASIČSKÝ ZÁCHRANNÝ SBOR  JIHOMORAVSKÉHO KRAJE. </a:t>
            </a:r>
            <a:r>
              <a:rPr lang="cs-CZ" sz="4500" i="1" dirty="0"/>
              <a:t>Vaše cesty k bezpečí: aneb chytré blondýnky radí...</a:t>
            </a:r>
            <a:r>
              <a:rPr lang="cs-CZ" sz="4500" dirty="0"/>
              <a:t>[online]. Brno, 2011 [cit. 2013-03-09]. Dostupné z: </a:t>
            </a:r>
            <a:r>
              <a:rPr lang="cs-CZ" sz="4500" u="sng" dirty="0">
                <a:hlinkClick r:id="rId2"/>
              </a:rPr>
              <a:t>http://www.</a:t>
            </a:r>
            <a:r>
              <a:rPr lang="cs-CZ" sz="4500" u="sng" dirty="0" err="1">
                <a:hlinkClick r:id="rId2"/>
              </a:rPr>
              <a:t>firebrno.cz</a:t>
            </a:r>
            <a:r>
              <a:rPr lang="cs-CZ" sz="4500" u="sng" dirty="0">
                <a:hlinkClick r:id="rId2"/>
              </a:rPr>
              <a:t>/</a:t>
            </a:r>
            <a:r>
              <a:rPr lang="cs-CZ" sz="4500" u="sng" dirty="0" err="1">
                <a:hlinkClick r:id="rId2"/>
              </a:rPr>
              <a:t>uploads</a:t>
            </a:r>
            <a:r>
              <a:rPr lang="cs-CZ" sz="4500" u="sng" dirty="0">
                <a:hlinkClick r:id="rId2"/>
              </a:rPr>
              <a:t>/</a:t>
            </a:r>
            <a:r>
              <a:rPr lang="cs-CZ" sz="4500" u="sng" dirty="0" err="1">
                <a:hlinkClick r:id="rId2"/>
              </a:rPr>
              <a:t>blondynky</a:t>
            </a:r>
            <a:r>
              <a:rPr lang="cs-CZ" sz="4500" u="sng" dirty="0">
                <a:hlinkClick r:id="rId2"/>
              </a:rPr>
              <a:t>/</a:t>
            </a:r>
            <a:r>
              <a:rPr lang="cs-CZ" sz="4500" u="sng" dirty="0" err="1">
                <a:hlinkClick r:id="rId2"/>
              </a:rPr>
              <a:t>brozurka</a:t>
            </a:r>
            <a:r>
              <a:rPr lang="cs-CZ" sz="4500" u="sng" dirty="0">
                <a:hlinkClick r:id="rId2"/>
              </a:rPr>
              <a:t>_</a:t>
            </a:r>
            <a:r>
              <a:rPr lang="cs-CZ" sz="4500" u="sng" dirty="0" err="1">
                <a:hlinkClick r:id="rId2"/>
              </a:rPr>
              <a:t>blondynky</a:t>
            </a:r>
            <a:r>
              <a:rPr lang="cs-CZ" sz="4500" u="sng" dirty="0">
                <a:hlinkClick r:id="rId2"/>
              </a:rPr>
              <a:t>_2010.pdf</a:t>
            </a:r>
            <a:endParaRPr lang="cs-CZ" sz="4500" u="sng" dirty="0"/>
          </a:p>
          <a:p>
            <a:endParaRPr lang="cs-CZ" sz="4500" dirty="0"/>
          </a:p>
          <a:p>
            <a:endParaRPr lang="cs-CZ" sz="4500" dirty="0"/>
          </a:p>
          <a:p>
            <a:pPr lvl="0"/>
            <a:r>
              <a:rPr lang="cs-CZ" sz="4500" dirty="0"/>
              <a:t>FOTOGRAFIE PŘEVZATY ZE STRÁNEK </a:t>
            </a:r>
            <a:r>
              <a:rPr lang="cs-CZ" sz="4500" dirty="0">
                <a:hlinkClick r:id="rId3"/>
              </a:rPr>
              <a:t>http://www.</a:t>
            </a:r>
            <a:r>
              <a:rPr lang="cs-CZ" sz="4500" dirty="0" err="1">
                <a:hlinkClick r:id="rId3"/>
              </a:rPr>
              <a:t>ordinaryangels.net</a:t>
            </a:r>
            <a:r>
              <a:rPr lang="cs-CZ" sz="4500" dirty="0"/>
              <a:t>, které jsou pořízené profesionálním hasičem z PS Bruntál Š. Mikulkou (Obr. 2, 8, 9) a za jejich poskytnutí jsem velmi ráda, mnou pořízené fotografie (Obr. 3-5, 10-12) a fotografie pořízené členem JSDH </a:t>
            </a:r>
            <a:r>
              <a:rPr lang="cs-CZ" sz="4500" dirty="0" err="1"/>
              <a:t>Kuřim</a:t>
            </a:r>
            <a:r>
              <a:rPr lang="cs-CZ" sz="4500" dirty="0"/>
              <a:t> (Obr. 1, 6, 7).</a:t>
            </a:r>
          </a:p>
          <a:p>
            <a:pPr lvl="0"/>
            <a:r>
              <a:rPr lang="cs-CZ" sz="4500" dirty="0"/>
              <a:t>Videa, na které přesměrovávají odkazy  prezentaci, pocházejí ze stránek </a:t>
            </a:r>
            <a:r>
              <a:rPr lang="cs-CZ" sz="4500" dirty="0">
                <a:hlinkClick r:id="rId4"/>
              </a:rPr>
              <a:t>http://www.</a:t>
            </a:r>
            <a:r>
              <a:rPr lang="cs-CZ" sz="4500" dirty="0" err="1">
                <a:hlinkClick r:id="rId4"/>
              </a:rPr>
              <a:t>ioolb.cz</a:t>
            </a:r>
            <a:r>
              <a:rPr lang="cs-CZ" sz="4500" dirty="0">
                <a:hlinkClick r:id="rId4"/>
              </a:rPr>
              <a:t>/</a:t>
            </a:r>
            <a:r>
              <a:rPr lang="cs-CZ" sz="4500" dirty="0"/>
              <a:t> - Institut ochrany obyvatelstva.</a:t>
            </a:r>
          </a:p>
          <a:p>
            <a:endParaRPr lang="cs-CZ" sz="28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6347713" cy="132080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Zamezení vzniku požáru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6552728" cy="532859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sz="3100" b="1" u="sng" dirty="0"/>
              <a:t>V domácnosti:</a:t>
            </a:r>
          </a:p>
          <a:p>
            <a:pPr lvl="0"/>
            <a:r>
              <a:rPr lang="cs-CZ" sz="3100" dirty="0"/>
              <a:t>nikdy nenechávejte hořet svíčky bez dozoru a v jejich nejbližším okolí by neměly být materiály, na které by se mohl požár přenést, jako například zapálená svíčka vedle papírové skládačky,</a:t>
            </a:r>
          </a:p>
          <a:p>
            <a:pPr lvl="0"/>
            <a:r>
              <a:rPr lang="cs-CZ" sz="3100" dirty="0"/>
              <a:t>nainstalujte hasicí přístroje a nainstalujte požární hlásiče,</a:t>
            </a:r>
            <a:r>
              <a:rPr lang="cs-CZ" sz="2900" dirty="0"/>
              <a:t>	</a:t>
            </a:r>
            <a:endParaRPr lang="cs-CZ" sz="3100" dirty="0"/>
          </a:p>
          <a:p>
            <a:pPr lvl="0"/>
            <a:r>
              <a:rPr lang="cs-CZ" sz="3100" dirty="0"/>
              <a:t>zamezte dětem přístup k otevřenému ohni,</a:t>
            </a:r>
          </a:p>
          <a:p>
            <a:pPr lvl="0"/>
            <a:r>
              <a:rPr lang="cs-CZ" sz="3100" dirty="0"/>
              <a:t>dodržujte pokyny pro správné používání elektrických přístrojů,</a:t>
            </a:r>
          </a:p>
          <a:p>
            <a:pPr lvl="0"/>
            <a:r>
              <a:rPr lang="cs-CZ" sz="3100" dirty="0"/>
              <a:t>neodcházejte od zapnutého sporáku a nenechávejte ho bez dozoru,</a:t>
            </a:r>
          </a:p>
          <a:p>
            <a:pPr lvl="0"/>
            <a:r>
              <a:rPr lang="cs-CZ" sz="3100" dirty="0"/>
              <a:t>udržujte dobrý technický stav elektrických spotřebičů, topidel a jiné techniky,</a:t>
            </a:r>
          </a:p>
          <a:p>
            <a:pPr lvl="0"/>
            <a:r>
              <a:rPr lang="cs-CZ" sz="3100" dirty="0"/>
              <a:t>nebezpečné látky skladujte na bezpečném místě nejlépe mimo obytné části.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445434"/>
            <a:ext cx="6347714" cy="38807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1" u="sng" dirty="0"/>
              <a:t>V přírodě:</a:t>
            </a:r>
          </a:p>
          <a:p>
            <a:pPr lvl="0"/>
            <a:r>
              <a:rPr lang="cs-CZ" sz="2000" dirty="0"/>
              <a:t>ohniště rozdělávejte jen na povolených místech a po jeho použití vše správně uhaste a zabezpečte,</a:t>
            </a:r>
          </a:p>
          <a:p>
            <a:pPr lvl="0"/>
            <a:r>
              <a:rPr lang="cs-CZ" sz="2000" dirty="0"/>
              <a:t>nevypalujte travní </a:t>
            </a:r>
          </a:p>
          <a:p>
            <a:pPr lvl="0">
              <a:buNone/>
            </a:pPr>
            <a:r>
              <a:rPr lang="cs-CZ" sz="2000" dirty="0"/>
              <a:t>   porosty nebo křoviny,</a:t>
            </a:r>
          </a:p>
          <a:p>
            <a:r>
              <a:rPr lang="cs-CZ" sz="2000" dirty="0"/>
              <a:t>nekuřte v přírodě.</a:t>
            </a:r>
          </a:p>
        </p:txBody>
      </p:sp>
      <p:sp>
        <p:nvSpPr>
          <p:cNvPr id="5" name="Nadpis 3"/>
          <p:cNvSpPr txBox="1">
            <a:spLocks/>
          </p:cNvSpPr>
          <p:nvPr/>
        </p:nvSpPr>
        <p:spPr>
          <a:xfrm>
            <a:off x="1187624" y="6453336"/>
            <a:ext cx="3744416" cy="288032"/>
          </a:xfrm>
          <a:prstGeom prst="rect">
            <a:avLst/>
          </a:prstGeom>
        </p:spPr>
        <p:txBody>
          <a:bodyPr vert="horz" anchor="t">
            <a:normAutofit fontScale="47500" lnSpcReduction="2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Obr. 2 požár lesa</a:t>
            </a:r>
          </a:p>
        </p:txBody>
      </p:sp>
      <p:pic>
        <p:nvPicPr>
          <p:cNvPr id="1026" name="Picture 2" descr="D:\Users\Asus\Desktop\Štěpán fotky hasiči\021bbc7ee20b71134d53e20206bd6f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56992"/>
            <a:ext cx="4142926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95672"/>
            <a:ext cx="6347713" cy="132080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Požární poplach – opuštění budovy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78901"/>
            <a:ext cx="7272808" cy="4421088"/>
          </a:xfrm>
        </p:spPr>
        <p:txBody>
          <a:bodyPr/>
          <a:lstStyle/>
          <a:p>
            <a:r>
              <a:rPr lang="cs-CZ" sz="2000" dirty="0">
                <a:latin typeface="Trebuchet MS (Základní text)"/>
              </a:rPr>
              <a:t>Po vyhlášení poplachu se řiďte evakuačním plánem dané budovy,</a:t>
            </a:r>
          </a:p>
          <a:p>
            <a:r>
              <a:rPr lang="cs-CZ" sz="2000" dirty="0">
                <a:latin typeface="Trebuchet MS (Základní text)"/>
              </a:rPr>
              <a:t>dostaňte se co nejrychleji z budovy, </a:t>
            </a:r>
          </a:p>
          <a:p>
            <a:r>
              <a:rPr lang="cs-CZ" sz="2000" dirty="0">
                <a:latin typeface="Trebuchet MS (Základní text)"/>
              </a:rPr>
              <a:t>opusťte budovu </a:t>
            </a:r>
            <a:r>
              <a:rPr lang="cs-CZ" sz="2000" i="1" dirty="0">
                <a:latin typeface="Trebuchet MS (Základní text)"/>
              </a:rPr>
              <a:t>únikovými cestami.</a:t>
            </a:r>
          </a:p>
          <a:p>
            <a:pPr>
              <a:buNone/>
            </a:pPr>
            <a:endParaRPr lang="cs-CZ" dirty="0">
              <a:latin typeface="Calibri"/>
            </a:endParaRPr>
          </a:p>
          <a:p>
            <a:pPr>
              <a:buNone/>
            </a:pPr>
            <a:r>
              <a:rPr lang="cs-CZ" dirty="0"/>
              <a:t>	</a:t>
            </a:r>
          </a:p>
          <a:p>
            <a:endParaRPr lang="cs-CZ" dirty="0"/>
          </a:p>
        </p:txBody>
      </p:sp>
      <p:pic>
        <p:nvPicPr>
          <p:cNvPr id="8194" name="Picture 2" descr="D:\Users\Asus\Desktop\Hasiči\Foto and pictures\P1030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351" y="3469974"/>
            <a:ext cx="5708082" cy="2448272"/>
          </a:xfrm>
          <a:prstGeom prst="rect">
            <a:avLst/>
          </a:prstGeom>
          <a:noFill/>
        </p:spPr>
      </p:pic>
      <p:sp>
        <p:nvSpPr>
          <p:cNvPr id="5" name="Nadpis 3"/>
          <p:cNvSpPr txBox="1">
            <a:spLocks/>
          </p:cNvSpPr>
          <p:nvPr/>
        </p:nvSpPr>
        <p:spPr>
          <a:xfrm>
            <a:off x="611560" y="5955973"/>
            <a:ext cx="3744416" cy="288032"/>
          </a:xfrm>
          <a:prstGeom prst="rect">
            <a:avLst/>
          </a:prstGeom>
        </p:spPr>
        <p:txBody>
          <a:bodyPr vert="horz" anchor="t">
            <a:normAutofit fontScale="40000" lnSpcReduction="2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Obr. 3 Informační cedule v panelovém</a:t>
            </a:r>
            <a:r>
              <a:rPr kumimoji="0" lang="cs-CZ" sz="3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domě</a:t>
            </a: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Úniková cesta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95264"/>
            <a:ext cx="7056784" cy="53461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i="1" dirty="0"/>
              <a:t>	</a:t>
            </a:r>
            <a:r>
              <a:rPr lang="cs-CZ" sz="2000" i="1" dirty="0"/>
              <a:t>„ Komunikace, která umožňuje bezpečnou evakuaci osob ze stavby nebo z její části ohrožené požárem na volné prostranství, kde nemohou být ohroženy.“ </a:t>
            </a:r>
            <a:r>
              <a:rPr lang="cs-CZ" sz="2000" dirty="0"/>
              <a:t>(HZS JMK [online], 2011)</a:t>
            </a:r>
          </a:p>
          <a:p>
            <a:pPr>
              <a:buNone/>
            </a:pPr>
            <a:endParaRPr lang="cs-CZ" sz="2000" dirty="0"/>
          </a:p>
          <a:p>
            <a:r>
              <a:rPr lang="cs-CZ" sz="2000" dirty="0"/>
              <a:t>Musí být zřetelně označeny,</a:t>
            </a:r>
          </a:p>
          <a:p>
            <a:r>
              <a:rPr lang="cs-CZ" sz="2000" dirty="0"/>
              <a:t>většinou zelenými cedulemi s nápisy EXIT, nebo je na nich vyobrazen panák a šipka pro směr východu,</a:t>
            </a:r>
          </a:p>
          <a:p>
            <a:r>
              <a:rPr lang="cs-CZ" sz="2000" dirty="0"/>
              <a:t>cedule musí být umístěny všude, kde se mění směr únikové cesty, při změně podlaží a všude kde se kříží komunikace,</a:t>
            </a:r>
          </a:p>
          <a:p>
            <a:r>
              <a:rPr lang="cs-CZ" sz="2000" dirty="0"/>
              <a:t>musí být stále volně průchozí,</a:t>
            </a:r>
          </a:p>
          <a:p>
            <a:r>
              <a:rPr lang="cs-CZ" sz="2000" dirty="0"/>
              <a:t>musí být dobře osvětleny,</a:t>
            </a:r>
          </a:p>
          <a:p>
            <a:r>
              <a:rPr lang="cs-CZ" sz="2000" dirty="0"/>
              <a:t>únikovými cestami mohou být eskalátory, rampy a evakuační výtahy.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Dva druhy únikových cest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2648" y="1600200"/>
            <a:ext cx="6551640" cy="478112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sz="3000" b="1" u="sng" dirty="0"/>
              <a:t>Nechráněné únikové cesty </a:t>
            </a:r>
          </a:p>
          <a:p>
            <a:r>
              <a:rPr lang="cs-CZ" sz="3000" dirty="0"/>
              <a:t>trvale volné komunikační prostory vyústěny na volné prostranství,</a:t>
            </a:r>
          </a:p>
          <a:p>
            <a:r>
              <a:rPr lang="cs-CZ" sz="3000" dirty="0"/>
              <a:t>nemusí být od ostatní části budovy konstrukčně odděleny,</a:t>
            </a:r>
          </a:p>
          <a:p>
            <a:r>
              <a:rPr lang="cs-CZ" sz="3000" dirty="0"/>
              <a:t>šířka cesty je 550 mm.</a:t>
            </a:r>
          </a:p>
          <a:p>
            <a:pPr>
              <a:buNone/>
            </a:pPr>
            <a:r>
              <a:rPr lang="cs-CZ" sz="3000" dirty="0"/>
              <a:t> </a:t>
            </a:r>
            <a:endParaRPr lang="cs-CZ" dirty="0"/>
          </a:p>
          <a:p>
            <a:pPr>
              <a:buNone/>
            </a:pPr>
            <a:r>
              <a:rPr lang="cs-CZ" sz="3000" b="1" u="sng" dirty="0"/>
              <a:t>Chráněné únikové cesty </a:t>
            </a:r>
            <a:endParaRPr lang="cs-CZ" sz="3000" i="1" dirty="0"/>
          </a:p>
          <a:p>
            <a:r>
              <a:rPr lang="cs-CZ" sz="3000" dirty="0"/>
              <a:t>trvale volné komunikační prostory vyústěny na volné prostranství,</a:t>
            </a:r>
          </a:p>
          <a:p>
            <a:r>
              <a:rPr lang="cs-CZ" sz="3000" dirty="0"/>
              <a:t>od ostatních částí v budově odděleny požárně-konstrukčními prvky,</a:t>
            </a:r>
          </a:p>
          <a:p>
            <a:r>
              <a:rPr lang="cs-CZ" sz="3000" dirty="0"/>
              <a:t>šířka cesty je 825 mm.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5313" y="235992"/>
            <a:ext cx="6742584" cy="13208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Požární poplach – v uzavřené místnosti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6792"/>
            <a:ext cx="7056784" cy="3024336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cs-CZ" b="1" u="sng" dirty="0"/>
              <a:t>Pokud je znemožněn odchod z budovy:</a:t>
            </a:r>
          </a:p>
          <a:p>
            <a:pPr lvl="0"/>
            <a:r>
              <a:rPr lang="cs-CZ" dirty="0"/>
              <a:t>Dýchací cesty si chraňte navlhčeným kusem látky,</a:t>
            </a:r>
          </a:p>
          <a:p>
            <a:pPr lvl="0"/>
            <a:r>
              <a:rPr lang="cs-CZ" dirty="0"/>
              <a:t>pokud je místnost zakouřená, zdržujte se při zemi, kde je vzduch čistější,</a:t>
            </a:r>
          </a:p>
          <a:p>
            <a:pPr lvl="0"/>
            <a:r>
              <a:rPr lang="cs-CZ" dirty="0"/>
              <a:t>nerozsvěcujte světla,</a:t>
            </a:r>
          </a:p>
          <a:p>
            <a:pPr lvl="0"/>
            <a:r>
              <a:rPr lang="cs-CZ" dirty="0"/>
              <a:t>pokud jsou dveře horké, neotevírejte je, ale utěsněte otvory pod dveřmi,</a:t>
            </a:r>
          </a:p>
          <a:p>
            <a:pPr lvl="0"/>
            <a:r>
              <a:rPr lang="cs-CZ" dirty="0"/>
              <a:t>zavolejte na linku 150 a vyvěste například kus látky z okna, abyste na sebe upozornily,</a:t>
            </a:r>
          </a:p>
          <a:p>
            <a:r>
              <a:rPr lang="cs-CZ" dirty="0"/>
              <a:t>čekejte na příjezd záchranářů</a:t>
            </a:r>
          </a:p>
        </p:txBody>
      </p:sp>
      <p:pic>
        <p:nvPicPr>
          <p:cNvPr id="29697" name="Picture 1" descr="D:\Users\Asus\Desktop\Hasiči\Foto and pictures\3.4.2013 Lidická\P4030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644" y="4546646"/>
            <a:ext cx="5534672" cy="2007039"/>
          </a:xfrm>
          <a:prstGeom prst="rect">
            <a:avLst/>
          </a:prstGeom>
          <a:noFill/>
        </p:spPr>
      </p:pic>
      <p:sp>
        <p:nvSpPr>
          <p:cNvPr id="5" name="Nadpis 3"/>
          <p:cNvSpPr txBox="1">
            <a:spLocks/>
          </p:cNvSpPr>
          <p:nvPr/>
        </p:nvSpPr>
        <p:spPr>
          <a:xfrm>
            <a:off x="748070" y="6519202"/>
            <a:ext cx="3744416" cy="288032"/>
          </a:xfrm>
          <a:prstGeom prst="rect">
            <a:avLst/>
          </a:prstGeom>
        </p:spPr>
        <p:txBody>
          <a:bodyPr vert="horz" anchor="t">
            <a:normAutofit fontScale="47500" lnSpcReduction="2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Obr. 4 Balkon nad PS </a:t>
            </a:r>
            <a:r>
              <a:rPr kumimoji="0" lang="cs-CZ" sz="3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Lidickou</a:t>
            </a: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Hoření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1412776"/>
            <a:ext cx="6912768" cy="2952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	</a:t>
            </a:r>
            <a:r>
              <a:rPr lang="cs-CZ" sz="2000" dirty="0"/>
              <a:t>Hoření definujeme jako „ „</a:t>
            </a:r>
            <a:r>
              <a:rPr lang="cs-CZ" sz="2000" i="1" dirty="0"/>
              <a:t>proces, při kterém mezi sebou vzájemně reagují hořlavá látka a oxidační prostředek (nejčastěji vzdušný kyslík) za vývinu tepla, světla a zplodin hoření.</a:t>
            </a:r>
            <a:r>
              <a:rPr lang="cs-CZ" sz="2000" dirty="0"/>
              <a:t>“ (MV HZS ČR, [online] 2009)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	</a:t>
            </a:r>
          </a:p>
        </p:txBody>
      </p:sp>
      <p:pic>
        <p:nvPicPr>
          <p:cNvPr id="6147" name="Picture 3" descr="D:\Users\Asus\Desktop\Nová složka\P1030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138587"/>
            <a:ext cx="4104456" cy="3078441"/>
          </a:xfrm>
          <a:prstGeom prst="rect">
            <a:avLst/>
          </a:prstGeom>
          <a:noFill/>
        </p:spPr>
      </p:pic>
      <p:sp>
        <p:nvSpPr>
          <p:cNvPr id="5" name="Nadpis 3"/>
          <p:cNvSpPr txBox="1">
            <a:spLocks/>
          </p:cNvSpPr>
          <p:nvPr/>
        </p:nvSpPr>
        <p:spPr>
          <a:xfrm>
            <a:off x="943844" y="6248806"/>
            <a:ext cx="3744416" cy="288032"/>
          </a:xfrm>
          <a:prstGeom prst="rect">
            <a:avLst/>
          </a:prstGeom>
        </p:spPr>
        <p:txBody>
          <a:bodyPr vert="horz" anchor="t">
            <a:normAutofit fontScale="47500" lnSpcReduction="2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Obr. 5 </a:t>
            </a:r>
            <a:r>
              <a:rPr lang="cs-CZ" sz="3000" noProof="0" dirty="0"/>
              <a:t>Hoření svíčky</a:t>
            </a: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7232</TotalTime>
  <Words>842</Words>
  <Application>Microsoft Office PowerPoint</Application>
  <PresentationFormat>Předvádění na obrazovce (4:3)</PresentationFormat>
  <Paragraphs>196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Fazeta</vt:lpstr>
      <vt:lpstr>Požární prevence</vt:lpstr>
      <vt:lpstr>133/1985 Sb. o požární ochraně ve znění pozdějších předpisů</vt:lpstr>
      <vt:lpstr>Zamezení vzniku požáru</vt:lpstr>
      <vt:lpstr>Prezentace aplikace PowerPoint</vt:lpstr>
      <vt:lpstr>Požární poplach – opuštění budovy</vt:lpstr>
      <vt:lpstr>Úniková cesta</vt:lpstr>
      <vt:lpstr>Dva druhy únikových cest</vt:lpstr>
      <vt:lpstr>Požární poplach – v uzavřené místnosti</vt:lpstr>
      <vt:lpstr>Hoření</vt:lpstr>
      <vt:lpstr>Dělení</vt:lpstr>
      <vt:lpstr>Požár</vt:lpstr>
      <vt:lpstr>3 základní podmínky požáru </vt:lpstr>
      <vt:lpstr>Světelné záření   Tepelné záření</vt:lpstr>
      <vt:lpstr>Zplodiny</vt:lpstr>
      <vt:lpstr>Nebezpečné zplodiny</vt:lpstr>
      <vt:lpstr>Prezentace aplikace PowerPoint</vt:lpstr>
      <vt:lpstr>Rozdělení hořlavých látek</vt:lpstr>
      <vt:lpstr>Hasicí přístroje</vt:lpstr>
      <vt:lpstr>Rozdělení podle náplně</vt:lpstr>
      <vt:lpstr>Pěnové HP</vt:lpstr>
      <vt:lpstr>Vodní HP</vt:lpstr>
      <vt:lpstr>Sněhové HP</vt:lpstr>
      <vt:lpstr>Práškové HP</vt:lpstr>
      <vt:lpstr>Halotronové HP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Požární prevence</dc:title>
  <dc:creator>Asus</dc:creator>
  <cp:lastModifiedBy>Reissmannova</cp:lastModifiedBy>
  <cp:revision>292</cp:revision>
  <dcterms:created xsi:type="dcterms:W3CDTF">2013-04-08T16:46:50Z</dcterms:created>
  <dcterms:modified xsi:type="dcterms:W3CDTF">2019-03-06T10:19:20Z</dcterms:modified>
</cp:coreProperties>
</file>