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0" autoAdjust="0"/>
    <p:restoredTop sz="94660"/>
  </p:normalViewPr>
  <p:slideViewPr>
    <p:cSldViewPr>
      <p:cViewPr>
        <p:scale>
          <a:sx n="111" d="100"/>
          <a:sy n="111" d="100"/>
        </p:scale>
        <p:origin x="-95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8068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13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09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2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65747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83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7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3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6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385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711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4ACF2F2F-CBC3-43F9-9A6B-705DDB16CCF5}" type="datetimeFigureOut">
              <a:rPr lang="cs-CZ" smtClean="0"/>
              <a:pPr/>
              <a:t>6.3.2019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EE8B2AEA-DEC8-4DDC-9663-33E8C59E1D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050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dinaryangels.net/" TargetMode="External"/><Relationship Id="rId2" Type="http://schemas.openxmlformats.org/officeDocument/2006/relationships/hyperlink" Target="http://www.firebrno.cz/uploads/blondynky/brozurka_blondynky_2010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Pm9XAUKbgB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616834"/>
            <a:ext cx="7772400" cy="743744"/>
          </a:xfrm>
        </p:spPr>
        <p:txBody>
          <a:bodyPr/>
          <a:lstStyle/>
          <a:p>
            <a:r>
              <a:rPr lang="cs-CZ" dirty="0"/>
              <a:t>KRIZOVÁ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1764704" y="5726832"/>
            <a:ext cx="6400800" cy="1752600"/>
          </a:xfrm>
        </p:spPr>
        <p:txBody>
          <a:bodyPr/>
          <a:lstStyle/>
          <a:p>
            <a:r>
              <a:rPr lang="cs-CZ" dirty="0"/>
              <a:t>Zuzana Coufalová</a:t>
            </a:r>
          </a:p>
          <a:p>
            <a:r>
              <a:rPr lang="cs-CZ" dirty="0"/>
              <a:t>2013</a:t>
            </a:r>
          </a:p>
        </p:txBody>
      </p:sp>
      <p:pic>
        <p:nvPicPr>
          <p:cNvPr id="1026" name="Picture 2" descr="D:\Users\Asus\Desktop\MU\Bakalářka - Ochrana člověka za mimořádných situací ve výuce na VŠ\foto\3.4.2013 Lidická\P40305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73424"/>
            <a:ext cx="4681536" cy="3511152"/>
          </a:xfrm>
          <a:prstGeom prst="rect">
            <a:avLst/>
          </a:prstGeom>
          <a:noFill/>
        </p:spPr>
      </p:pic>
      <p:sp>
        <p:nvSpPr>
          <p:cNvPr id="5" name="Nadpis 3"/>
          <p:cNvSpPr txBox="1">
            <a:spLocks/>
          </p:cNvSpPr>
          <p:nvPr/>
        </p:nvSpPr>
        <p:spPr>
          <a:xfrm>
            <a:off x="1979712" y="5311688"/>
            <a:ext cx="3744416" cy="288032"/>
          </a:xfrm>
          <a:prstGeom prst="rect">
            <a:avLst/>
          </a:prstGeom>
        </p:spPr>
        <p:txBody>
          <a:bodyPr vert="horz" anchor="t">
            <a:normAutofit fontScale="400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1 </a:t>
            </a:r>
            <a:r>
              <a:rPr lang="cs-CZ" sz="3000" dirty="0"/>
              <a:t>Štábní vůz HZS JMK na stanici Lidická Brno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/>
              <a:t>MARTÍNEK, Bohumír. </a:t>
            </a:r>
            <a:r>
              <a:rPr lang="cs-CZ" sz="2400" i="1" dirty="0"/>
              <a:t>Ochrana člověka za mimořádných událostí: příručka pro učitele základních a středních škol</a:t>
            </a:r>
            <a:r>
              <a:rPr lang="cs-CZ" sz="2400" dirty="0"/>
              <a:t>. </a:t>
            </a:r>
            <a:r>
              <a:rPr lang="cs-CZ" sz="2400" dirty="0" err="1"/>
              <a:t>Vyd</a:t>
            </a:r>
            <a:r>
              <a:rPr lang="cs-CZ" sz="2400" dirty="0"/>
              <a:t>. 2., </a:t>
            </a:r>
            <a:r>
              <a:rPr lang="cs-CZ" sz="2400" dirty="0" err="1"/>
              <a:t>opr</a:t>
            </a:r>
            <a:r>
              <a:rPr lang="cs-CZ" sz="2400" dirty="0"/>
              <a:t>. a </a:t>
            </a:r>
            <a:r>
              <a:rPr lang="cs-CZ" sz="2400" dirty="0" err="1"/>
              <a:t>rozš</a:t>
            </a:r>
            <a:r>
              <a:rPr lang="cs-CZ" sz="2400" dirty="0"/>
              <a:t>. Praha: Ministerstvo vnitra, generální ředitelství Hasičského záchranného sboru ČR, 2003, 119 s. ISBN 80-866-4008-6.</a:t>
            </a:r>
          </a:p>
          <a:p>
            <a:pPr lvl="0"/>
            <a:r>
              <a:rPr lang="cs-CZ" sz="2400" dirty="0"/>
              <a:t>HASIČSKÝ ZÁCHRANNÝ SBOR  JIHOMORAVSKÉHO KRAJE. </a:t>
            </a:r>
            <a:r>
              <a:rPr lang="cs-CZ" sz="2400" i="1" dirty="0"/>
              <a:t>Vaše cesty k bezpečí: aneb chytré blondýnky radí... </a:t>
            </a:r>
            <a:r>
              <a:rPr lang="cs-CZ" sz="2400" dirty="0"/>
              <a:t>[online]. Brno, 2011 [cit. 2013-03-09]. Dostupné z: </a:t>
            </a:r>
            <a:r>
              <a:rPr lang="cs-CZ" sz="2400" dirty="0">
                <a:hlinkClick r:id="rId2"/>
              </a:rPr>
              <a:t>http://www.</a:t>
            </a:r>
            <a:r>
              <a:rPr lang="cs-CZ" sz="2400" dirty="0" err="1">
                <a:hlinkClick r:id="rId2"/>
              </a:rPr>
              <a:t>firebrno.cz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 err="1">
                <a:hlinkClick r:id="rId2"/>
              </a:rPr>
              <a:t>uploads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 err="1">
                <a:hlinkClick r:id="rId2"/>
              </a:rPr>
              <a:t>blondynky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 err="1">
                <a:hlinkClick r:id="rId2"/>
              </a:rPr>
              <a:t>brozurka</a:t>
            </a:r>
            <a:r>
              <a:rPr lang="cs-CZ" sz="2400" dirty="0">
                <a:hlinkClick r:id="rId2"/>
              </a:rPr>
              <a:t>_</a:t>
            </a:r>
            <a:r>
              <a:rPr lang="cs-CZ" sz="2400" dirty="0" err="1">
                <a:hlinkClick r:id="rId2"/>
              </a:rPr>
              <a:t>blondynky</a:t>
            </a:r>
            <a:r>
              <a:rPr lang="cs-CZ" sz="2400" dirty="0">
                <a:hlinkClick r:id="rId2"/>
              </a:rPr>
              <a:t>_2010.pdf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 lvl="0"/>
            <a:r>
              <a:rPr lang="cs-CZ" sz="2400" dirty="0"/>
              <a:t>FOTOGRAFIE (Obr. 2)PŘEVZATA ZE STRÁNEK </a:t>
            </a:r>
            <a:r>
              <a:rPr lang="cs-CZ" sz="2400" dirty="0">
                <a:hlinkClick r:id="rId3"/>
              </a:rPr>
              <a:t>http://www.</a:t>
            </a:r>
            <a:r>
              <a:rPr lang="cs-CZ" sz="2400" dirty="0" err="1">
                <a:hlinkClick r:id="rId3"/>
              </a:rPr>
              <a:t>ordinaryangels.net</a:t>
            </a:r>
            <a:r>
              <a:rPr lang="cs-CZ" sz="2400" dirty="0"/>
              <a:t>, které jsou pořízené profesionálním hasičem z PS Bruntál Š. Mikulkou a mnou pořízená fotografie (Obr. 1).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„</a:t>
            </a:r>
            <a:r>
              <a:rPr lang="cs-CZ" i="1" dirty="0"/>
              <a:t>Jedná se o takové stavy, kdy hrozící nebezpečí nelze odvrátit nebo způsobené následky odstranit běžnou činností správních orgánů a složek integrovaného záchranného systému.“ </a:t>
            </a:r>
            <a:r>
              <a:rPr lang="cs-CZ" dirty="0"/>
              <a:t>(Martínek, 2003)</a:t>
            </a:r>
          </a:p>
          <a:p>
            <a:endParaRPr lang="cs-CZ" dirty="0"/>
          </a:p>
          <a:p>
            <a:r>
              <a:rPr lang="cs-CZ" dirty="0"/>
              <a:t>vyhlášení krizových stavů podle závažnosti mimořádné události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692696"/>
            <a:ext cx="7200900" cy="59766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b="1" dirty="0"/>
              <a:t>Krizové stavy podle stupně závažnosti: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Stav nebezpečí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Nouzový stav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Stav ohrožení státu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Válečný stav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https://www.youtube.com/watch?v=Pm9XAUKbgBI</a:t>
            </a:r>
            <a:endParaRPr lang="cs-CZ" dirty="0"/>
          </a:p>
          <a:p>
            <a:pPr marL="0" indent="0">
              <a:buNone/>
            </a:pPr>
            <a:endParaRPr lang="cs-CZ" sz="2800" dirty="0"/>
          </a:p>
        </p:txBody>
      </p:sp>
      <p:pic>
        <p:nvPicPr>
          <p:cNvPr id="2050" name="Picture 2" descr="D:\Users\Asus\Desktop\Štěpán fotky hasiči\7bd28f15a49d5e5848d6ec70e584e6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196752"/>
            <a:ext cx="2471936" cy="3862400"/>
          </a:xfrm>
          <a:prstGeom prst="rect">
            <a:avLst/>
          </a:prstGeom>
          <a:noFill/>
        </p:spPr>
      </p:pic>
      <p:sp>
        <p:nvSpPr>
          <p:cNvPr id="5" name="Nadpis 3"/>
          <p:cNvSpPr txBox="1">
            <a:spLocks/>
          </p:cNvSpPr>
          <p:nvPr/>
        </p:nvSpPr>
        <p:spPr>
          <a:xfrm>
            <a:off x="5004048" y="5157192"/>
            <a:ext cx="3744416" cy="288032"/>
          </a:xfrm>
          <a:prstGeom prst="rect">
            <a:avLst/>
          </a:prstGeom>
        </p:spPr>
        <p:txBody>
          <a:bodyPr vert="horz" anchor="t">
            <a:normAutofit fontScale="4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cs-CZ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Obr. 2</a:t>
            </a:r>
            <a:r>
              <a:rPr kumimoji="0" lang="cs-CZ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Požár – nebezpečné látky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cs-CZ" dirty="0"/>
              <a:t>1. Stav nebezpečí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Vyhlášen v případě: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kdy už není možné běžnými prostředky zvládnout mimořádnou situaci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dirty="0"/>
              <a:t>vyhlašuje hejtman kraje, v Praze primátor</a:t>
            </a:r>
          </a:p>
          <a:p>
            <a:r>
              <a:rPr lang="cs-CZ" sz="2400" dirty="0"/>
              <a:t>na dobu 30 dnů</a:t>
            </a:r>
          </a:p>
          <a:p>
            <a:r>
              <a:rPr lang="cs-CZ" sz="2400" dirty="0"/>
              <a:t>prodloužit dobu smí vláda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cs-CZ" dirty="0"/>
              <a:t>2. Nouzový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Vyhlášen pokud: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jsou ve velkém ohroženy životy, zdraví nebo majetek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dirty="0"/>
              <a:t>vyhlašuje vláda</a:t>
            </a:r>
          </a:p>
          <a:p>
            <a:r>
              <a:rPr lang="cs-CZ" sz="2400" dirty="0"/>
              <a:t>na dobu 30 dnů</a:t>
            </a:r>
          </a:p>
          <a:p>
            <a:r>
              <a:rPr lang="cs-CZ" sz="2400" dirty="0"/>
              <a:t>prodloužit dobu smí poslanecká sněmovna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Stav ohrožení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Pokud je ohrožena: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svrchovanost státu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celistvost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demokratické základy</a:t>
            </a:r>
          </a:p>
          <a:p>
            <a:endParaRPr lang="cs-CZ" dirty="0"/>
          </a:p>
          <a:p>
            <a:r>
              <a:rPr lang="cs-CZ" sz="2400" dirty="0"/>
              <a:t>vyhlašuje Parlament ČR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Válečný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Vyhlášen v případě: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napadení našeho státu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napadení státu, se kterém máme smlouvu o společné obraně</a:t>
            </a:r>
          </a:p>
          <a:p>
            <a:endParaRPr lang="cs-CZ" dirty="0"/>
          </a:p>
          <a:p>
            <a:r>
              <a:rPr lang="cs-CZ" sz="2400" dirty="0"/>
              <a:t>Vyhlašuje Parlament ČR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200900" cy="1485900"/>
          </a:xfrm>
        </p:spPr>
        <p:txBody>
          <a:bodyPr/>
          <a:lstStyle/>
          <a:p>
            <a:r>
              <a:rPr lang="cs-CZ" dirty="0"/>
              <a:t>Zákon č. 240/2000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503920" cy="4896544"/>
          </a:xfrm>
        </p:spPr>
        <p:txBody>
          <a:bodyPr>
            <a:normAutofit/>
          </a:bodyPr>
          <a:lstStyle/>
          <a:p>
            <a:r>
              <a:rPr lang="cs-CZ" dirty="0"/>
              <a:t>o krizovém řízení v pozdějším znění </a:t>
            </a:r>
          </a:p>
          <a:p>
            <a:r>
              <a:rPr lang="cs-CZ" dirty="0"/>
              <a:t>vymezuje práva a povinnosti fyzických a právnických osob v krizových situacích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Povinnosti občanů v době krizového stavu:</a:t>
            </a:r>
          </a:p>
          <a:p>
            <a:pPr lvl="0"/>
            <a:r>
              <a:rPr lang="cs-CZ" dirty="0"/>
              <a:t>Uposlechnout výzvu a přijmout uloženou pracovní povinnost,</a:t>
            </a:r>
          </a:p>
          <a:p>
            <a:pPr lvl="0"/>
            <a:r>
              <a:rPr lang="cs-CZ" dirty="0"/>
              <a:t>vykonat pracovní povinnost či pomoc,</a:t>
            </a:r>
          </a:p>
          <a:p>
            <a:pPr lvl="0"/>
            <a:r>
              <a:rPr lang="cs-CZ" dirty="0"/>
              <a:t>poskytnout věcné prostředky,</a:t>
            </a:r>
          </a:p>
          <a:p>
            <a:pPr lvl="0"/>
            <a:r>
              <a:rPr lang="cs-CZ" dirty="0"/>
              <a:t>strpět omezení v době krizového stavu,</a:t>
            </a:r>
          </a:p>
          <a:p>
            <a:pPr lvl="0"/>
            <a:r>
              <a:rPr lang="cs-CZ" dirty="0"/>
              <a:t>nahlásit změnu trvalého pobytu, pokud vám byla nařízena díky krizovému řízení.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1654" y="2636912"/>
            <a:ext cx="8503920" cy="478227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Osoby mladší 18 let a starší 62 let,</a:t>
            </a:r>
          </a:p>
          <a:p>
            <a:pPr lvl="0"/>
            <a:r>
              <a:rPr lang="cs-CZ"/>
              <a:t>zdravotně nezpůsobilí </a:t>
            </a:r>
            <a:r>
              <a:rPr lang="cs-CZ" dirty="0"/>
              <a:t>k dané práci a invalidní osoby,</a:t>
            </a:r>
          </a:p>
          <a:p>
            <a:pPr lvl="0"/>
            <a:r>
              <a:rPr lang="cs-CZ" dirty="0"/>
              <a:t>poslanci a senátoři Parlamentu ČR a členové vlády,</a:t>
            </a:r>
          </a:p>
          <a:p>
            <a:pPr lvl="0"/>
            <a:r>
              <a:rPr lang="cs-CZ" dirty="0"/>
              <a:t>lidé, kteří sami pečují o dítě do 15 let věku,</a:t>
            </a:r>
          </a:p>
          <a:p>
            <a:pPr lvl="0"/>
            <a:r>
              <a:rPr lang="cs-CZ" dirty="0"/>
              <a:t>ženy těhotné a do 3. měsíce po porodu, pokud se narodilo dítě mrtvé, nebo o něj žena nepečuje,</a:t>
            </a:r>
          </a:p>
          <a:p>
            <a:pPr lvl="0"/>
            <a:r>
              <a:rPr lang="cs-CZ" dirty="0"/>
              <a:t>pokud by hrozilo vystavení nebezpečí dané osoby nebo osoby blízké.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492A1352-A79F-4FFB-A350-133CE7F37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Osoby oproštěné od pracovní výpomoci a povinnosti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1219</TotalTime>
  <Words>170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Oříznutí</vt:lpstr>
      <vt:lpstr>KRIZOVÁ ŘÍZENÍ</vt:lpstr>
      <vt:lpstr>Krizové stavy</vt:lpstr>
      <vt:lpstr>Prezentace aplikace PowerPoint</vt:lpstr>
      <vt:lpstr>1. Stav nebezpečí</vt:lpstr>
      <vt:lpstr>2. Nouzový stav</vt:lpstr>
      <vt:lpstr>3. Stav ohrožení státu</vt:lpstr>
      <vt:lpstr>4. Válečný stav</vt:lpstr>
      <vt:lpstr>Zákon č. 240/2000 Sb.</vt:lpstr>
      <vt:lpstr> Osoby oproštěné od pracovní výpomoci a povinnosti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KRIZOVÁ ŘÍZENÍ</dc:title>
  <dc:creator>Asus</dc:creator>
  <cp:lastModifiedBy>Reissmannova</cp:lastModifiedBy>
  <cp:revision>92</cp:revision>
  <dcterms:created xsi:type="dcterms:W3CDTF">2013-12-03T09:44:03Z</dcterms:created>
  <dcterms:modified xsi:type="dcterms:W3CDTF">2019-03-06T10:14:02Z</dcterms:modified>
</cp:coreProperties>
</file>