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4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89" r:id="rId17"/>
    <p:sldId id="279" r:id="rId18"/>
    <p:sldId id="280" r:id="rId19"/>
    <p:sldId id="283" r:id="rId20"/>
    <p:sldId id="284" r:id="rId21"/>
    <p:sldId id="285" r:id="rId22"/>
    <p:sldId id="286" r:id="rId23"/>
    <p:sldId id="287" r:id="rId24"/>
    <p:sldId id="288" r:id="rId25"/>
    <p:sldId id="290" r:id="rId26"/>
    <p:sldId id="291" r:id="rId27"/>
    <p:sldId id="292" r:id="rId28"/>
    <p:sldId id="293" r:id="rId29"/>
    <p:sldId id="294" r:id="rId30"/>
    <p:sldId id="295" r:id="rId31"/>
    <p:sldId id="281" r:id="rId32"/>
    <p:sldId id="282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77" autoAdjust="0"/>
    <p:restoredTop sz="94660"/>
  </p:normalViewPr>
  <p:slideViewPr>
    <p:cSldViewPr>
      <p:cViewPr>
        <p:scale>
          <a:sx n="114" d="100"/>
          <a:sy n="114" d="100"/>
        </p:scale>
        <p:origin x="-894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31" y="1449146"/>
            <a:ext cx="7526338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31" y="5280847"/>
            <a:ext cx="7526338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23EF-1B0C-40A5-9078-E1B35E57F84A}" type="datetimeFigureOut">
              <a:rPr lang="cs-CZ" smtClean="0"/>
              <a:pPr/>
              <a:t>6.3.2019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63F5-0666-43E9-B014-6AFDA416CFE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059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800600"/>
            <a:ext cx="752633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144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5367338"/>
            <a:ext cx="7526337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23EF-1B0C-40A5-9078-E1B35E57F84A}" type="datetimeFigureOut">
              <a:rPr lang="cs-CZ" smtClean="0"/>
              <a:pPr/>
              <a:t>6.3.2019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63F5-0666-43E9-B014-6AFDA416CFE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7824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85107" y="1338479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573" y="1495525"/>
            <a:ext cx="442038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1226" y="4700702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398884" y="1338479"/>
            <a:ext cx="3302316" cy="4075464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23EF-1B0C-40A5-9078-E1B35E57F84A}" type="datetimeFigureOut">
              <a:rPr lang="cs-CZ" smtClean="0"/>
              <a:pPr/>
              <a:t>6.3.2019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63F5-0666-43E9-B014-6AFDA416CFE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84379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55663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6" y="2435956"/>
            <a:ext cx="328689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6450" y="2286000"/>
            <a:ext cx="3671888" cy="2300288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23EF-1B0C-40A5-9078-E1B35E57F84A}" type="datetimeFigureOut">
              <a:rPr lang="cs-CZ" smtClean="0"/>
              <a:pPr/>
              <a:t>6.3.2019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63F5-0666-43E9-B014-6AFDA416CFE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20977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23EF-1B0C-40A5-9078-E1B35E57F84A}" type="datetimeFigureOut">
              <a:rPr lang="cs-CZ" smtClean="0"/>
              <a:pPr/>
              <a:t>6.3.2019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63F5-0666-43E9-B014-6AFDA416CFE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73850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5752238" y="446089"/>
            <a:ext cx="3391762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AutoShape 4"/>
          <p:cNvSpPr>
            <a:spLocks noChangeAspect="1" noChangeArrowheads="1" noTextEdit="1"/>
          </p:cNvSpPr>
          <p:nvPr/>
        </p:nvSpPr>
        <p:spPr bwMode="auto">
          <a:xfrm>
            <a:off x="5233988" y="0"/>
            <a:ext cx="3910012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7655" y="586171"/>
            <a:ext cx="1701800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862" y="446089"/>
            <a:ext cx="4947376" cy="5414962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23EF-1B0C-40A5-9078-E1B35E57F84A}" type="datetimeFigureOut">
              <a:rPr lang="cs-CZ" smtClean="0"/>
              <a:pPr/>
              <a:t>6.3.2019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63F5-0666-43E9-B014-6AFDA416CFE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1605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363651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23EF-1B0C-40A5-9078-E1B35E57F84A}" type="datetimeFigureOut">
              <a:rPr lang="cs-CZ" smtClean="0"/>
              <a:pPr/>
              <a:t>6.3.2019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63F5-0666-43E9-B014-6AFDA416CFE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3457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0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2951396"/>
            <a:ext cx="7526337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863" y="5281200"/>
            <a:ext cx="7526337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23EF-1B0C-40A5-9078-E1B35E57F84A}" type="datetimeFigureOut">
              <a:rPr lang="cs-CZ" smtClean="0"/>
              <a:pPr/>
              <a:t>6.3.2019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63F5-0666-43E9-B014-6AFDA416CFE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1358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996" y="2222287"/>
            <a:ext cx="367072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0" y="2222287"/>
            <a:ext cx="3670720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23EF-1B0C-40A5-9078-E1B35E57F84A}" type="datetimeFigureOut">
              <a:rPr lang="cs-CZ" smtClean="0"/>
              <a:pPr/>
              <a:t>6.3.2019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63F5-0666-43E9-B014-6AFDA416CFE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6081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6" y="2174875"/>
            <a:ext cx="367072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996" y="2751137"/>
            <a:ext cx="3687391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2174875"/>
            <a:ext cx="3670720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751137"/>
            <a:ext cx="3670720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23EF-1B0C-40A5-9078-E1B35E57F84A}" type="datetimeFigureOut">
              <a:rPr lang="cs-CZ" smtClean="0"/>
              <a:pPr/>
              <a:t>6.3.2019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63F5-0666-43E9-B014-6AFDA416CFE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2811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23EF-1B0C-40A5-9078-E1B35E57F84A}" type="datetimeFigureOut">
              <a:rPr lang="cs-CZ" smtClean="0"/>
              <a:pPr/>
              <a:t>6.3.2019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63F5-0666-43E9-B014-6AFDA416CFE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670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23EF-1B0C-40A5-9078-E1B35E57F84A}" type="datetimeFigureOut">
              <a:rPr lang="cs-CZ" smtClean="0"/>
              <a:pPr/>
              <a:t>6.3.2019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63F5-0666-43E9-B014-6AFDA416CFE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1339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3" y="446086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46088"/>
            <a:ext cx="2660650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4" y="446087"/>
            <a:ext cx="4689475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2260737"/>
            <a:ext cx="2660650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23EF-1B0C-40A5-9078-E1B35E57F84A}" type="datetimeFigureOut">
              <a:rPr lang="cs-CZ" smtClean="0"/>
              <a:pPr/>
              <a:t>6.3.2019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63F5-0666-43E9-B014-6AFDA416CFE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079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6" y="727521"/>
            <a:ext cx="350154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9996" y="2344684"/>
            <a:ext cx="350154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14357" y="6041361"/>
            <a:ext cx="732659" cy="365125"/>
          </a:xfrm>
        </p:spPr>
        <p:txBody>
          <a:bodyPr/>
          <a:lstStyle/>
          <a:p>
            <a:fld id="{036D23EF-1B0C-40A5-9078-E1B35E57F84A}" type="datetimeFigureOut">
              <a:rPr lang="cs-CZ" smtClean="0"/>
              <a:pPr/>
              <a:t>6.3.2019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2797" y="6041361"/>
            <a:ext cx="247156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47017" y="5915887"/>
            <a:ext cx="796616" cy="490599"/>
          </a:xfrm>
        </p:spPr>
        <p:txBody>
          <a:bodyPr/>
          <a:lstStyle/>
          <a:p>
            <a:fld id="{61AA63F5-0666-43E9-B014-6AFDA416CFE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9455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9997" y="447188"/>
            <a:ext cx="7524003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7" y="2184400"/>
            <a:ext cx="7524003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797" y="6041361"/>
            <a:ext cx="6289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1422" y="6041361"/>
            <a:ext cx="99316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36D23EF-1B0C-40A5-9078-E1B35E57F84A}" type="datetimeFigureOut">
              <a:rPr lang="cs-CZ" smtClean="0"/>
              <a:pPr/>
              <a:t>6.3.2019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4584" y="5915887"/>
            <a:ext cx="796616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61AA63F5-0666-43E9-B014-6AFDA416CFE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1397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  <p:sldLayoutId id="2147483777" r:id="rId13"/>
    <p:sldLayoutId id="2147483778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hzscr.cz/" TargetMode="External"/><Relationship Id="rId2" Type="http://schemas.openxmlformats.org/officeDocument/2006/relationships/hyperlink" Target="http://www.firebrno.cz/uploads/blondynky/brozurka_blondynky_2010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zachranny-kruh.cz/" TargetMode="External"/><Relationship Id="rId4" Type="http://schemas.openxmlformats.org/officeDocument/2006/relationships/hyperlink" Target="http://www.ordinaryangels.net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youtube.com/watch?v=6qqMr0J4IV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youtube.com/watch?v=aIuPIj57GM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youtube.com/watch?v=-J_IY9RHDqQ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815752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Ochrana obyvatelstva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" y="5877272"/>
            <a:ext cx="8839200" cy="914400"/>
          </a:xfrm>
        </p:spPr>
        <p:txBody>
          <a:bodyPr/>
          <a:lstStyle/>
          <a:p>
            <a:r>
              <a:rPr lang="cs-CZ" dirty="0"/>
              <a:t>Zuzana Coufalová</a:t>
            </a:r>
          </a:p>
          <a:p>
            <a:r>
              <a:rPr lang="cs-CZ" dirty="0"/>
              <a:t>2013</a:t>
            </a:r>
          </a:p>
        </p:txBody>
      </p:sp>
      <p:pic>
        <p:nvPicPr>
          <p:cNvPr id="1027" name="Picture 3" descr="D:\Users\Asus\Desktop\Štěpán fotky hasiči\18ead4c77c3f40dabf9735432ac9d97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340768"/>
            <a:ext cx="4762500" cy="3476625"/>
          </a:xfrm>
          <a:prstGeom prst="rect">
            <a:avLst/>
          </a:prstGeom>
          <a:noFill/>
        </p:spPr>
      </p:pic>
      <p:sp>
        <p:nvSpPr>
          <p:cNvPr id="6" name="Nadpis 3"/>
          <p:cNvSpPr txBox="1">
            <a:spLocks/>
          </p:cNvSpPr>
          <p:nvPr/>
        </p:nvSpPr>
        <p:spPr>
          <a:xfrm>
            <a:off x="2555776" y="4961409"/>
            <a:ext cx="3744416" cy="288032"/>
          </a:xfrm>
          <a:prstGeom prst="rect">
            <a:avLst/>
          </a:prstGeom>
        </p:spPr>
        <p:txBody>
          <a:bodyPr vert="horz" anchor="t">
            <a:normAutofit fontScale="47500" lnSpcReduction="20000"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cs-CZ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Obr. 1</a:t>
            </a:r>
            <a:r>
              <a:rPr kumimoji="0" lang="cs-CZ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Cvičení PS Bruntál</a:t>
            </a:r>
            <a:endParaRPr kumimoji="0" lang="cs-CZ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7704856" cy="666328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O</a:t>
            </a:r>
            <a:r>
              <a:rPr lang="en-US" sz="3200" dirty="0" err="1">
                <a:solidFill>
                  <a:schemeClr val="bg1"/>
                </a:solidFill>
              </a:rPr>
              <a:t>puštění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bytu</a:t>
            </a:r>
            <a:r>
              <a:rPr lang="en-US" sz="3200" dirty="0">
                <a:solidFill>
                  <a:schemeClr val="bg1"/>
                </a:solidFill>
              </a:rPr>
              <a:t> z </a:t>
            </a:r>
            <a:r>
              <a:rPr lang="en-US" sz="3200" dirty="0" err="1">
                <a:solidFill>
                  <a:schemeClr val="bg1"/>
                </a:solidFill>
              </a:rPr>
              <a:t>důvodu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evakuace</a:t>
            </a:r>
            <a:endParaRPr lang="cs-CZ" sz="32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276872"/>
            <a:ext cx="8496944" cy="4536504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z="2400" dirty="0" err="1"/>
              <a:t>Uhaste</a:t>
            </a:r>
            <a:r>
              <a:rPr lang="en-US" sz="2400" dirty="0"/>
              <a:t> </a:t>
            </a:r>
            <a:r>
              <a:rPr lang="en-US" sz="2400" dirty="0" err="1"/>
              <a:t>otevřený</a:t>
            </a:r>
            <a:r>
              <a:rPr lang="en-US" sz="2400" dirty="0"/>
              <a:t> </a:t>
            </a:r>
            <a:r>
              <a:rPr lang="en-US" sz="2400" dirty="0" err="1"/>
              <a:t>oheň</a:t>
            </a:r>
            <a:r>
              <a:rPr lang="en-US" sz="2400" dirty="0"/>
              <a:t> v </a:t>
            </a:r>
            <a:r>
              <a:rPr lang="en-US" sz="2400" dirty="0" err="1"/>
              <a:t>topidlech</a:t>
            </a:r>
            <a:r>
              <a:rPr lang="en-US" sz="2400" dirty="0"/>
              <a:t>,</a:t>
            </a:r>
            <a:endParaRPr lang="cs-CZ" sz="2400" dirty="0"/>
          </a:p>
          <a:p>
            <a:pPr lvl="0"/>
            <a:r>
              <a:rPr lang="en-US" sz="2400" dirty="0" err="1"/>
              <a:t>vypněte</a:t>
            </a:r>
            <a:r>
              <a:rPr lang="en-US" sz="2400" dirty="0"/>
              <a:t> </a:t>
            </a:r>
            <a:r>
              <a:rPr lang="en-US" sz="2400" dirty="0" err="1"/>
              <a:t>elektrické</a:t>
            </a:r>
            <a:r>
              <a:rPr lang="en-US" sz="2400" dirty="0"/>
              <a:t> </a:t>
            </a:r>
            <a:r>
              <a:rPr lang="en-US" sz="2400" dirty="0" err="1"/>
              <a:t>spotřebiče</a:t>
            </a:r>
            <a:r>
              <a:rPr lang="en-US" sz="2400" dirty="0"/>
              <a:t> (</a:t>
            </a:r>
            <a:r>
              <a:rPr lang="en-US" sz="2400" dirty="0" err="1"/>
              <a:t>mimo</a:t>
            </a:r>
            <a:r>
              <a:rPr lang="en-US" sz="2400" dirty="0"/>
              <a:t> </a:t>
            </a:r>
            <a:r>
              <a:rPr lang="en-US" sz="2400" dirty="0" err="1"/>
              <a:t>ledniček</a:t>
            </a:r>
            <a:r>
              <a:rPr lang="en-US" sz="2400" dirty="0"/>
              <a:t> a </a:t>
            </a:r>
            <a:r>
              <a:rPr lang="en-US" sz="2400" dirty="0" err="1"/>
              <a:t>mrazniček</a:t>
            </a:r>
            <a:r>
              <a:rPr lang="en-US" sz="2400" dirty="0"/>
              <a:t>),</a:t>
            </a:r>
            <a:endParaRPr lang="cs-CZ" sz="2400" dirty="0"/>
          </a:p>
          <a:p>
            <a:pPr lvl="0"/>
            <a:r>
              <a:rPr lang="en-US" sz="2400" dirty="0" err="1"/>
              <a:t>uzavřete</a:t>
            </a:r>
            <a:r>
              <a:rPr lang="en-US" sz="2400" dirty="0"/>
              <a:t> </a:t>
            </a:r>
            <a:r>
              <a:rPr lang="en-US" sz="2400" dirty="0" err="1"/>
              <a:t>přívod</a:t>
            </a:r>
            <a:r>
              <a:rPr lang="en-US" sz="2400" dirty="0"/>
              <a:t> </a:t>
            </a:r>
            <a:r>
              <a:rPr lang="en-US" sz="2400" dirty="0" err="1"/>
              <a:t>vody</a:t>
            </a:r>
            <a:r>
              <a:rPr lang="en-US" sz="2400" dirty="0"/>
              <a:t> a </a:t>
            </a:r>
            <a:r>
              <a:rPr lang="en-US" sz="2400" dirty="0" err="1"/>
              <a:t>plynu</a:t>
            </a:r>
            <a:r>
              <a:rPr lang="en-US" sz="2400" dirty="0"/>
              <a:t>,</a:t>
            </a:r>
            <a:endParaRPr lang="cs-CZ" sz="2400" dirty="0"/>
          </a:p>
          <a:p>
            <a:pPr lvl="0"/>
            <a:r>
              <a:rPr lang="en-US" sz="2400" dirty="0" err="1"/>
              <a:t>ověřte</a:t>
            </a:r>
            <a:r>
              <a:rPr lang="en-US" sz="2400" dirty="0"/>
              <a:t>, </a:t>
            </a:r>
            <a:r>
              <a:rPr lang="en-US" sz="2400" dirty="0" err="1"/>
              <a:t>zda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soused </a:t>
            </a:r>
            <a:r>
              <a:rPr lang="en-US" sz="2400" dirty="0" err="1"/>
              <a:t>vědí</a:t>
            </a:r>
            <a:r>
              <a:rPr lang="en-US" sz="2400" dirty="0"/>
              <a:t>, </a:t>
            </a:r>
            <a:r>
              <a:rPr lang="en-US" sz="2400" dirty="0" err="1"/>
              <a:t>že</a:t>
            </a:r>
            <a:r>
              <a:rPr lang="en-US" sz="2400" dirty="0"/>
              <a:t> </a:t>
            </a:r>
            <a:r>
              <a:rPr lang="en-US" sz="2400" dirty="0" err="1"/>
              <a:t>mají</a:t>
            </a:r>
            <a:r>
              <a:rPr lang="en-US" sz="2400" dirty="0"/>
              <a:t> </a:t>
            </a:r>
            <a:r>
              <a:rPr lang="en-US" sz="2400" dirty="0" err="1"/>
              <a:t>opustit</a:t>
            </a:r>
            <a:r>
              <a:rPr lang="en-US" sz="2400" dirty="0"/>
              <a:t> </a:t>
            </a:r>
            <a:r>
              <a:rPr lang="en-US" sz="2400" dirty="0" err="1"/>
              <a:t>byt</a:t>
            </a:r>
            <a:r>
              <a:rPr lang="en-US" sz="2400" dirty="0"/>
              <a:t>,</a:t>
            </a:r>
            <a:endParaRPr lang="cs-CZ" sz="2400" dirty="0"/>
          </a:p>
          <a:p>
            <a:pPr lvl="0"/>
            <a:r>
              <a:rPr lang="en-US" sz="2400" dirty="0" err="1"/>
              <a:t>nezapomeňte</a:t>
            </a:r>
            <a:r>
              <a:rPr lang="en-US" sz="2400" dirty="0"/>
              <a:t> </a:t>
            </a:r>
            <a:r>
              <a:rPr lang="en-US" sz="2400" dirty="0" err="1"/>
              <a:t>dětem</a:t>
            </a:r>
            <a:r>
              <a:rPr lang="en-US" sz="2400" dirty="0"/>
              <a:t> </a:t>
            </a:r>
            <a:r>
              <a:rPr lang="en-US" sz="2400" dirty="0" err="1"/>
              <a:t>vložit</a:t>
            </a:r>
            <a:r>
              <a:rPr lang="en-US" sz="2400" dirty="0"/>
              <a:t> do </a:t>
            </a:r>
            <a:r>
              <a:rPr lang="en-US" sz="2400" dirty="0" err="1"/>
              <a:t>kapsy</a:t>
            </a:r>
            <a:r>
              <a:rPr lang="en-US" sz="2400" dirty="0"/>
              <a:t> </a:t>
            </a:r>
            <a:r>
              <a:rPr lang="en-US" sz="2400" dirty="0" err="1"/>
              <a:t>oděvu</a:t>
            </a:r>
            <a:r>
              <a:rPr lang="en-US" sz="2400" dirty="0"/>
              <a:t> </a:t>
            </a:r>
            <a:r>
              <a:rPr lang="en-US" sz="2400" dirty="0" err="1"/>
              <a:t>cedulku</a:t>
            </a:r>
            <a:r>
              <a:rPr lang="en-US" sz="2400" dirty="0"/>
              <a:t> se </a:t>
            </a:r>
            <a:r>
              <a:rPr lang="en-US" sz="2400" dirty="0" err="1"/>
              <a:t>jménem</a:t>
            </a:r>
            <a:r>
              <a:rPr lang="en-US" sz="2400" dirty="0"/>
              <a:t> a </a:t>
            </a:r>
            <a:r>
              <a:rPr lang="en-US" sz="2400" dirty="0" err="1"/>
              <a:t>adresou</a:t>
            </a:r>
            <a:r>
              <a:rPr lang="en-US" sz="2400" dirty="0"/>
              <a:t>,</a:t>
            </a:r>
            <a:endParaRPr lang="cs-CZ" sz="2400" dirty="0"/>
          </a:p>
          <a:p>
            <a:pPr lvl="0"/>
            <a:r>
              <a:rPr lang="en-US" sz="2400" dirty="0" err="1"/>
              <a:t>exotická</a:t>
            </a:r>
            <a:r>
              <a:rPr lang="en-US" sz="2400" dirty="0"/>
              <a:t> </a:t>
            </a:r>
            <a:r>
              <a:rPr lang="en-US" sz="2400" dirty="0" err="1"/>
              <a:t>zvířata</a:t>
            </a:r>
            <a:r>
              <a:rPr lang="en-US" sz="2400" dirty="0"/>
              <a:t>, </a:t>
            </a:r>
            <a:r>
              <a:rPr lang="en-US" sz="2400" dirty="0" err="1"/>
              <a:t>která</a:t>
            </a:r>
            <a:r>
              <a:rPr lang="en-US" sz="2400" dirty="0"/>
              <a:t> </a:t>
            </a:r>
            <a:r>
              <a:rPr lang="en-US" sz="2400" dirty="0" err="1"/>
              <a:t>přežijí</a:t>
            </a:r>
            <a:r>
              <a:rPr lang="en-US" sz="2400" dirty="0"/>
              <a:t> </a:t>
            </a:r>
            <a:r>
              <a:rPr lang="en-US" sz="2400" dirty="0" err="1"/>
              <a:t>delší</a:t>
            </a:r>
            <a:r>
              <a:rPr lang="en-US" sz="2400" dirty="0"/>
              <a:t> </a:t>
            </a:r>
            <a:r>
              <a:rPr lang="en-US" sz="2400" dirty="0" err="1"/>
              <a:t>dobu</a:t>
            </a:r>
            <a:r>
              <a:rPr lang="en-US" sz="2400" dirty="0"/>
              <a:t>, </a:t>
            </a:r>
            <a:r>
              <a:rPr lang="en-US" sz="2400" dirty="0" err="1"/>
              <a:t>nechejte</a:t>
            </a:r>
            <a:r>
              <a:rPr lang="en-US" sz="2400" dirty="0"/>
              <a:t> </a:t>
            </a:r>
            <a:r>
              <a:rPr lang="en-US" sz="2400" dirty="0" err="1"/>
              <a:t>doma</a:t>
            </a:r>
            <a:r>
              <a:rPr lang="en-US" sz="2400" dirty="0"/>
              <a:t>, </a:t>
            </a:r>
            <a:r>
              <a:rPr lang="en-US" sz="2400" dirty="0" err="1"/>
              <a:t>zásobte</a:t>
            </a:r>
            <a:r>
              <a:rPr lang="en-US" sz="2400" dirty="0"/>
              <a:t> je </a:t>
            </a:r>
            <a:r>
              <a:rPr lang="en-US" sz="2400" dirty="0" err="1"/>
              <a:t>před</a:t>
            </a:r>
            <a:r>
              <a:rPr lang="en-US" sz="2400" dirty="0"/>
              <a:t> </a:t>
            </a:r>
            <a:r>
              <a:rPr lang="en-US" sz="2400" dirty="0" err="1"/>
              <a:t>odchodem</a:t>
            </a:r>
            <a:r>
              <a:rPr lang="en-US" sz="2400" dirty="0"/>
              <a:t> </a:t>
            </a:r>
            <a:r>
              <a:rPr lang="en-US" sz="2400" dirty="0" err="1"/>
              <a:t>potravou</a:t>
            </a:r>
            <a:r>
              <a:rPr lang="en-US" sz="2400" dirty="0"/>
              <a:t>,</a:t>
            </a:r>
            <a:endParaRPr lang="cs-CZ" sz="2400" dirty="0"/>
          </a:p>
          <a:p>
            <a:pPr lvl="0"/>
            <a:r>
              <a:rPr lang="en-US" sz="2400" dirty="0" err="1"/>
              <a:t>vezměte</a:t>
            </a:r>
            <a:r>
              <a:rPr lang="en-US" sz="2400" dirty="0"/>
              <a:t> </a:t>
            </a:r>
            <a:r>
              <a:rPr lang="en-US" sz="2400" dirty="0" err="1"/>
              <a:t>evakuační</a:t>
            </a:r>
            <a:r>
              <a:rPr lang="en-US" sz="2400" dirty="0"/>
              <a:t> </a:t>
            </a:r>
            <a:r>
              <a:rPr lang="en-US" sz="2400" dirty="0" err="1"/>
              <a:t>zavazadlo</a:t>
            </a:r>
            <a:r>
              <a:rPr lang="en-US" sz="2400" dirty="0"/>
              <a:t>, </a:t>
            </a:r>
            <a:r>
              <a:rPr lang="en-US" sz="2400" dirty="0" err="1"/>
              <a:t>uzamkněte</a:t>
            </a:r>
            <a:r>
              <a:rPr lang="en-US" sz="2400" dirty="0"/>
              <a:t> </a:t>
            </a:r>
            <a:r>
              <a:rPr lang="en-US" sz="2400" dirty="0" err="1"/>
              <a:t>byt</a:t>
            </a:r>
            <a:r>
              <a:rPr lang="en-US" sz="2400" dirty="0"/>
              <a:t>,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dveře</a:t>
            </a:r>
            <a:r>
              <a:rPr lang="en-US" sz="2400" dirty="0"/>
              <a:t> </a:t>
            </a:r>
            <a:r>
              <a:rPr lang="en-US" sz="2400" dirty="0" err="1"/>
              <a:t>dejte</a:t>
            </a:r>
            <a:r>
              <a:rPr lang="en-US" sz="2400" dirty="0"/>
              <a:t> </a:t>
            </a:r>
            <a:r>
              <a:rPr lang="en-US" sz="2400" dirty="0" err="1"/>
              <a:t>oznámení</a:t>
            </a:r>
            <a:r>
              <a:rPr lang="en-US" sz="2400" dirty="0"/>
              <a:t>, </a:t>
            </a:r>
            <a:r>
              <a:rPr lang="en-US" sz="2400" dirty="0" err="1"/>
              <a:t>že</a:t>
            </a:r>
            <a:r>
              <a:rPr lang="en-US" sz="2400" dirty="0"/>
              <a:t> </a:t>
            </a:r>
            <a:r>
              <a:rPr lang="en-US" sz="2400" dirty="0" err="1"/>
              <a:t>jste</a:t>
            </a:r>
            <a:r>
              <a:rPr lang="en-US" sz="2400" dirty="0"/>
              <a:t> </a:t>
            </a:r>
            <a:r>
              <a:rPr lang="en-US" sz="2400" dirty="0" err="1"/>
              <a:t>byt</a:t>
            </a:r>
            <a:r>
              <a:rPr lang="en-US" sz="2400" dirty="0"/>
              <a:t> </a:t>
            </a:r>
            <a:r>
              <a:rPr lang="en-US" sz="2400" dirty="0" err="1"/>
              <a:t>opustili</a:t>
            </a:r>
            <a:r>
              <a:rPr lang="en-US" sz="2400" dirty="0"/>
              <a:t> a </a:t>
            </a:r>
            <a:r>
              <a:rPr lang="en-US" sz="2400" dirty="0" err="1"/>
              <a:t>dostavte</a:t>
            </a:r>
            <a:r>
              <a:rPr lang="en-US" sz="2400" dirty="0"/>
              <a:t> se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určené</a:t>
            </a:r>
            <a:r>
              <a:rPr lang="en-US" sz="2400" dirty="0"/>
              <a:t> </a:t>
            </a:r>
            <a:r>
              <a:rPr lang="en-US" sz="2400" dirty="0" err="1"/>
              <a:t>místo</a:t>
            </a:r>
            <a:r>
              <a:rPr lang="en-US" sz="2400" dirty="0"/>
              <a:t>.</a:t>
            </a:r>
            <a:endParaRPr lang="cs-CZ" sz="2400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Evakuační zavazadlo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011680"/>
            <a:ext cx="7239000" cy="4846320"/>
          </a:xfrm>
        </p:spPr>
        <p:txBody>
          <a:bodyPr>
            <a:normAutofit/>
          </a:bodyPr>
          <a:lstStyle/>
          <a:p>
            <a:pPr lvl="0"/>
            <a:r>
              <a:rPr lang="cs-CZ" i="1" dirty="0"/>
              <a:t>j</a:t>
            </a:r>
            <a:r>
              <a:rPr lang="en-US" i="1" dirty="0" err="1"/>
              <a:t>ídlo</a:t>
            </a:r>
            <a:r>
              <a:rPr lang="en-US" i="1" dirty="0"/>
              <a:t> a </a:t>
            </a:r>
            <a:r>
              <a:rPr lang="en-US" i="1" dirty="0" err="1"/>
              <a:t>pití</a:t>
            </a:r>
            <a:endParaRPr lang="cs-CZ" dirty="0"/>
          </a:p>
          <a:p>
            <a:pPr lvl="0"/>
            <a:r>
              <a:rPr lang="cs-CZ" i="1" dirty="0"/>
              <a:t>c</a:t>
            </a:r>
            <a:r>
              <a:rPr lang="en-US" i="1" dirty="0" err="1"/>
              <a:t>ennosti</a:t>
            </a:r>
            <a:r>
              <a:rPr lang="en-US" i="1" dirty="0"/>
              <a:t> a </a:t>
            </a:r>
            <a:r>
              <a:rPr lang="en-US" i="1" dirty="0" err="1"/>
              <a:t>dokumenty</a:t>
            </a:r>
            <a:endParaRPr lang="cs-CZ" dirty="0"/>
          </a:p>
          <a:p>
            <a:pPr lvl="0"/>
            <a:r>
              <a:rPr lang="cs-CZ" i="1" dirty="0"/>
              <a:t>l</a:t>
            </a:r>
            <a:r>
              <a:rPr lang="en-US" i="1" dirty="0" err="1"/>
              <a:t>éky</a:t>
            </a:r>
            <a:r>
              <a:rPr lang="en-US" i="1" dirty="0"/>
              <a:t> a </a:t>
            </a:r>
            <a:r>
              <a:rPr lang="en-US" i="1" dirty="0" err="1"/>
              <a:t>hygiena</a:t>
            </a:r>
            <a:endParaRPr lang="cs-CZ" dirty="0"/>
          </a:p>
          <a:p>
            <a:pPr lvl="0"/>
            <a:r>
              <a:rPr lang="cs-CZ" i="1" dirty="0"/>
              <a:t>o</a:t>
            </a:r>
            <a:r>
              <a:rPr lang="en-US" i="1" dirty="0" err="1"/>
              <a:t>blečení</a:t>
            </a:r>
            <a:r>
              <a:rPr lang="en-US" i="1" dirty="0"/>
              <a:t> a </a:t>
            </a:r>
            <a:r>
              <a:rPr lang="en-US" i="1" dirty="0" err="1"/>
              <a:t>vybavení</a:t>
            </a:r>
            <a:r>
              <a:rPr lang="en-US" i="1" dirty="0"/>
              <a:t> pro </a:t>
            </a:r>
            <a:r>
              <a:rPr lang="en-US" i="1" dirty="0" err="1"/>
              <a:t>přespání</a:t>
            </a:r>
            <a:endParaRPr lang="cs-CZ" dirty="0"/>
          </a:p>
          <a:p>
            <a:pPr lvl="0"/>
            <a:r>
              <a:rPr lang="cs-CZ" i="1" dirty="0"/>
              <a:t>p</a:t>
            </a:r>
            <a:r>
              <a:rPr lang="en-US" i="1" dirty="0" err="1"/>
              <a:t>řístroje</a:t>
            </a:r>
            <a:r>
              <a:rPr lang="en-US" i="1" dirty="0"/>
              <a:t>, </a:t>
            </a:r>
            <a:r>
              <a:rPr lang="en-US" i="1" dirty="0" err="1"/>
              <a:t>nástroje</a:t>
            </a:r>
            <a:r>
              <a:rPr lang="en-US" i="1" dirty="0"/>
              <a:t> a </a:t>
            </a:r>
            <a:r>
              <a:rPr lang="en-US" i="1" dirty="0" err="1"/>
              <a:t>zábava</a:t>
            </a:r>
            <a:endParaRPr lang="cs-CZ" dirty="0"/>
          </a:p>
          <a:p>
            <a:endParaRPr lang="cs-CZ" dirty="0"/>
          </a:p>
        </p:txBody>
      </p:sp>
      <p:pic>
        <p:nvPicPr>
          <p:cNvPr id="1026" name="Picture 2" descr="https://www.zachranny-kruh.cz/image.php?idx=168&amp;mw=435&amp;mh=252">
            <a:extLst>
              <a:ext uri="{FF2B5EF4-FFF2-40B4-BE49-F238E27FC236}">
                <a16:creationId xmlns:a16="http://schemas.microsoft.com/office/drawing/2014/main" xmlns="" id="{34B8A05C-474C-4D03-9EF7-3BDF43026D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924944"/>
            <a:ext cx="3563282" cy="2064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Nadpis 3">
            <a:extLst>
              <a:ext uri="{FF2B5EF4-FFF2-40B4-BE49-F238E27FC236}">
                <a16:creationId xmlns:a16="http://schemas.microsoft.com/office/drawing/2014/main" xmlns="" id="{0D5855DE-0B8E-43EA-A6CE-1B72665AF5B6}"/>
              </a:ext>
            </a:extLst>
          </p:cNvPr>
          <p:cNvSpPr txBox="1">
            <a:spLocks/>
          </p:cNvSpPr>
          <p:nvPr/>
        </p:nvSpPr>
        <p:spPr>
          <a:xfrm>
            <a:off x="4841473" y="5085184"/>
            <a:ext cx="3744416" cy="288032"/>
          </a:xfrm>
          <a:prstGeom prst="rect">
            <a:avLst/>
          </a:prstGeom>
        </p:spPr>
        <p:txBody>
          <a:bodyPr vert="horz" anchor="t">
            <a:normAutofit fontScale="47500" lnSpcReduction="20000"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cs-CZ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Obr. </a:t>
            </a:r>
            <a:r>
              <a:rPr lang="cs-CZ" sz="3000" dirty="0"/>
              <a:t>6</a:t>
            </a:r>
            <a:r>
              <a:rPr kumimoji="0" lang="cs-CZ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Evakuační zavazadlo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Ukrytí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8565" y="2204864"/>
            <a:ext cx="7524003" cy="44862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dirty="0"/>
              <a:t>	</a:t>
            </a:r>
            <a:r>
              <a:rPr lang="en-US" sz="2800" dirty="0"/>
              <a:t>“</a:t>
            </a:r>
            <a:r>
              <a:rPr lang="cs-CZ" sz="2800" b="1" i="1" dirty="0"/>
              <a:t>V</a:t>
            </a:r>
            <a:r>
              <a:rPr lang="en-US" sz="2800" b="1" i="1" dirty="0" err="1"/>
              <a:t>yužití</a:t>
            </a:r>
            <a:r>
              <a:rPr lang="en-US" sz="2800" i="1" dirty="0"/>
              <a:t> </a:t>
            </a:r>
            <a:r>
              <a:rPr lang="en-US" sz="2800" b="1" i="1" dirty="0" err="1"/>
              <a:t>úkrytů</a:t>
            </a:r>
            <a:r>
              <a:rPr lang="en-US" sz="2800" b="1" i="1" dirty="0"/>
              <a:t> </a:t>
            </a:r>
            <a:r>
              <a:rPr lang="en-US" sz="2800" b="1" i="1" dirty="0" err="1"/>
              <a:t>civilní</a:t>
            </a:r>
            <a:r>
              <a:rPr lang="en-US" sz="2800" b="1" i="1" dirty="0"/>
              <a:t> </a:t>
            </a:r>
            <a:r>
              <a:rPr lang="en-US" sz="2800" b="1" i="1" dirty="0" err="1"/>
              <a:t>ochrany</a:t>
            </a:r>
            <a:r>
              <a:rPr lang="en-US" sz="2800" b="1" i="1" dirty="0"/>
              <a:t> a </a:t>
            </a:r>
            <a:r>
              <a:rPr lang="en-US" sz="2800" b="1" i="1" dirty="0" err="1"/>
              <a:t>jiných</a:t>
            </a:r>
            <a:r>
              <a:rPr lang="en-US" sz="2800" b="1" i="1" dirty="0"/>
              <a:t> </a:t>
            </a:r>
            <a:r>
              <a:rPr lang="en-US" sz="2800" b="1" i="1" dirty="0" err="1"/>
              <a:t>vhodných</a:t>
            </a:r>
            <a:r>
              <a:rPr lang="en-US" sz="2800" b="1" i="1" dirty="0"/>
              <a:t> pro</a:t>
            </a:r>
            <a:r>
              <a:rPr lang="cs-CZ" sz="2800" b="1" i="1" dirty="0"/>
              <a:t>s</a:t>
            </a:r>
            <a:r>
              <a:rPr lang="en-US" sz="2800" b="1" i="1" dirty="0"/>
              <a:t>tor, </a:t>
            </a:r>
            <a:r>
              <a:rPr lang="en-US" sz="2800" b="1" i="1" dirty="0" err="1"/>
              <a:t>které</a:t>
            </a:r>
            <a:r>
              <a:rPr lang="en-US" sz="2800" b="1" i="1" dirty="0"/>
              <a:t> se </a:t>
            </a:r>
            <a:r>
              <a:rPr lang="en-US" sz="2800" b="1" i="1" dirty="0" err="1"/>
              <a:t>stavebními</a:t>
            </a:r>
            <a:r>
              <a:rPr lang="en-US" sz="2800" b="1" i="1" dirty="0"/>
              <a:t> a </a:t>
            </a:r>
            <a:r>
              <a:rPr lang="en-US" sz="2800" b="1" i="1" dirty="0" err="1"/>
              <a:t>jinými</a:t>
            </a:r>
            <a:r>
              <a:rPr lang="en-US" sz="2800" b="1" i="1" dirty="0"/>
              <a:t> </a:t>
            </a:r>
            <a:r>
              <a:rPr lang="en-US" sz="2800" b="1" i="1" dirty="0" err="1"/>
              <a:t>doplňkovými</a:t>
            </a:r>
            <a:r>
              <a:rPr lang="en-US" sz="2800" b="1" i="1" dirty="0"/>
              <a:t> </a:t>
            </a:r>
            <a:r>
              <a:rPr lang="en-US" sz="2800" b="1" i="1" dirty="0" err="1"/>
              <a:t>úpravami</a:t>
            </a:r>
            <a:r>
              <a:rPr lang="en-US" sz="2800" b="1" i="1" dirty="0"/>
              <a:t> </a:t>
            </a:r>
            <a:r>
              <a:rPr lang="en-US" sz="2800" b="1" i="1" dirty="0" err="1"/>
              <a:t>přizpůsobuj</a:t>
            </a:r>
            <a:r>
              <a:rPr lang="en-US" sz="2800" b="1" i="1" dirty="0"/>
              <a:t> k </a:t>
            </a:r>
            <a:r>
              <a:rPr lang="en-US" sz="2800" b="1" i="1" dirty="0" err="1"/>
              <a:t>ochraně</a:t>
            </a:r>
            <a:r>
              <a:rPr lang="en-US" sz="2800" b="1" i="1" dirty="0"/>
              <a:t> </a:t>
            </a:r>
            <a:r>
              <a:rPr lang="en-US" sz="2800" b="1" i="1" dirty="0" err="1"/>
              <a:t>obyvatelstva</a:t>
            </a:r>
            <a:r>
              <a:rPr lang="cs-CZ" sz="2800" b="1" i="1" dirty="0"/>
              <a:t>.</a:t>
            </a:r>
            <a:r>
              <a:rPr lang="en-US" sz="2800" i="1" dirty="0"/>
              <a:t>”</a:t>
            </a:r>
            <a:r>
              <a:rPr lang="en-US" sz="2800" dirty="0"/>
              <a:t> (Martínek,2003, 17 s.)</a:t>
            </a:r>
            <a:endParaRPr lang="cs-CZ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276872"/>
            <a:ext cx="8380784" cy="4322880"/>
          </a:xfrm>
        </p:spPr>
        <p:txBody>
          <a:bodyPr>
            <a:normAutofit fontScale="92500"/>
          </a:bodyPr>
          <a:lstStyle/>
          <a:p>
            <a:pPr lvl="0"/>
            <a:r>
              <a:rPr lang="cs-CZ" sz="2200" b="1" u="sng" dirty="0"/>
              <a:t>s</a:t>
            </a:r>
            <a:r>
              <a:rPr lang="en-US" sz="2200" b="1" u="sng" dirty="0" err="1"/>
              <a:t>tálé</a:t>
            </a:r>
            <a:r>
              <a:rPr lang="en-US" sz="2200" b="1" u="sng" dirty="0"/>
              <a:t> </a:t>
            </a:r>
            <a:r>
              <a:rPr lang="en-US" sz="2200" b="1" u="sng" dirty="0" err="1"/>
              <a:t>úkryty</a:t>
            </a:r>
            <a:r>
              <a:rPr lang="en-US" sz="2200" b="1" u="sng" dirty="0"/>
              <a:t> </a:t>
            </a:r>
            <a:endParaRPr lang="cs-CZ" sz="2200" b="1" u="sng" dirty="0"/>
          </a:p>
          <a:p>
            <a:pPr lvl="0">
              <a:buFont typeface="Arial" pitchFamily="34" charset="0"/>
              <a:buChar char="•"/>
            </a:pPr>
            <a:r>
              <a:rPr lang="en-US" sz="2200" dirty="0" err="1"/>
              <a:t>úkryty</a:t>
            </a:r>
            <a:r>
              <a:rPr lang="en-US" sz="2200" dirty="0"/>
              <a:t> </a:t>
            </a:r>
            <a:r>
              <a:rPr lang="en-US" sz="2200" dirty="0" err="1"/>
              <a:t>vybudované</a:t>
            </a:r>
            <a:r>
              <a:rPr lang="en-US" sz="2200" dirty="0"/>
              <a:t> </a:t>
            </a:r>
            <a:r>
              <a:rPr lang="en-US" sz="2200" dirty="0" err="1"/>
              <a:t>za</a:t>
            </a:r>
            <a:r>
              <a:rPr lang="en-US" sz="2200" dirty="0"/>
              <a:t> </a:t>
            </a:r>
            <a:r>
              <a:rPr lang="en-US" sz="2200" dirty="0" err="1"/>
              <a:t>válečného</a:t>
            </a:r>
            <a:r>
              <a:rPr lang="en-US" sz="2200" dirty="0"/>
              <a:t> </a:t>
            </a:r>
            <a:r>
              <a:rPr lang="en-US" sz="2200" dirty="0" err="1"/>
              <a:t>stavu</a:t>
            </a:r>
            <a:endParaRPr lang="cs-CZ" sz="2200" dirty="0"/>
          </a:p>
          <a:p>
            <a:pPr lvl="0">
              <a:buFont typeface="Arial" pitchFamily="34" charset="0"/>
              <a:buChar char="•"/>
            </a:pPr>
            <a:r>
              <a:rPr lang="cs-CZ" sz="2200" dirty="0"/>
              <a:t>v </a:t>
            </a:r>
            <a:r>
              <a:rPr lang="en-US" sz="2200" dirty="0"/>
              <a:t>ČR </a:t>
            </a:r>
            <a:r>
              <a:rPr lang="en-US" sz="2200" dirty="0" err="1"/>
              <a:t>přibližně</a:t>
            </a:r>
            <a:r>
              <a:rPr lang="en-US" sz="2200" dirty="0"/>
              <a:t> 5000 </a:t>
            </a:r>
            <a:endParaRPr lang="cs-CZ" sz="2200" dirty="0"/>
          </a:p>
          <a:p>
            <a:pPr lvl="0">
              <a:buFont typeface="Arial" pitchFamily="34" charset="0"/>
              <a:buChar char="•"/>
            </a:pPr>
            <a:r>
              <a:rPr lang="cs-CZ" sz="2200" dirty="0"/>
              <a:t>n</a:t>
            </a:r>
            <a:r>
              <a:rPr lang="en-US" sz="2200" dirty="0" err="1"/>
              <a:t>edoporučují</a:t>
            </a:r>
            <a:r>
              <a:rPr lang="en-US" sz="2200" dirty="0"/>
              <a:t> se </a:t>
            </a:r>
            <a:r>
              <a:rPr lang="en-US" sz="2200" dirty="0" err="1"/>
              <a:t>využívat</a:t>
            </a:r>
            <a:r>
              <a:rPr lang="en-US" sz="2200" dirty="0"/>
              <a:t> pro </a:t>
            </a:r>
            <a:r>
              <a:rPr lang="en-US" sz="2200" dirty="0" err="1"/>
              <a:t>neválečné</a:t>
            </a:r>
            <a:r>
              <a:rPr lang="en-US" sz="2200" dirty="0"/>
              <a:t> </a:t>
            </a:r>
            <a:r>
              <a:rPr lang="en-US" sz="2200" dirty="0" err="1"/>
              <a:t>mimořádné</a:t>
            </a:r>
            <a:r>
              <a:rPr lang="en-US" sz="2200" dirty="0"/>
              <a:t> </a:t>
            </a:r>
            <a:r>
              <a:rPr lang="en-US" sz="2200" dirty="0" err="1"/>
              <a:t>události</a:t>
            </a:r>
            <a:endParaRPr lang="cs-CZ" sz="2200" dirty="0"/>
          </a:p>
          <a:p>
            <a:pPr lvl="0">
              <a:buFont typeface="Arial" pitchFamily="34" charset="0"/>
              <a:buChar char="•"/>
            </a:pPr>
            <a:endParaRPr lang="cs-CZ" sz="2200" dirty="0"/>
          </a:p>
          <a:p>
            <a:pPr lvl="0"/>
            <a:r>
              <a:rPr lang="cs-CZ" sz="2200" b="1" u="sng" dirty="0"/>
              <a:t>i</a:t>
            </a:r>
            <a:r>
              <a:rPr lang="en-US" sz="2200" b="1" u="sng" dirty="0" err="1"/>
              <a:t>mprovizované</a:t>
            </a:r>
            <a:r>
              <a:rPr lang="en-US" sz="2200" b="1" u="sng" dirty="0"/>
              <a:t> </a:t>
            </a:r>
            <a:r>
              <a:rPr lang="en-US" sz="2200" b="1" u="sng" dirty="0" err="1"/>
              <a:t>úkryty</a:t>
            </a:r>
            <a:r>
              <a:rPr lang="en-US" sz="2200" b="1" u="sng" dirty="0"/>
              <a:t> </a:t>
            </a:r>
            <a:endParaRPr lang="cs-CZ" sz="2200" dirty="0"/>
          </a:p>
          <a:p>
            <a:pPr lvl="0">
              <a:buFont typeface="Arial" pitchFamily="34" charset="0"/>
              <a:buChar char="•"/>
            </a:pPr>
            <a:r>
              <a:rPr lang="en-US" sz="2200" dirty="0" err="1"/>
              <a:t>suterénní</a:t>
            </a:r>
            <a:r>
              <a:rPr lang="en-US" sz="2200" dirty="0"/>
              <a:t> </a:t>
            </a:r>
            <a:r>
              <a:rPr lang="en-US" sz="2200" dirty="0" err="1"/>
              <a:t>prostory</a:t>
            </a:r>
            <a:r>
              <a:rPr lang="en-US" sz="2200" dirty="0"/>
              <a:t> </a:t>
            </a:r>
            <a:r>
              <a:rPr lang="en-US" sz="2200" dirty="0" err="1"/>
              <a:t>obytných</a:t>
            </a:r>
            <a:r>
              <a:rPr lang="en-US" sz="2200" dirty="0"/>
              <a:t> </a:t>
            </a:r>
            <a:r>
              <a:rPr lang="en-US" sz="2200" dirty="0" err="1"/>
              <a:t>budov</a:t>
            </a:r>
            <a:r>
              <a:rPr lang="en-US" sz="2200" dirty="0"/>
              <a:t>, </a:t>
            </a:r>
            <a:r>
              <a:rPr lang="en-US" sz="2200" dirty="0" err="1"/>
              <a:t>provozních</a:t>
            </a:r>
            <a:r>
              <a:rPr lang="en-US" sz="2200" dirty="0"/>
              <a:t> a </a:t>
            </a:r>
            <a:r>
              <a:rPr lang="en-US" sz="2200" dirty="0" err="1"/>
              <a:t>výrobních</a:t>
            </a:r>
            <a:r>
              <a:rPr lang="en-US" sz="2200" dirty="0"/>
              <a:t> </a:t>
            </a:r>
            <a:r>
              <a:rPr lang="en-US" sz="2200" dirty="0" err="1"/>
              <a:t>objektů</a:t>
            </a:r>
            <a:endParaRPr lang="cs-CZ" sz="2200" dirty="0"/>
          </a:p>
          <a:p>
            <a:pPr lvl="0">
              <a:buFont typeface="Arial" pitchFamily="34" charset="0"/>
              <a:buChar char="•"/>
            </a:pPr>
            <a:r>
              <a:rPr lang="en-US" sz="2200" dirty="0" err="1"/>
              <a:t>využití</a:t>
            </a:r>
            <a:r>
              <a:rPr lang="en-US" sz="2200" dirty="0"/>
              <a:t> </a:t>
            </a:r>
            <a:r>
              <a:rPr lang="en-US" sz="2200" dirty="0" err="1"/>
              <a:t>přirozených</a:t>
            </a:r>
            <a:r>
              <a:rPr lang="en-US" sz="2200" dirty="0"/>
              <a:t> </a:t>
            </a:r>
            <a:r>
              <a:rPr lang="en-US" sz="2200" dirty="0" err="1"/>
              <a:t>izolačních</a:t>
            </a:r>
            <a:r>
              <a:rPr lang="en-US" sz="2200" dirty="0"/>
              <a:t> a </a:t>
            </a:r>
            <a:r>
              <a:rPr lang="en-US" sz="2200" dirty="0" err="1"/>
              <a:t>ochranných</a:t>
            </a:r>
            <a:r>
              <a:rPr lang="en-US" sz="2200" dirty="0"/>
              <a:t> </a:t>
            </a:r>
            <a:r>
              <a:rPr lang="en-US" sz="2200" dirty="0" err="1"/>
              <a:t>vlatností</a:t>
            </a:r>
            <a:r>
              <a:rPr lang="en-US" sz="2200" dirty="0"/>
              <a:t> </a:t>
            </a:r>
            <a:r>
              <a:rPr lang="en-US" sz="2200" dirty="0" err="1"/>
              <a:t>budov</a:t>
            </a:r>
            <a:endParaRPr lang="cs-CZ" sz="2200" dirty="0"/>
          </a:p>
          <a:p>
            <a:pPr lvl="0">
              <a:buFont typeface="Arial" pitchFamily="34" charset="0"/>
              <a:buChar char="•"/>
            </a:pPr>
            <a:r>
              <a:rPr lang="en-US" sz="2200" dirty="0" err="1"/>
              <a:t>utěsněné</a:t>
            </a:r>
            <a:r>
              <a:rPr lang="en-US" sz="2200" dirty="0"/>
              <a:t> </a:t>
            </a:r>
            <a:r>
              <a:rPr lang="en-US" sz="2200" dirty="0" err="1"/>
              <a:t>místnosti</a:t>
            </a:r>
            <a:r>
              <a:rPr lang="en-US" sz="2200" dirty="0"/>
              <a:t> </a:t>
            </a:r>
            <a:r>
              <a:rPr lang="en-US" sz="2200" dirty="0" err="1"/>
              <a:t>na</a:t>
            </a:r>
            <a:r>
              <a:rPr lang="en-US" sz="2200" dirty="0"/>
              <a:t> </a:t>
            </a:r>
            <a:r>
              <a:rPr lang="en-US" sz="2200" dirty="0" err="1"/>
              <a:t>odvrácené</a:t>
            </a:r>
            <a:r>
              <a:rPr lang="en-US" sz="2200" dirty="0"/>
              <a:t> </a:t>
            </a:r>
            <a:r>
              <a:rPr lang="en-US" sz="2200" dirty="0" err="1"/>
              <a:t>straně</a:t>
            </a:r>
            <a:r>
              <a:rPr lang="en-US" sz="2200" dirty="0"/>
              <a:t> </a:t>
            </a:r>
            <a:r>
              <a:rPr lang="en-US" sz="2200" dirty="0" err="1"/>
              <a:t>než</a:t>
            </a:r>
            <a:r>
              <a:rPr lang="en-US" sz="2200" dirty="0"/>
              <a:t> je </a:t>
            </a:r>
            <a:r>
              <a:rPr lang="en-US" sz="2200" dirty="0" err="1"/>
              <a:t>nebezpečí</a:t>
            </a:r>
            <a:r>
              <a:rPr lang="en-US" sz="2200" dirty="0"/>
              <a:t>. </a:t>
            </a:r>
            <a:endParaRPr lang="cs-CZ" sz="2200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Nouzové přežití v přírodě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2204864"/>
            <a:ext cx="8784976" cy="4653136"/>
          </a:xfrm>
        </p:spPr>
        <p:txBody>
          <a:bodyPr>
            <a:noAutofit/>
          </a:bodyPr>
          <a:lstStyle/>
          <a:p>
            <a:pPr lvl="0"/>
            <a:r>
              <a:rPr lang="cs-CZ" sz="1600" b="1" u="sng" dirty="0"/>
              <a:t>n</a:t>
            </a:r>
            <a:r>
              <a:rPr lang="en-US" sz="1600" b="1" u="sng" dirty="0" err="1"/>
              <a:t>ouzový</a:t>
            </a:r>
            <a:r>
              <a:rPr lang="en-US" sz="1600" b="1" i="1" u="sng" dirty="0"/>
              <a:t> </a:t>
            </a:r>
            <a:r>
              <a:rPr lang="en-US" sz="1600" b="1" u="sng" dirty="0" err="1"/>
              <a:t>přístřešek</a:t>
            </a:r>
            <a:r>
              <a:rPr lang="en-US" sz="1600" b="1" u="sng" dirty="0"/>
              <a:t> </a:t>
            </a:r>
            <a:endParaRPr lang="cs-CZ" sz="1600" b="1" u="sng" dirty="0"/>
          </a:p>
          <a:p>
            <a:pPr lvl="0">
              <a:buFont typeface="Arial" pitchFamily="34" charset="0"/>
              <a:buChar char="•"/>
            </a:pPr>
            <a:r>
              <a:rPr lang="cs-CZ" sz="1600" dirty="0"/>
              <a:t>m</a:t>
            </a:r>
            <a:r>
              <a:rPr lang="en-US" sz="1600" dirty="0" err="1"/>
              <a:t>ůžete</a:t>
            </a:r>
            <a:r>
              <a:rPr lang="en-US" sz="1600" dirty="0"/>
              <a:t> </a:t>
            </a:r>
            <a:r>
              <a:rPr lang="en-US" sz="1600" dirty="0" err="1"/>
              <a:t>využít</a:t>
            </a:r>
            <a:r>
              <a:rPr lang="en-US" sz="1600" dirty="0"/>
              <a:t> </a:t>
            </a:r>
            <a:r>
              <a:rPr lang="en-US" sz="1600" dirty="0" err="1"/>
              <a:t>skalní</a:t>
            </a:r>
            <a:r>
              <a:rPr lang="en-US" sz="1600" dirty="0"/>
              <a:t> </a:t>
            </a:r>
            <a:r>
              <a:rPr lang="en-US" sz="1600" dirty="0" err="1"/>
              <a:t>převis</a:t>
            </a:r>
            <a:r>
              <a:rPr lang="en-US" sz="1600" dirty="0"/>
              <a:t>, </a:t>
            </a:r>
            <a:r>
              <a:rPr lang="en-US" sz="1600" dirty="0" err="1"/>
              <a:t>krmelec</a:t>
            </a:r>
            <a:r>
              <a:rPr lang="en-US" sz="1600" dirty="0"/>
              <a:t> </a:t>
            </a:r>
            <a:r>
              <a:rPr lang="en-US" sz="1600" dirty="0" err="1"/>
              <a:t>nebo</a:t>
            </a:r>
            <a:r>
              <a:rPr lang="en-US" sz="1600" dirty="0"/>
              <a:t> </a:t>
            </a:r>
            <a:r>
              <a:rPr lang="en-US" sz="1600" dirty="0" err="1"/>
              <a:t>myslivecké</a:t>
            </a:r>
            <a:r>
              <a:rPr lang="en-US" sz="1600" dirty="0"/>
              <a:t> </a:t>
            </a:r>
            <a:r>
              <a:rPr lang="en-US" sz="1600" dirty="0" err="1"/>
              <a:t>posedy</a:t>
            </a:r>
            <a:r>
              <a:rPr lang="en-US" sz="1600" dirty="0"/>
              <a:t> </a:t>
            </a:r>
            <a:r>
              <a:rPr lang="en-US" sz="1600" dirty="0" err="1"/>
              <a:t>jako</a:t>
            </a:r>
            <a:r>
              <a:rPr lang="en-US" sz="1600" dirty="0"/>
              <a:t> </a:t>
            </a:r>
            <a:r>
              <a:rPr lang="en-US" sz="1600" dirty="0" err="1"/>
              <a:t>úkryt</a:t>
            </a:r>
            <a:r>
              <a:rPr lang="en-US" sz="1600" dirty="0"/>
              <a:t> </a:t>
            </a:r>
            <a:r>
              <a:rPr lang="en-US" sz="1600" dirty="0" err="1"/>
              <a:t>před</a:t>
            </a:r>
            <a:r>
              <a:rPr lang="en-US" sz="1600" dirty="0"/>
              <a:t> </a:t>
            </a:r>
            <a:r>
              <a:rPr lang="en-US" sz="1600" dirty="0" err="1"/>
              <a:t>nepříznivými</a:t>
            </a:r>
            <a:r>
              <a:rPr lang="en-US" sz="1600" dirty="0"/>
              <a:t> </a:t>
            </a:r>
            <a:r>
              <a:rPr lang="en-US" sz="1600" dirty="0" err="1"/>
              <a:t>podmínkami</a:t>
            </a:r>
            <a:endParaRPr lang="cs-CZ" sz="1600" dirty="0"/>
          </a:p>
          <a:p>
            <a:pPr lvl="0">
              <a:buFont typeface="Arial" pitchFamily="34" charset="0"/>
              <a:buChar char="•"/>
            </a:pPr>
            <a:r>
              <a:rPr lang="cs-CZ" sz="1600" dirty="0"/>
              <a:t>ú</a:t>
            </a:r>
            <a:r>
              <a:rPr lang="en-US" sz="1600" dirty="0" err="1"/>
              <a:t>kryt</a:t>
            </a:r>
            <a:r>
              <a:rPr lang="cs-CZ" sz="1600" dirty="0"/>
              <a:t> si</a:t>
            </a:r>
            <a:r>
              <a:rPr lang="en-US" sz="1600" dirty="0"/>
              <a:t> </a:t>
            </a:r>
            <a:r>
              <a:rPr lang="en-US" sz="1600" dirty="0" err="1"/>
              <a:t>stavě</a:t>
            </a:r>
            <a:r>
              <a:rPr lang="cs-CZ" sz="1600" dirty="0" err="1"/>
              <a:t>jte</a:t>
            </a:r>
            <a:r>
              <a:rPr lang="en-US" sz="1600" dirty="0"/>
              <a:t> </a:t>
            </a:r>
            <a:r>
              <a:rPr lang="en-US" sz="1600" dirty="0" err="1"/>
              <a:t>na</a:t>
            </a:r>
            <a:r>
              <a:rPr lang="en-US" sz="1600" dirty="0"/>
              <a:t> </a:t>
            </a:r>
            <a:r>
              <a:rPr lang="en-US" sz="1600" dirty="0" err="1"/>
              <a:t>svahu</a:t>
            </a:r>
            <a:r>
              <a:rPr lang="en-US" sz="1600" dirty="0"/>
              <a:t> </a:t>
            </a:r>
            <a:r>
              <a:rPr lang="en-US" sz="1600" dirty="0" err="1"/>
              <a:t>nejlépe</a:t>
            </a:r>
            <a:r>
              <a:rPr lang="en-US" sz="1600" dirty="0"/>
              <a:t> </a:t>
            </a:r>
            <a:r>
              <a:rPr lang="en-US" sz="1600" dirty="0" err="1"/>
              <a:t>mezi</a:t>
            </a:r>
            <a:r>
              <a:rPr lang="en-US" sz="1600" dirty="0"/>
              <a:t> </a:t>
            </a:r>
            <a:r>
              <a:rPr lang="en-US" sz="1600" dirty="0" err="1"/>
              <a:t>dvěma</a:t>
            </a:r>
            <a:r>
              <a:rPr lang="en-US" sz="1600" dirty="0"/>
              <a:t> </a:t>
            </a:r>
            <a:r>
              <a:rPr lang="en-US" sz="1600" dirty="0" err="1"/>
              <a:t>stromy</a:t>
            </a:r>
            <a:endParaRPr lang="cs-CZ" sz="1600" dirty="0"/>
          </a:p>
          <a:p>
            <a:pPr lvl="0">
              <a:buFont typeface="Arial" pitchFamily="34" charset="0"/>
              <a:buChar char="•"/>
            </a:pPr>
            <a:r>
              <a:rPr lang="en-US" sz="1600" dirty="0" err="1"/>
              <a:t>pomocí</a:t>
            </a:r>
            <a:r>
              <a:rPr lang="en-US" sz="1600" dirty="0"/>
              <a:t> </a:t>
            </a:r>
            <a:r>
              <a:rPr lang="en-US" sz="1600" dirty="0" err="1"/>
              <a:t>chvojí</a:t>
            </a:r>
            <a:r>
              <a:rPr lang="en-US" sz="1600" dirty="0"/>
              <a:t> </a:t>
            </a:r>
            <a:r>
              <a:rPr lang="en-US" sz="1600" dirty="0" err="1"/>
              <a:t>udělejte</a:t>
            </a:r>
            <a:r>
              <a:rPr lang="en-US" sz="1600" dirty="0"/>
              <a:t> </a:t>
            </a:r>
            <a:r>
              <a:rPr lang="en-US" sz="1600" dirty="0" err="1"/>
              <a:t>podsadu</a:t>
            </a:r>
            <a:r>
              <a:rPr lang="cs-CZ" sz="1600" dirty="0"/>
              <a:t>,</a:t>
            </a:r>
            <a:r>
              <a:rPr lang="en-US" sz="1600" dirty="0"/>
              <a:t> </a:t>
            </a:r>
            <a:r>
              <a:rPr lang="cs-CZ" sz="1600" dirty="0"/>
              <a:t>p</a:t>
            </a:r>
            <a:r>
              <a:rPr lang="en-US" sz="1600" dirty="0" err="1"/>
              <a:t>omocí</a:t>
            </a:r>
            <a:r>
              <a:rPr lang="en-US" sz="1600" dirty="0"/>
              <a:t> </a:t>
            </a:r>
            <a:r>
              <a:rPr lang="en-US" sz="1600" dirty="0" err="1"/>
              <a:t>klád</a:t>
            </a:r>
            <a:r>
              <a:rPr lang="en-US" sz="1600" dirty="0"/>
              <a:t> </a:t>
            </a:r>
            <a:r>
              <a:rPr lang="en-US" sz="1600" dirty="0" err="1"/>
              <a:t>si</a:t>
            </a:r>
            <a:r>
              <a:rPr lang="en-US" sz="1600" dirty="0"/>
              <a:t> </a:t>
            </a:r>
            <a:r>
              <a:rPr lang="en-US" sz="1600" dirty="0" err="1"/>
              <a:t>vytvořte</a:t>
            </a:r>
            <a:r>
              <a:rPr lang="en-US" sz="1600" dirty="0"/>
              <a:t> </a:t>
            </a:r>
            <a:r>
              <a:rPr lang="en-US" sz="1600" dirty="0" err="1"/>
              <a:t>střechu</a:t>
            </a:r>
            <a:r>
              <a:rPr lang="cs-CZ" sz="1600" dirty="0"/>
              <a:t>, o</a:t>
            </a:r>
            <a:r>
              <a:rPr lang="en-US" sz="1600" dirty="0"/>
              <a:t> </a:t>
            </a:r>
            <a:r>
              <a:rPr lang="en-US" sz="1600" dirty="0" err="1"/>
              <a:t>kládu</a:t>
            </a:r>
            <a:r>
              <a:rPr lang="en-US" sz="1600" dirty="0"/>
              <a:t> </a:t>
            </a:r>
            <a:r>
              <a:rPr lang="en-US" sz="1600" dirty="0" err="1"/>
              <a:t>pak</a:t>
            </a:r>
            <a:r>
              <a:rPr lang="en-US" sz="1600" dirty="0"/>
              <a:t> </a:t>
            </a:r>
            <a:r>
              <a:rPr lang="en-US" sz="1600" dirty="0" err="1"/>
              <a:t>opírejte</a:t>
            </a:r>
            <a:r>
              <a:rPr lang="en-US" sz="1600" dirty="0"/>
              <a:t> </a:t>
            </a:r>
            <a:r>
              <a:rPr lang="en-US" sz="1600" dirty="0" err="1"/>
              <a:t>větve</a:t>
            </a:r>
            <a:r>
              <a:rPr lang="en-US" sz="1600" dirty="0"/>
              <a:t> </a:t>
            </a:r>
            <a:r>
              <a:rPr lang="en-US" sz="1600" dirty="0" err="1"/>
              <a:t>tak</a:t>
            </a:r>
            <a:r>
              <a:rPr lang="en-US" sz="1600" dirty="0"/>
              <a:t>, </a:t>
            </a:r>
            <a:r>
              <a:rPr lang="en-US" sz="1600" dirty="0" err="1"/>
              <a:t>aby</a:t>
            </a:r>
            <a:r>
              <a:rPr lang="en-US" sz="1600" dirty="0"/>
              <a:t> </a:t>
            </a:r>
            <a:r>
              <a:rPr lang="en-US" sz="1600" dirty="0" err="1"/>
              <a:t>vznikl</a:t>
            </a:r>
            <a:r>
              <a:rPr lang="en-US" sz="1600" dirty="0"/>
              <a:t> </a:t>
            </a:r>
            <a:r>
              <a:rPr lang="en-US" sz="1600" dirty="0" err="1"/>
              <a:t>přístřešek</a:t>
            </a:r>
            <a:r>
              <a:rPr lang="en-US" sz="1600" dirty="0"/>
              <a:t> </a:t>
            </a:r>
            <a:r>
              <a:rPr lang="en-US" sz="1600" dirty="0" err="1"/>
              <a:t>ve</a:t>
            </a:r>
            <a:r>
              <a:rPr lang="en-US" sz="1600" dirty="0"/>
              <a:t> </a:t>
            </a:r>
            <a:r>
              <a:rPr lang="en-US" sz="1600" dirty="0" err="1"/>
              <a:t>tvaru</a:t>
            </a:r>
            <a:r>
              <a:rPr lang="en-US" sz="1600" dirty="0"/>
              <a:t> A</a:t>
            </a:r>
            <a:endParaRPr lang="cs-CZ" sz="1600" dirty="0"/>
          </a:p>
          <a:p>
            <a:pPr lvl="0">
              <a:buFont typeface="Arial" pitchFamily="34" charset="0"/>
              <a:buChar char="•"/>
            </a:pPr>
            <a:endParaRPr lang="cs-CZ" sz="1600" dirty="0"/>
          </a:p>
          <a:p>
            <a:pPr lvl="0"/>
            <a:r>
              <a:rPr lang="cs-CZ" sz="1600" b="1" u="sng" dirty="0" err="1"/>
              <a:t>o</a:t>
            </a:r>
            <a:r>
              <a:rPr lang="en-US" sz="1600" b="1" u="sng" dirty="0" err="1"/>
              <a:t>heň</a:t>
            </a:r>
            <a:r>
              <a:rPr lang="en-US" sz="1600" b="1" u="sng" dirty="0"/>
              <a:t> </a:t>
            </a:r>
            <a:endParaRPr lang="cs-CZ" sz="1600" b="1" u="sng" dirty="0"/>
          </a:p>
          <a:p>
            <a:pPr lvl="0">
              <a:buFont typeface="Arial" pitchFamily="34" charset="0"/>
              <a:buChar char="•"/>
            </a:pPr>
            <a:r>
              <a:rPr lang="en-US" sz="1600" dirty="0" err="1"/>
              <a:t>dejte</a:t>
            </a:r>
            <a:r>
              <a:rPr lang="en-US" sz="1600" dirty="0"/>
              <a:t> </a:t>
            </a:r>
            <a:r>
              <a:rPr lang="en-US" sz="1600" dirty="0" err="1"/>
              <a:t>si</a:t>
            </a:r>
            <a:r>
              <a:rPr lang="en-US" sz="1600" dirty="0"/>
              <a:t> </a:t>
            </a:r>
            <a:r>
              <a:rPr lang="en-US" sz="1600" dirty="0" err="1"/>
              <a:t>pozor</a:t>
            </a:r>
            <a:r>
              <a:rPr lang="en-US" sz="1600" dirty="0"/>
              <a:t> </a:t>
            </a:r>
            <a:r>
              <a:rPr lang="en-US" sz="1600" dirty="0" err="1"/>
              <a:t>na</a:t>
            </a:r>
            <a:r>
              <a:rPr lang="en-US" sz="1600" dirty="0"/>
              <a:t> </a:t>
            </a:r>
            <a:r>
              <a:rPr lang="en-US" sz="1600" dirty="0" err="1"/>
              <a:t>fakt</a:t>
            </a:r>
            <a:r>
              <a:rPr lang="en-US" sz="1600" dirty="0"/>
              <a:t>, </a:t>
            </a:r>
            <a:r>
              <a:rPr lang="en-US" sz="1600" dirty="0" err="1"/>
              <a:t>že</a:t>
            </a:r>
            <a:r>
              <a:rPr lang="en-US" sz="1600" dirty="0"/>
              <a:t> v </a:t>
            </a:r>
            <a:r>
              <a:rPr lang="en-US" sz="1600" dirty="0" err="1"/>
              <a:t>lese</a:t>
            </a:r>
            <a:r>
              <a:rPr lang="en-US" sz="1600" dirty="0"/>
              <a:t> je </a:t>
            </a:r>
            <a:r>
              <a:rPr lang="en-US" sz="1600" dirty="0" err="1"/>
              <a:t>přísný</a:t>
            </a:r>
            <a:r>
              <a:rPr lang="en-US" sz="1600" dirty="0"/>
              <a:t> </a:t>
            </a:r>
            <a:r>
              <a:rPr lang="en-US" sz="1600" dirty="0" err="1"/>
              <a:t>zákaz</a:t>
            </a:r>
            <a:r>
              <a:rPr lang="en-US" sz="1600" dirty="0"/>
              <a:t> </a:t>
            </a:r>
            <a:r>
              <a:rPr lang="en-US" sz="1600" dirty="0" err="1"/>
              <a:t>rozdělávat</a:t>
            </a:r>
            <a:r>
              <a:rPr lang="en-US" sz="1600" dirty="0"/>
              <a:t> </a:t>
            </a:r>
            <a:r>
              <a:rPr lang="en-US" sz="1600" dirty="0" err="1"/>
              <a:t>oheň</a:t>
            </a:r>
            <a:r>
              <a:rPr lang="en-US" sz="1600" dirty="0"/>
              <a:t> </a:t>
            </a:r>
            <a:endParaRPr lang="cs-CZ" sz="1600" dirty="0"/>
          </a:p>
          <a:p>
            <a:pPr lvl="0">
              <a:buFont typeface="Arial" pitchFamily="34" charset="0"/>
              <a:buChar char="•"/>
            </a:pPr>
            <a:r>
              <a:rPr lang="cs-CZ" sz="1600" dirty="0"/>
              <a:t>o</a:t>
            </a:r>
            <a:r>
              <a:rPr lang="en-US" sz="1600" dirty="0" err="1"/>
              <a:t>dstraňtě</a:t>
            </a:r>
            <a:r>
              <a:rPr lang="en-US" sz="1600" dirty="0"/>
              <a:t> </a:t>
            </a:r>
            <a:r>
              <a:rPr lang="en-US" sz="1600" dirty="0" err="1"/>
              <a:t>napadané</a:t>
            </a:r>
            <a:r>
              <a:rPr lang="en-US" sz="1600" dirty="0"/>
              <a:t> </a:t>
            </a:r>
            <a:r>
              <a:rPr lang="en-US" sz="1600" dirty="0" err="1"/>
              <a:t>listy</a:t>
            </a:r>
            <a:r>
              <a:rPr lang="en-US" sz="1600" dirty="0"/>
              <a:t> a </a:t>
            </a:r>
            <a:r>
              <a:rPr lang="en-US" sz="1600" dirty="0" err="1"/>
              <a:t>jiné</a:t>
            </a:r>
            <a:r>
              <a:rPr lang="en-US" sz="1600" dirty="0"/>
              <a:t> a </a:t>
            </a:r>
            <a:r>
              <a:rPr lang="en-US" sz="1600" dirty="0" err="1"/>
              <a:t>vyhlubte</a:t>
            </a:r>
            <a:r>
              <a:rPr lang="en-US" sz="1600" dirty="0"/>
              <a:t> </a:t>
            </a:r>
            <a:r>
              <a:rPr lang="en-US" sz="1600" dirty="0" err="1"/>
              <a:t>jamku</a:t>
            </a:r>
            <a:r>
              <a:rPr lang="en-US" sz="1600" dirty="0"/>
              <a:t>, </a:t>
            </a:r>
            <a:r>
              <a:rPr lang="en-US" sz="1600" dirty="0" err="1"/>
              <a:t>kterou</a:t>
            </a:r>
            <a:r>
              <a:rPr lang="en-US" sz="1600" dirty="0"/>
              <a:t> pa </a:t>
            </a:r>
            <a:r>
              <a:rPr lang="en-US" sz="1600" dirty="0" err="1"/>
              <a:t>ohraničte</a:t>
            </a:r>
            <a:r>
              <a:rPr lang="en-US" sz="1600" dirty="0"/>
              <a:t> </a:t>
            </a:r>
            <a:r>
              <a:rPr lang="en-US" sz="1600" dirty="0" err="1"/>
              <a:t>kameny</a:t>
            </a:r>
            <a:endParaRPr lang="cs-CZ" sz="1600" dirty="0"/>
          </a:p>
          <a:p>
            <a:pPr lvl="0">
              <a:buFont typeface="Arial" pitchFamily="34" charset="0"/>
              <a:buChar char="•"/>
            </a:pPr>
            <a:r>
              <a:rPr lang="cs-CZ" sz="1600" dirty="0"/>
              <a:t>n</a:t>
            </a:r>
            <a:r>
              <a:rPr lang="en-US" sz="1600" dirty="0" err="1"/>
              <a:t>enechávejte</a:t>
            </a:r>
            <a:r>
              <a:rPr lang="en-US" sz="1600" dirty="0"/>
              <a:t> </a:t>
            </a:r>
            <a:r>
              <a:rPr lang="en-US" sz="1600" dirty="0" err="1"/>
              <a:t>oheň</a:t>
            </a:r>
            <a:r>
              <a:rPr lang="en-US" sz="1600" dirty="0"/>
              <a:t> </a:t>
            </a:r>
            <a:r>
              <a:rPr lang="en-US" sz="1600" dirty="0" err="1"/>
              <a:t>bez</a:t>
            </a:r>
            <a:r>
              <a:rPr lang="en-US" sz="1600" dirty="0"/>
              <a:t> </a:t>
            </a:r>
            <a:r>
              <a:rPr lang="en-US" sz="1600" dirty="0" err="1"/>
              <a:t>dozoru</a:t>
            </a:r>
            <a:r>
              <a:rPr lang="en-US" sz="1600" dirty="0"/>
              <a:t> a </a:t>
            </a:r>
            <a:r>
              <a:rPr lang="en-US" sz="1600" dirty="0" err="1"/>
              <a:t>po</a:t>
            </a:r>
            <a:r>
              <a:rPr lang="en-US" sz="1600" dirty="0"/>
              <a:t> </a:t>
            </a:r>
            <a:r>
              <a:rPr lang="en-US" sz="1600" dirty="0" err="1"/>
              <a:t>jeho</a:t>
            </a:r>
            <a:r>
              <a:rPr lang="en-US" sz="1600" dirty="0"/>
              <a:t> </a:t>
            </a:r>
            <a:r>
              <a:rPr lang="en-US" sz="1600" dirty="0" err="1"/>
              <a:t>použití</a:t>
            </a:r>
            <a:r>
              <a:rPr lang="en-US" sz="1600" dirty="0"/>
              <a:t> </a:t>
            </a:r>
            <a:r>
              <a:rPr lang="en-US" sz="1600" dirty="0" err="1"/>
              <a:t>pečlivě</a:t>
            </a:r>
            <a:r>
              <a:rPr lang="en-US" sz="1600" dirty="0"/>
              <a:t> </a:t>
            </a:r>
            <a:r>
              <a:rPr lang="en-US" sz="1600" dirty="0" err="1"/>
              <a:t>uhaste</a:t>
            </a:r>
            <a:endParaRPr lang="cs-CZ" sz="1600" dirty="0"/>
          </a:p>
          <a:p>
            <a:pPr lvl="0">
              <a:buFont typeface="Arial" pitchFamily="34" charset="0"/>
              <a:buChar char="•"/>
            </a:pPr>
            <a:endParaRPr lang="cs-CZ" sz="1100" dirty="0"/>
          </a:p>
          <a:p>
            <a:pPr lvl="0"/>
            <a:endParaRPr lang="cs-CZ" sz="1000" dirty="0"/>
          </a:p>
          <a:p>
            <a:endParaRPr lang="cs-CZ" sz="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060848"/>
            <a:ext cx="8164760" cy="4608512"/>
          </a:xfrm>
        </p:spPr>
        <p:txBody>
          <a:bodyPr>
            <a:normAutofit fontScale="55000" lnSpcReduction="20000"/>
          </a:bodyPr>
          <a:lstStyle/>
          <a:p>
            <a:pPr lvl="0"/>
            <a:endParaRPr lang="cs-CZ" sz="2800" b="1" u="sng" dirty="0"/>
          </a:p>
          <a:p>
            <a:pPr lvl="0"/>
            <a:endParaRPr lang="cs-CZ" sz="2800" b="1" u="sng" dirty="0"/>
          </a:p>
          <a:p>
            <a:pPr lvl="0"/>
            <a:r>
              <a:rPr lang="cs-CZ" sz="2800" b="1" u="sng" dirty="0"/>
              <a:t>v</a:t>
            </a:r>
            <a:r>
              <a:rPr lang="en-US" sz="2800" b="1" u="sng" dirty="0" err="1"/>
              <a:t>oda</a:t>
            </a:r>
            <a:r>
              <a:rPr lang="en-US" sz="2800" b="1" u="sng" dirty="0"/>
              <a:t> </a:t>
            </a:r>
            <a:endParaRPr lang="cs-CZ" sz="2800" b="1" u="sng" dirty="0"/>
          </a:p>
          <a:p>
            <a:pPr lvl="0">
              <a:buFont typeface="Arial" pitchFamily="34" charset="0"/>
              <a:buChar char="•"/>
            </a:pPr>
            <a:r>
              <a:rPr lang="cs-CZ" sz="2800" dirty="0"/>
              <a:t>h</a:t>
            </a:r>
            <a:r>
              <a:rPr lang="en-US" sz="2800" dirty="0" err="1"/>
              <a:t>ledejte</a:t>
            </a:r>
            <a:r>
              <a:rPr lang="en-US" sz="2800" dirty="0"/>
              <a:t> </a:t>
            </a:r>
            <a:r>
              <a:rPr lang="en-US" sz="2800" dirty="0" err="1"/>
              <a:t>prameny</a:t>
            </a:r>
            <a:r>
              <a:rPr lang="en-US" sz="2800" dirty="0"/>
              <a:t> </a:t>
            </a:r>
            <a:r>
              <a:rPr lang="en-US" sz="2800" dirty="0" err="1"/>
              <a:t>nabo</a:t>
            </a:r>
            <a:r>
              <a:rPr lang="en-US" sz="2800" dirty="0"/>
              <a:t> </a:t>
            </a:r>
            <a:r>
              <a:rPr lang="en-US" sz="2800" dirty="0" err="1"/>
              <a:t>vodní</a:t>
            </a:r>
            <a:r>
              <a:rPr lang="en-US" sz="2800" dirty="0"/>
              <a:t> </a:t>
            </a:r>
            <a:r>
              <a:rPr lang="en-US" sz="2800" dirty="0" err="1"/>
              <a:t>toky</a:t>
            </a:r>
            <a:endParaRPr lang="cs-CZ" sz="2800" dirty="0"/>
          </a:p>
          <a:p>
            <a:pPr lvl="0">
              <a:buFont typeface="Arial" pitchFamily="34" charset="0"/>
              <a:buChar char="•"/>
            </a:pPr>
            <a:r>
              <a:rPr lang="cs-CZ" sz="2800" dirty="0"/>
              <a:t>ř</a:t>
            </a:r>
            <a:r>
              <a:rPr lang="en-US" sz="2800" dirty="0" err="1"/>
              <a:t>iďte</a:t>
            </a:r>
            <a:r>
              <a:rPr lang="en-US" sz="2800" dirty="0"/>
              <a:t> se </a:t>
            </a:r>
            <a:r>
              <a:rPr lang="en-US" sz="2800" dirty="0" err="1"/>
              <a:t>pravidlem</a:t>
            </a:r>
            <a:r>
              <a:rPr lang="en-US" sz="2800" dirty="0"/>
              <a:t> </a:t>
            </a:r>
            <a:r>
              <a:rPr lang="en-US" sz="2800" dirty="0" err="1"/>
              <a:t>čím</a:t>
            </a:r>
            <a:r>
              <a:rPr lang="en-US" sz="2800" dirty="0"/>
              <a:t> </a:t>
            </a:r>
            <a:r>
              <a:rPr lang="en-US" sz="2800" dirty="0" err="1"/>
              <a:t>zelenější</a:t>
            </a:r>
            <a:r>
              <a:rPr lang="en-US" sz="2800" dirty="0"/>
              <a:t> je </a:t>
            </a:r>
            <a:r>
              <a:rPr lang="en-US" sz="2800" dirty="0" err="1"/>
              <a:t>tráva</a:t>
            </a:r>
            <a:r>
              <a:rPr lang="en-US" sz="2800" dirty="0"/>
              <a:t>, </a:t>
            </a:r>
            <a:r>
              <a:rPr lang="en-US" sz="2800" dirty="0" err="1"/>
              <a:t>tím</a:t>
            </a:r>
            <a:r>
              <a:rPr lang="en-US" sz="2800" dirty="0"/>
              <a:t> </a:t>
            </a:r>
            <a:r>
              <a:rPr lang="en-US" sz="2800" dirty="0" err="1"/>
              <a:t>blíže</a:t>
            </a:r>
            <a:r>
              <a:rPr lang="en-US" sz="2800" dirty="0"/>
              <a:t> je </a:t>
            </a:r>
            <a:r>
              <a:rPr lang="en-US" sz="2800" dirty="0" err="1"/>
              <a:t>vodní</a:t>
            </a:r>
            <a:r>
              <a:rPr lang="en-US" sz="2800" dirty="0"/>
              <a:t> </a:t>
            </a:r>
            <a:r>
              <a:rPr lang="en-US" sz="2800" dirty="0" err="1"/>
              <a:t>tok</a:t>
            </a:r>
            <a:endParaRPr lang="cs-CZ" sz="2800" dirty="0"/>
          </a:p>
          <a:p>
            <a:pPr lvl="0">
              <a:buFont typeface="Arial" pitchFamily="34" charset="0"/>
              <a:buChar char="•"/>
            </a:pPr>
            <a:r>
              <a:rPr lang="cs-CZ" sz="2800" dirty="0"/>
              <a:t>z</a:t>
            </a:r>
            <a:r>
              <a:rPr lang="en-US" sz="2800" dirty="0" err="1"/>
              <a:t>kontolujte</a:t>
            </a:r>
            <a:r>
              <a:rPr lang="en-US" sz="2800" dirty="0"/>
              <a:t> </a:t>
            </a:r>
            <a:r>
              <a:rPr lang="en-US" sz="2800" dirty="0" err="1"/>
              <a:t>zrakem</a:t>
            </a:r>
            <a:r>
              <a:rPr lang="en-US" sz="2800" dirty="0"/>
              <a:t> a </a:t>
            </a:r>
            <a:r>
              <a:rPr lang="en-US" sz="2800" dirty="0" err="1"/>
              <a:t>čichem</a:t>
            </a:r>
            <a:r>
              <a:rPr lang="en-US" sz="2800" dirty="0"/>
              <a:t> </a:t>
            </a:r>
            <a:r>
              <a:rPr lang="en-US" sz="2800" dirty="0" err="1"/>
              <a:t>jestli</a:t>
            </a:r>
            <a:r>
              <a:rPr lang="en-US" sz="2800" dirty="0"/>
              <a:t> </a:t>
            </a:r>
            <a:r>
              <a:rPr lang="en-US" sz="2800" dirty="0" err="1"/>
              <a:t>není</a:t>
            </a:r>
            <a:r>
              <a:rPr lang="en-US" sz="2800" dirty="0"/>
              <a:t> </a:t>
            </a:r>
            <a:r>
              <a:rPr lang="en-US" sz="2800" dirty="0" err="1"/>
              <a:t>voda</a:t>
            </a:r>
            <a:r>
              <a:rPr lang="en-US" sz="2800" dirty="0"/>
              <a:t> </a:t>
            </a:r>
            <a:r>
              <a:rPr lang="en-US" sz="2800" dirty="0" err="1"/>
              <a:t>chemicky</a:t>
            </a:r>
            <a:r>
              <a:rPr lang="en-US" sz="2800" dirty="0"/>
              <a:t> </a:t>
            </a:r>
            <a:r>
              <a:rPr lang="en-US" sz="2800" dirty="0" err="1"/>
              <a:t>znečištěna</a:t>
            </a:r>
            <a:endParaRPr lang="cs-CZ" sz="2800" dirty="0"/>
          </a:p>
          <a:p>
            <a:pPr lvl="0">
              <a:buFont typeface="Arial" pitchFamily="34" charset="0"/>
              <a:buChar char="•"/>
            </a:pPr>
            <a:r>
              <a:rPr lang="cs-CZ" sz="2800" dirty="0"/>
              <a:t>v </a:t>
            </a:r>
            <a:r>
              <a:rPr lang="en-US" sz="2800" dirty="0" err="1"/>
              <a:t>zimě</a:t>
            </a:r>
            <a:r>
              <a:rPr lang="en-US" sz="2800" dirty="0"/>
              <a:t> </a:t>
            </a:r>
            <a:r>
              <a:rPr lang="en-US" sz="2800" dirty="0" err="1"/>
              <a:t>lze</a:t>
            </a:r>
            <a:r>
              <a:rPr lang="en-US" sz="2800" dirty="0"/>
              <a:t> </a:t>
            </a:r>
            <a:r>
              <a:rPr lang="en-US" sz="2800" dirty="0" err="1"/>
              <a:t>pomocí</a:t>
            </a:r>
            <a:r>
              <a:rPr lang="en-US" sz="2800" dirty="0"/>
              <a:t> </a:t>
            </a:r>
            <a:r>
              <a:rPr lang="en-US" sz="2800" dirty="0" err="1"/>
              <a:t>ohně</a:t>
            </a:r>
            <a:r>
              <a:rPr lang="en-US" sz="2800" dirty="0"/>
              <a:t> </a:t>
            </a:r>
            <a:r>
              <a:rPr lang="en-US" sz="2800" dirty="0" err="1"/>
              <a:t>rozpouštět</a:t>
            </a:r>
            <a:r>
              <a:rPr lang="en-US" sz="2800" dirty="0"/>
              <a:t> a </a:t>
            </a:r>
            <a:r>
              <a:rPr lang="en-US" sz="2800" dirty="0" err="1"/>
              <a:t>převařit</a:t>
            </a:r>
            <a:r>
              <a:rPr lang="en-US" sz="2800" dirty="0"/>
              <a:t> </a:t>
            </a:r>
            <a:r>
              <a:rPr lang="en-US" sz="2800" dirty="0" err="1"/>
              <a:t>sníh</a:t>
            </a:r>
            <a:r>
              <a:rPr lang="en-US" sz="2800" dirty="0"/>
              <a:t> </a:t>
            </a:r>
            <a:endParaRPr lang="cs-CZ" sz="2800" dirty="0"/>
          </a:p>
          <a:p>
            <a:pPr lvl="0">
              <a:buFont typeface="Arial" pitchFamily="34" charset="0"/>
              <a:buChar char="•"/>
            </a:pPr>
            <a:r>
              <a:rPr lang="cs-CZ" sz="2800" dirty="0"/>
              <a:t>v </a:t>
            </a:r>
            <a:r>
              <a:rPr lang="en-US" sz="2800" dirty="0" err="1"/>
              <a:t>deštivém</a:t>
            </a:r>
            <a:r>
              <a:rPr lang="en-US" sz="2800" dirty="0"/>
              <a:t> </a:t>
            </a:r>
            <a:r>
              <a:rPr lang="en-US" sz="2800" dirty="0" err="1"/>
              <a:t>období</a:t>
            </a:r>
            <a:r>
              <a:rPr lang="en-US" sz="2800" dirty="0"/>
              <a:t> </a:t>
            </a:r>
            <a:r>
              <a:rPr lang="en-US" sz="2800" dirty="0" err="1"/>
              <a:t>zase</a:t>
            </a:r>
            <a:r>
              <a:rPr lang="en-US" sz="2800" dirty="0"/>
              <a:t> </a:t>
            </a:r>
            <a:r>
              <a:rPr lang="en-US" sz="2800" dirty="0" err="1"/>
              <a:t>sbíráním</a:t>
            </a:r>
            <a:r>
              <a:rPr lang="en-US" sz="2800" dirty="0"/>
              <a:t> </a:t>
            </a:r>
            <a:r>
              <a:rPr lang="en-US" sz="2800" dirty="0" err="1"/>
              <a:t>deštové</a:t>
            </a:r>
            <a:r>
              <a:rPr lang="en-US" sz="2800" dirty="0"/>
              <a:t> </a:t>
            </a:r>
            <a:r>
              <a:rPr lang="en-US" sz="2800" dirty="0" err="1"/>
              <a:t>vody</a:t>
            </a:r>
            <a:r>
              <a:rPr lang="en-US" sz="2800" dirty="0"/>
              <a:t> a </a:t>
            </a:r>
            <a:r>
              <a:rPr lang="en-US" sz="2800" dirty="0" err="1"/>
              <a:t>následném</a:t>
            </a:r>
            <a:r>
              <a:rPr lang="en-US" sz="2800" dirty="0"/>
              <a:t> </a:t>
            </a:r>
            <a:r>
              <a:rPr lang="en-US" sz="2800" dirty="0" err="1"/>
              <a:t>převaření</a:t>
            </a:r>
            <a:endParaRPr lang="cs-CZ" sz="2800" dirty="0"/>
          </a:p>
          <a:p>
            <a:pPr marL="0" lvl="0" indent="0">
              <a:buNone/>
            </a:pPr>
            <a:endParaRPr lang="cs-CZ" sz="2800" b="1" u="sng" dirty="0"/>
          </a:p>
          <a:p>
            <a:pPr lvl="0"/>
            <a:r>
              <a:rPr lang="cs-CZ" sz="2800" b="1" u="sng" dirty="0"/>
              <a:t>p</a:t>
            </a:r>
            <a:r>
              <a:rPr lang="en-US" sz="2800" b="1" u="sng" dirty="0" err="1"/>
              <a:t>otrava</a:t>
            </a:r>
            <a:r>
              <a:rPr lang="en-US" sz="2800" b="1" u="sng" dirty="0"/>
              <a:t> </a:t>
            </a:r>
            <a:endParaRPr lang="cs-CZ" sz="2800" b="1" u="sng" dirty="0"/>
          </a:p>
          <a:p>
            <a:pPr lvl="0">
              <a:buFont typeface="Arial" pitchFamily="34" charset="0"/>
              <a:buChar char="•"/>
            </a:pPr>
            <a:r>
              <a:rPr lang="cs-CZ" sz="2800" i="1" dirty="0"/>
              <a:t>od</a:t>
            </a:r>
            <a:r>
              <a:rPr lang="en-US" sz="2800" dirty="0"/>
              <a:t> </a:t>
            </a:r>
            <a:r>
              <a:rPr lang="en-US" sz="2800" dirty="0" err="1"/>
              <a:t>jara</a:t>
            </a:r>
            <a:r>
              <a:rPr lang="en-US" sz="2800" dirty="0"/>
              <a:t> do </a:t>
            </a:r>
            <a:r>
              <a:rPr lang="en-US" sz="2800" dirty="0" err="1"/>
              <a:t>pozdzimu</a:t>
            </a:r>
            <a:r>
              <a:rPr lang="en-US" sz="2800" dirty="0"/>
              <a:t> </a:t>
            </a:r>
            <a:r>
              <a:rPr lang="en-US" sz="2800" dirty="0" err="1"/>
              <a:t>lze</a:t>
            </a:r>
            <a:r>
              <a:rPr lang="en-US" sz="2800" dirty="0"/>
              <a:t> </a:t>
            </a:r>
            <a:r>
              <a:rPr lang="en-US" sz="2800" dirty="0" err="1"/>
              <a:t>sbírat</a:t>
            </a:r>
            <a:r>
              <a:rPr lang="en-US" sz="2800" dirty="0"/>
              <a:t> </a:t>
            </a:r>
            <a:r>
              <a:rPr lang="en-US" sz="2800" dirty="0" err="1"/>
              <a:t>lesní</a:t>
            </a:r>
            <a:r>
              <a:rPr lang="en-US" sz="2800" dirty="0"/>
              <a:t> </a:t>
            </a:r>
            <a:r>
              <a:rPr lang="en-US" sz="2800" dirty="0" err="1"/>
              <a:t>plody</a:t>
            </a:r>
            <a:r>
              <a:rPr lang="en-US" sz="2800" dirty="0"/>
              <a:t> a </a:t>
            </a:r>
            <a:r>
              <a:rPr lang="en-US" sz="2800" dirty="0" err="1"/>
              <a:t>houby</a:t>
            </a:r>
            <a:r>
              <a:rPr lang="en-US" sz="2800" dirty="0"/>
              <a:t> a take </a:t>
            </a:r>
            <a:r>
              <a:rPr lang="en-US" sz="2800" dirty="0" err="1"/>
              <a:t>lovení</a:t>
            </a:r>
            <a:r>
              <a:rPr lang="en-US" sz="2800" dirty="0"/>
              <a:t> </a:t>
            </a:r>
            <a:r>
              <a:rPr lang="en-US" sz="2800" dirty="0" err="1"/>
              <a:t>ryb</a:t>
            </a:r>
            <a:r>
              <a:rPr lang="en-US" sz="2800" dirty="0"/>
              <a:t> </a:t>
            </a:r>
            <a:endParaRPr lang="cs-CZ" sz="2800" dirty="0"/>
          </a:p>
          <a:p>
            <a:pPr lvl="0">
              <a:buFont typeface="Arial" pitchFamily="34" charset="0"/>
              <a:buChar char="•"/>
            </a:pPr>
            <a:r>
              <a:rPr lang="cs-CZ" sz="2800" dirty="0"/>
              <a:t>v </a:t>
            </a:r>
            <a:r>
              <a:rPr lang="en-US" sz="2800" dirty="0" err="1"/>
              <a:t>zimě</a:t>
            </a:r>
            <a:r>
              <a:rPr lang="en-US" sz="2800" dirty="0"/>
              <a:t> se </a:t>
            </a:r>
            <a:r>
              <a:rPr lang="en-US" sz="2800" dirty="0" err="1"/>
              <a:t>můžete</a:t>
            </a:r>
            <a:r>
              <a:rPr lang="en-US" sz="2800" dirty="0"/>
              <a:t> </a:t>
            </a:r>
            <a:r>
              <a:rPr lang="en-US" sz="2800" dirty="0" err="1"/>
              <a:t>naopak</a:t>
            </a:r>
            <a:r>
              <a:rPr lang="en-US" sz="2800" dirty="0"/>
              <a:t> </a:t>
            </a:r>
            <a:r>
              <a:rPr lang="en-US" sz="2800" dirty="0" err="1"/>
              <a:t>živit</a:t>
            </a:r>
            <a:r>
              <a:rPr lang="en-US" sz="2800" dirty="0"/>
              <a:t> </a:t>
            </a:r>
            <a:r>
              <a:rPr lang="en-US" sz="2800" dirty="0" err="1"/>
              <a:t>vnitřní</a:t>
            </a:r>
            <a:r>
              <a:rPr lang="en-US" sz="2800" dirty="0"/>
              <a:t> </a:t>
            </a:r>
            <a:r>
              <a:rPr lang="en-US" sz="2800" dirty="0" err="1"/>
              <a:t>kůrou</a:t>
            </a:r>
            <a:r>
              <a:rPr lang="en-US" sz="2800" dirty="0"/>
              <a:t> </a:t>
            </a:r>
            <a:r>
              <a:rPr lang="en-US" sz="2800" dirty="0" err="1"/>
              <a:t>stromů</a:t>
            </a:r>
            <a:r>
              <a:rPr lang="en-US" sz="2800" dirty="0"/>
              <a:t> </a:t>
            </a:r>
            <a:r>
              <a:rPr lang="en-US" sz="2800" dirty="0" err="1"/>
              <a:t>jako</a:t>
            </a:r>
            <a:r>
              <a:rPr lang="en-US" sz="2800" dirty="0"/>
              <a:t> </a:t>
            </a:r>
            <a:r>
              <a:rPr lang="en-US" sz="2800" dirty="0" err="1"/>
              <a:t>např</a:t>
            </a:r>
            <a:r>
              <a:rPr lang="en-US" sz="2800" dirty="0"/>
              <a:t>. </a:t>
            </a:r>
            <a:r>
              <a:rPr lang="en-US" sz="2800" dirty="0" err="1"/>
              <a:t>břízy</a:t>
            </a:r>
            <a:r>
              <a:rPr lang="en-US" sz="2800" dirty="0"/>
              <a:t>, </a:t>
            </a:r>
            <a:r>
              <a:rPr lang="en-US" sz="2800" dirty="0" err="1"/>
              <a:t>osiky</a:t>
            </a:r>
            <a:r>
              <a:rPr lang="en-US" sz="2800" dirty="0"/>
              <a:t>, </a:t>
            </a:r>
            <a:r>
              <a:rPr lang="en-US" sz="2800" dirty="0" err="1"/>
              <a:t>borovice</a:t>
            </a:r>
            <a:r>
              <a:rPr lang="en-US" sz="2800" dirty="0"/>
              <a:t>, </a:t>
            </a:r>
            <a:r>
              <a:rPr lang="en-US" sz="2800" dirty="0" err="1"/>
              <a:t>nebo</a:t>
            </a:r>
            <a:r>
              <a:rPr lang="en-US" sz="2800" dirty="0"/>
              <a:t> </a:t>
            </a:r>
            <a:r>
              <a:rPr lang="en-US" sz="2800" dirty="0" err="1"/>
              <a:t>vrby</a:t>
            </a:r>
            <a:endParaRPr lang="cs-CZ" sz="2800" dirty="0"/>
          </a:p>
          <a:p>
            <a:pPr lvl="0">
              <a:buFont typeface="Arial" pitchFamily="34" charset="0"/>
              <a:buChar char="•"/>
            </a:pPr>
            <a:r>
              <a:rPr lang="cs-CZ" sz="2800" dirty="0"/>
              <a:t>d</a:t>
            </a:r>
            <a:r>
              <a:rPr lang="en-US" sz="2800" dirty="0" err="1"/>
              <a:t>ále</a:t>
            </a:r>
            <a:r>
              <a:rPr lang="en-US" sz="2800" dirty="0"/>
              <a:t> </a:t>
            </a:r>
            <a:r>
              <a:rPr lang="en-US" sz="2800" dirty="0" err="1"/>
              <a:t>můžete</a:t>
            </a:r>
            <a:r>
              <a:rPr lang="en-US" sz="2800" dirty="0"/>
              <a:t> </a:t>
            </a:r>
            <a:r>
              <a:rPr lang="en-US" sz="2800" dirty="0" err="1"/>
              <a:t>sbírat</a:t>
            </a:r>
            <a:r>
              <a:rPr lang="en-US" sz="2800" dirty="0"/>
              <a:t> </a:t>
            </a:r>
            <a:r>
              <a:rPr lang="en-US" sz="2800" dirty="0" err="1"/>
              <a:t>kaštany</a:t>
            </a:r>
            <a:r>
              <a:rPr lang="en-US" sz="2800" dirty="0"/>
              <a:t>, </a:t>
            </a:r>
            <a:r>
              <a:rPr lang="en-US" sz="2800" dirty="0" err="1"/>
              <a:t>žaludy</a:t>
            </a:r>
            <a:r>
              <a:rPr lang="en-US" sz="2800" dirty="0"/>
              <a:t>, </a:t>
            </a:r>
            <a:r>
              <a:rPr lang="en-US" sz="2800" dirty="0" err="1"/>
              <a:t>ořechy</a:t>
            </a:r>
            <a:r>
              <a:rPr lang="en-US" sz="2800" dirty="0"/>
              <a:t>, </a:t>
            </a:r>
            <a:r>
              <a:rPr lang="en-US" sz="2800" dirty="0" err="1"/>
              <a:t>semena</a:t>
            </a:r>
            <a:r>
              <a:rPr lang="en-US" sz="2800" dirty="0"/>
              <a:t> a </a:t>
            </a:r>
            <a:r>
              <a:rPr lang="en-US" sz="2800" dirty="0" err="1"/>
              <a:t>dokonce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kořeny</a:t>
            </a:r>
            <a:endParaRPr lang="cs-CZ" sz="2800" dirty="0"/>
          </a:p>
          <a:p>
            <a:pPr lvl="0">
              <a:buFont typeface="Arial" pitchFamily="34" charset="0"/>
              <a:buChar char="•"/>
            </a:pPr>
            <a:endParaRPr lang="cs-CZ" sz="2800" dirty="0"/>
          </a:p>
          <a:p>
            <a:pPr lvl="0">
              <a:buFont typeface="Arial" pitchFamily="34" charset="0"/>
              <a:buChar char="•"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42817B9-1370-4589-80DA-F3E1AEAE4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EA75722-0BD5-48D8-A49B-AEB036AD10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2060848"/>
            <a:ext cx="8928992" cy="4941168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cs-CZ" b="1" u="sng" dirty="0"/>
              <a:t>z</a:t>
            </a:r>
            <a:r>
              <a:rPr lang="en-US" b="1" u="sng" dirty="0" err="1"/>
              <a:t>ranění</a:t>
            </a:r>
            <a:r>
              <a:rPr lang="en-US" b="1" u="sng" dirty="0"/>
              <a:t> v </a:t>
            </a:r>
            <a:r>
              <a:rPr lang="en-US" b="1" u="sng" dirty="0" err="1"/>
              <a:t>přírodě</a:t>
            </a:r>
            <a:r>
              <a:rPr lang="en-US" b="1" u="sng" dirty="0"/>
              <a:t>  </a:t>
            </a:r>
            <a:endParaRPr lang="cs-CZ" b="1" u="sng" dirty="0"/>
          </a:p>
          <a:p>
            <a:pPr lvl="0">
              <a:buFont typeface="Arial" pitchFamily="34" charset="0"/>
              <a:buChar char="•"/>
            </a:pPr>
            <a:r>
              <a:rPr lang="en-US" dirty="0" err="1"/>
              <a:t>pokud</a:t>
            </a:r>
            <a:r>
              <a:rPr lang="en-US" dirty="0"/>
              <a:t> </a:t>
            </a:r>
            <a:r>
              <a:rPr lang="en-US" dirty="0" err="1"/>
              <a:t>nejste</a:t>
            </a:r>
            <a:r>
              <a:rPr lang="en-US" dirty="0"/>
              <a:t> </a:t>
            </a:r>
            <a:r>
              <a:rPr lang="en-US" dirty="0" err="1"/>
              <a:t>schopni</a:t>
            </a:r>
            <a:r>
              <a:rPr lang="en-US" dirty="0"/>
              <a:t> </a:t>
            </a:r>
            <a:r>
              <a:rPr lang="en-US" dirty="0" err="1"/>
              <a:t>pokračovat</a:t>
            </a:r>
            <a:r>
              <a:rPr lang="en-US" dirty="0"/>
              <a:t> v </a:t>
            </a:r>
            <a:r>
              <a:rPr lang="en-US" dirty="0" err="1"/>
              <a:t>cestě</a:t>
            </a:r>
            <a:r>
              <a:rPr lang="en-US" dirty="0"/>
              <a:t> </a:t>
            </a:r>
            <a:r>
              <a:rPr lang="en-US" dirty="0" err="1"/>
              <a:t>volejte</a:t>
            </a:r>
            <a:r>
              <a:rPr lang="en-US" dirty="0"/>
              <a:t> </a:t>
            </a:r>
            <a:r>
              <a:rPr lang="en-US" dirty="0" err="1"/>
              <a:t>rychlou</a:t>
            </a:r>
            <a:r>
              <a:rPr lang="en-US" dirty="0"/>
              <a:t> </a:t>
            </a:r>
            <a:r>
              <a:rPr lang="en-US" dirty="0" err="1"/>
              <a:t>záchrannou</a:t>
            </a:r>
            <a:r>
              <a:rPr lang="en-US" dirty="0"/>
              <a:t> </a:t>
            </a:r>
            <a:r>
              <a:rPr lang="en-US" dirty="0" err="1"/>
              <a:t>složbu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čísle</a:t>
            </a:r>
            <a:r>
              <a:rPr lang="en-US" dirty="0"/>
              <a:t> 155</a:t>
            </a:r>
            <a:endParaRPr lang="cs-CZ" dirty="0"/>
          </a:p>
          <a:p>
            <a:pPr lvl="0">
              <a:buFont typeface="Arial" pitchFamily="34" charset="0"/>
              <a:buChar char="•"/>
            </a:pPr>
            <a:r>
              <a:rPr lang="cs-CZ" dirty="0"/>
              <a:t>V terénu, kde neuspěje technika </a:t>
            </a:r>
            <a:r>
              <a:rPr lang="en-US" dirty="0" err="1"/>
              <a:t>musíte</a:t>
            </a:r>
            <a:r>
              <a:rPr lang="en-US" dirty="0"/>
              <a:t> </a:t>
            </a:r>
            <a:r>
              <a:rPr lang="en-US" dirty="0" err="1"/>
              <a:t>sebe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zraněnou</a:t>
            </a:r>
            <a:r>
              <a:rPr lang="en-US" dirty="0"/>
              <a:t> </a:t>
            </a:r>
            <a:r>
              <a:rPr lang="en-US" dirty="0" err="1"/>
              <a:t>osobu</a:t>
            </a:r>
            <a:r>
              <a:rPr lang="en-US" dirty="0"/>
              <a:t> </a:t>
            </a:r>
            <a:r>
              <a:rPr lang="en-US" dirty="0" err="1"/>
              <a:t>transportovat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místo</a:t>
            </a:r>
            <a:r>
              <a:rPr lang="en-US" dirty="0"/>
              <a:t>, </a:t>
            </a:r>
            <a:r>
              <a:rPr lang="en-US" dirty="0" err="1"/>
              <a:t>odkud</a:t>
            </a:r>
            <a:r>
              <a:rPr lang="en-US" dirty="0"/>
              <a:t> </a:t>
            </a:r>
            <a:r>
              <a:rPr lang="en-US" dirty="0" err="1"/>
              <a:t>lze</a:t>
            </a:r>
            <a:r>
              <a:rPr lang="en-US" dirty="0"/>
              <a:t> </a:t>
            </a:r>
            <a:r>
              <a:rPr lang="en-US" dirty="0" err="1"/>
              <a:t>již</a:t>
            </a:r>
            <a:r>
              <a:rPr lang="en-US" dirty="0"/>
              <a:t> </a:t>
            </a:r>
            <a:r>
              <a:rPr lang="en-US" dirty="0" err="1"/>
              <a:t>pomoc</a:t>
            </a:r>
            <a:r>
              <a:rPr lang="en-US" dirty="0"/>
              <a:t> </a:t>
            </a:r>
            <a:r>
              <a:rPr lang="en-US" dirty="0" err="1"/>
              <a:t>sehnat</a:t>
            </a:r>
            <a:endParaRPr lang="cs-CZ" dirty="0"/>
          </a:p>
          <a:p>
            <a:pPr lvl="0">
              <a:buFont typeface="Arial" pitchFamily="34" charset="0"/>
              <a:buChar char="•"/>
            </a:pPr>
            <a:r>
              <a:rPr lang="cs-CZ" dirty="0"/>
              <a:t>v</a:t>
            </a:r>
            <a:r>
              <a:rPr lang="en-US" dirty="0" err="1"/>
              <a:t>ždy</a:t>
            </a:r>
            <a:r>
              <a:rPr lang="en-US" dirty="0"/>
              <a:t> se </a:t>
            </a:r>
            <a:r>
              <a:rPr lang="en-US" dirty="0" err="1"/>
              <a:t>snažte</a:t>
            </a:r>
            <a:r>
              <a:rPr lang="en-US" dirty="0"/>
              <a:t> </a:t>
            </a:r>
            <a:r>
              <a:rPr lang="en-US" dirty="0" err="1"/>
              <a:t>dostat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nejbližší</a:t>
            </a:r>
            <a:r>
              <a:rPr lang="en-US" dirty="0"/>
              <a:t> </a:t>
            </a:r>
            <a:r>
              <a:rPr lang="en-US" dirty="0" err="1"/>
              <a:t>cestu</a:t>
            </a:r>
            <a:r>
              <a:rPr lang="en-US" dirty="0"/>
              <a:t>, </a:t>
            </a:r>
            <a:r>
              <a:rPr lang="en-US" dirty="0" err="1"/>
              <a:t>kde</a:t>
            </a:r>
            <a:r>
              <a:rPr lang="en-US" dirty="0"/>
              <a:t> je </a:t>
            </a:r>
            <a:r>
              <a:rPr lang="en-US" dirty="0" err="1"/>
              <a:t>možný</a:t>
            </a:r>
            <a:r>
              <a:rPr lang="en-US" dirty="0"/>
              <a:t> </a:t>
            </a:r>
            <a:r>
              <a:rPr lang="en-US" dirty="0" err="1"/>
              <a:t>přístup</a:t>
            </a:r>
            <a:r>
              <a:rPr lang="en-US" dirty="0"/>
              <a:t> </a:t>
            </a:r>
            <a:r>
              <a:rPr lang="en-US" dirty="0" err="1"/>
              <a:t>auta</a:t>
            </a:r>
            <a:r>
              <a:rPr lang="en-US" dirty="0"/>
              <a:t>,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otevřené</a:t>
            </a:r>
            <a:r>
              <a:rPr lang="en-US" dirty="0"/>
              <a:t> </a:t>
            </a:r>
            <a:r>
              <a:rPr lang="en-US" dirty="0" err="1"/>
              <a:t>prostranství</a:t>
            </a:r>
            <a:r>
              <a:rPr lang="en-US" dirty="0"/>
              <a:t> pro </a:t>
            </a:r>
            <a:r>
              <a:rPr lang="en-US" dirty="0" err="1"/>
              <a:t>případné</a:t>
            </a:r>
            <a:r>
              <a:rPr lang="en-US" dirty="0"/>
              <a:t> </a:t>
            </a:r>
            <a:r>
              <a:rPr lang="en-US" dirty="0" err="1"/>
              <a:t>přistání</a:t>
            </a:r>
            <a:r>
              <a:rPr lang="en-US" dirty="0"/>
              <a:t> </a:t>
            </a:r>
            <a:r>
              <a:rPr lang="en-US" dirty="0" err="1"/>
              <a:t>vrtulníku</a:t>
            </a:r>
            <a:endParaRPr lang="cs-CZ" dirty="0"/>
          </a:p>
          <a:p>
            <a:pPr lvl="0">
              <a:buFont typeface="Arial" pitchFamily="34" charset="0"/>
              <a:buChar char="•"/>
            </a:pPr>
            <a:r>
              <a:rPr lang="cs-CZ" dirty="0"/>
              <a:t>pokud jste sami, </a:t>
            </a:r>
            <a:r>
              <a:rPr lang="en-US" dirty="0" err="1"/>
              <a:t>ošetřete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zranění</a:t>
            </a:r>
            <a:r>
              <a:rPr lang="en-US" dirty="0"/>
              <a:t> a </a:t>
            </a:r>
            <a:r>
              <a:rPr lang="en-US" dirty="0" err="1"/>
              <a:t>snažte</a:t>
            </a:r>
            <a:r>
              <a:rPr lang="en-US" dirty="0"/>
              <a:t> se </a:t>
            </a:r>
            <a:r>
              <a:rPr lang="en-US" dirty="0" err="1"/>
              <a:t>dostat</a:t>
            </a:r>
            <a:r>
              <a:rPr lang="en-US" dirty="0"/>
              <a:t> k </a:t>
            </a:r>
            <a:r>
              <a:rPr lang="en-US" dirty="0" err="1"/>
              <a:t>nejbližší</a:t>
            </a:r>
            <a:r>
              <a:rPr lang="en-US" dirty="0"/>
              <a:t> </a:t>
            </a:r>
            <a:r>
              <a:rPr lang="en-US" dirty="0" err="1"/>
              <a:t>civilizaci</a:t>
            </a:r>
            <a:r>
              <a:rPr lang="en-US" dirty="0"/>
              <a:t>. </a:t>
            </a:r>
            <a:r>
              <a:rPr lang="en-US" dirty="0" err="1"/>
              <a:t>Šetřete</a:t>
            </a:r>
            <a:r>
              <a:rPr lang="en-US" dirty="0"/>
              <a:t> </a:t>
            </a:r>
            <a:r>
              <a:rPr lang="en-US" dirty="0" err="1"/>
              <a:t>síly</a:t>
            </a:r>
            <a:r>
              <a:rPr lang="en-US" dirty="0"/>
              <a:t> a </a:t>
            </a:r>
            <a:r>
              <a:rPr lang="en-US" dirty="0" err="1"/>
              <a:t>kontrolujte</a:t>
            </a:r>
            <a:r>
              <a:rPr lang="en-US" dirty="0"/>
              <a:t> </a:t>
            </a:r>
            <a:r>
              <a:rPr lang="en-US" dirty="0" err="1"/>
              <a:t>své</a:t>
            </a:r>
            <a:r>
              <a:rPr lang="en-US" dirty="0"/>
              <a:t> </a:t>
            </a:r>
            <a:r>
              <a:rPr lang="en-US" dirty="0" err="1"/>
              <a:t>zranění</a:t>
            </a:r>
            <a:endParaRPr lang="cs-CZ" dirty="0"/>
          </a:p>
          <a:p>
            <a:pPr lvl="0">
              <a:buFont typeface="Arial" pitchFamily="34" charset="0"/>
              <a:buChar char="•"/>
            </a:pPr>
            <a:r>
              <a:rPr lang="cs-CZ" dirty="0"/>
              <a:t>n</a:t>
            </a:r>
            <a:r>
              <a:rPr lang="en-US" dirty="0" err="1"/>
              <a:t>evzdalujte</a:t>
            </a:r>
            <a:r>
              <a:rPr lang="en-US" dirty="0"/>
              <a:t> se z </a:t>
            </a:r>
            <a:r>
              <a:rPr lang="en-US" dirty="0" err="1"/>
              <a:t>cesty</a:t>
            </a:r>
            <a:endParaRPr lang="cs-CZ" dirty="0"/>
          </a:p>
          <a:p>
            <a:pPr lvl="0">
              <a:buFont typeface="Arial" pitchFamily="34" charset="0"/>
              <a:buChar char="•"/>
            </a:pPr>
            <a:endParaRPr lang="cs-CZ" dirty="0"/>
          </a:p>
          <a:p>
            <a:pPr lvl="0"/>
            <a:r>
              <a:rPr lang="cs-CZ" b="1" u="sng" dirty="0"/>
              <a:t>l</a:t>
            </a:r>
            <a:r>
              <a:rPr lang="en-US" b="1" u="sng" dirty="0" err="1"/>
              <a:t>avina</a:t>
            </a:r>
            <a:r>
              <a:rPr lang="en-US" b="1" u="sng" dirty="0"/>
              <a:t> </a:t>
            </a:r>
            <a:endParaRPr lang="cs-CZ" b="1" u="sng" dirty="0"/>
          </a:p>
          <a:p>
            <a:pPr lvl="0">
              <a:buFont typeface="Arial" pitchFamily="34" charset="0"/>
              <a:buChar char="•"/>
            </a:pPr>
            <a:r>
              <a:rPr lang="cs-CZ" i="1" dirty="0"/>
              <a:t>pokud </a:t>
            </a:r>
            <a:r>
              <a:rPr lang="cs-CZ" dirty="0"/>
              <a:t>se již dá lavina do pohybu, snažte se ujet z její dráhy</a:t>
            </a:r>
          </a:p>
          <a:p>
            <a:pPr lvl="0">
              <a:buFont typeface="Arial" pitchFamily="34" charset="0"/>
              <a:buChar char="•"/>
            </a:pPr>
            <a:r>
              <a:rPr lang="cs-CZ" dirty="0"/>
              <a:t>když už vás zachytí, pokuste se dostat mimo hlavní proud</a:t>
            </a:r>
          </a:p>
          <a:p>
            <a:pPr lvl="0">
              <a:buFont typeface="Arial" pitchFamily="34" charset="0"/>
              <a:buChar char="•"/>
            </a:pPr>
            <a:r>
              <a:rPr lang="cs-CZ" dirty="0"/>
              <a:t>chraňte si obličej a nadechněte se</a:t>
            </a:r>
          </a:p>
          <a:p>
            <a:pPr lvl="0">
              <a:buFont typeface="Arial" pitchFamily="34" charset="0"/>
              <a:buChar char="•"/>
            </a:pPr>
            <a:r>
              <a:rPr lang="cs-CZ" dirty="0"/>
              <a:t>když se lavina zastaví, vytvořte si dýchací kapsu před ústy</a:t>
            </a:r>
          </a:p>
          <a:p>
            <a:pPr lvl="0">
              <a:buFont typeface="Arial" pitchFamily="34" charset="0"/>
              <a:buChar char="•"/>
            </a:pPr>
            <a:r>
              <a:rPr lang="cs-CZ" dirty="0"/>
              <a:t>pokud nejste zraněni, snažte se dostat na povrch</a:t>
            </a:r>
          </a:p>
          <a:p>
            <a:pPr lvl="0">
              <a:buFont typeface="Arial" pitchFamily="34" charset="0"/>
              <a:buChar char="•"/>
            </a:pPr>
            <a:r>
              <a:rPr lang="cs-CZ" dirty="0"/>
              <a:t>pokud se stanete svědky toho, že lavina pohltila někoho jiného, zavolejte pomoc nebo pro ni někoho vyšlete</a:t>
            </a:r>
          </a:p>
          <a:p>
            <a:pPr lvl="0">
              <a:buFont typeface="Arial" pitchFamily="34" charset="0"/>
              <a:buChar char="•"/>
            </a:pPr>
            <a:r>
              <a:rPr lang="cs-CZ" dirty="0"/>
              <a:t>když jste postiženého našli, vykopávejte do sněhu díru bokem a ne kolmo dolů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38076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96" y="1866527"/>
            <a:ext cx="8740824" cy="4968552"/>
          </a:xfrm>
        </p:spPr>
        <p:txBody>
          <a:bodyPr>
            <a:normAutofit fontScale="70000" lnSpcReduction="20000"/>
          </a:bodyPr>
          <a:lstStyle/>
          <a:p>
            <a:pPr lvl="0">
              <a:buFont typeface="Arial" pitchFamily="34" charset="0"/>
              <a:buChar char="•"/>
            </a:pPr>
            <a:endParaRPr lang="cs-CZ" sz="2900" dirty="0"/>
          </a:p>
          <a:p>
            <a:pPr lvl="0"/>
            <a:r>
              <a:rPr lang="cs-CZ" sz="2900" b="1" u="sng" dirty="0"/>
              <a:t>p</a:t>
            </a:r>
            <a:r>
              <a:rPr lang="en-US" sz="2900" b="1" u="sng" dirty="0" err="1"/>
              <a:t>rolomení</a:t>
            </a:r>
            <a:r>
              <a:rPr lang="en-US" sz="2900" b="1" u="sng" dirty="0"/>
              <a:t> </a:t>
            </a:r>
            <a:r>
              <a:rPr lang="en-US" sz="2900" b="1" u="sng" dirty="0" err="1"/>
              <a:t>ledu</a:t>
            </a:r>
            <a:r>
              <a:rPr lang="en-US" sz="2900" b="1" u="sng" dirty="0"/>
              <a:t> </a:t>
            </a:r>
            <a:endParaRPr lang="cs-CZ" sz="2900" b="1" u="sng" dirty="0"/>
          </a:p>
          <a:p>
            <a:pPr lvl="0">
              <a:buFont typeface="Arial" pitchFamily="34" charset="0"/>
              <a:buChar char="•"/>
            </a:pPr>
            <a:r>
              <a:rPr lang="cs-CZ" sz="2900" dirty="0"/>
              <a:t>p</a:t>
            </a:r>
            <a:r>
              <a:rPr lang="en-US" sz="2900" dirty="0" err="1"/>
              <a:t>ro</a:t>
            </a:r>
            <a:r>
              <a:rPr lang="en-US" sz="2900" dirty="0"/>
              <a:t> </a:t>
            </a:r>
            <a:r>
              <a:rPr lang="en-US" sz="2900" dirty="0" err="1"/>
              <a:t>bezpečný</a:t>
            </a:r>
            <a:r>
              <a:rPr lang="en-US" sz="2900" dirty="0"/>
              <a:t> </a:t>
            </a:r>
            <a:r>
              <a:rPr lang="en-US" sz="2900" dirty="0" err="1"/>
              <a:t>vstup</a:t>
            </a:r>
            <a:r>
              <a:rPr lang="en-US" sz="2900" dirty="0"/>
              <a:t> a </a:t>
            </a:r>
            <a:r>
              <a:rPr lang="en-US" sz="2900" dirty="0" err="1"/>
              <a:t>pohyb</a:t>
            </a:r>
            <a:r>
              <a:rPr lang="cs-CZ" sz="2900" dirty="0"/>
              <a:t> </a:t>
            </a:r>
            <a:r>
              <a:rPr lang="en-US" sz="2900" dirty="0" err="1"/>
              <a:t>na</a:t>
            </a:r>
            <a:r>
              <a:rPr lang="en-US" sz="2900" dirty="0"/>
              <a:t> </a:t>
            </a:r>
            <a:r>
              <a:rPr lang="en-US" sz="2900" dirty="0" err="1"/>
              <a:t>ledu</a:t>
            </a:r>
            <a:r>
              <a:rPr lang="en-US" sz="2900" dirty="0"/>
              <a:t> by </a:t>
            </a:r>
            <a:r>
              <a:rPr lang="en-US" sz="2900" dirty="0" err="1"/>
              <a:t>měl</a:t>
            </a:r>
            <a:r>
              <a:rPr lang="en-US" sz="2900" dirty="0"/>
              <a:t> </a:t>
            </a:r>
            <a:r>
              <a:rPr lang="en-US" sz="2900" dirty="0" err="1"/>
              <a:t>mít</a:t>
            </a:r>
            <a:r>
              <a:rPr lang="en-US" sz="2900" dirty="0"/>
              <a:t> led </a:t>
            </a:r>
            <a:r>
              <a:rPr lang="en-US" sz="2900" dirty="0" err="1"/>
              <a:t>nejméně</a:t>
            </a:r>
            <a:r>
              <a:rPr lang="en-US" sz="2900" dirty="0"/>
              <a:t> 20 cm</a:t>
            </a:r>
            <a:endParaRPr lang="cs-CZ" sz="2900" dirty="0"/>
          </a:p>
          <a:p>
            <a:pPr lvl="0">
              <a:buFont typeface="Arial" pitchFamily="34" charset="0"/>
              <a:buChar char="•"/>
            </a:pPr>
            <a:r>
              <a:rPr lang="cs-CZ" sz="2900" dirty="0"/>
              <a:t>p</a:t>
            </a:r>
            <a:r>
              <a:rPr lang="en-US" sz="2900" dirty="0" err="1"/>
              <a:t>okud</a:t>
            </a:r>
            <a:r>
              <a:rPr lang="en-US" sz="2900" dirty="0"/>
              <a:t> se </a:t>
            </a:r>
            <a:r>
              <a:rPr lang="en-US" sz="2900" dirty="0" err="1"/>
              <a:t>propadnete</a:t>
            </a:r>
            <a:r>
              <a:rPr lang="cs-CZ" sz="2900" dirty="0"/>
              <a:t>,</a:t>
            </a:r>
            <a:r>
              <a:rPr lang="en-US" sz="2900" dirty="0"/>
              <a:t> </a:t>
            </a:r>
            <a:r>
              <a:rPr lang="en-US" sz="2900" dirty="0" err="1"/>
              <a:t>snažte</a:t>
            </a:r>
            <a:r>
              <a:rPr lang="en-US" sz="2900" dirty="0"/>
              <a:t> se </a:t>
            </a:r>
            <a:r>
              <a:rPr lang="en-US" sz="2900" dirty="0" err="1"/>
              <a:t>dostat</a:t>
            </a:r>
            <a:r>
              <a:rPr lang="en-US" sz="2900" dirty="0"/>
              <a:t> </a:t>
            </a:r>
            <a:r>
              <a:rPr lang="en-US" sz="2900" dirty="0" err="1"/>
              <a:t>zpátky</a:t>
            </a:r>
            <a:r>
              <a:rPr lang="en-US" sz="2900" dirty="0"/>
              <a:t> </a:t>
            </a:r>
            <a:r>
              <a:rPr lang="en-US" sz="2900" dirty="0" err="1"/>
              <a:t>na</a:t>
            </a:r>
            <a:r>
              <a:rPr lang="en-US" sz="2900" dirty="0"/>
              <a:t> led a v </a:t>
            </a:r>
            <a:r>
              <a:rPr lang="en-US" sz="2900" dirty="0" err="1"/>
              <a:t>leže</a:t>
            </a:r>
            <a:r>
              <a:rPr lang="en-US" sz="2900" dirty="0"/>
              <a:t> se </a:t>
            </a:r>
            <a:r>
              <a:rPr lang="en-US" sz="2900" dirty="0" err="1"/>
              <a:t>doplazit</a:t>
            </a:r>
            <a:r>
              <a:rPr lang="en-US" sz="2900" dirty="0"/>
              <a:t> </a:t>
            </a:r>
            <a:r>
              <a:rPr lang="en-US" sz="2900" dirty="0" err="1"/>
              <a:t>na</a:t>
            </a:r>
            <a:r>
              <a:rPr lang="en-US" sz="2900" dirty="0"/>
              <a:t> </a:t>
            </a:r>
            <a:r>
              <a:rPr lang="en-US" sz="2900" dirty="0" err="1"/>
              <a:t>břeh</a:t>
            </a:r>
            <a:endParaRPr lang="cs-CZ" sz="2900" dirty="0"/>
          </a:p>
          <a:p>
            <a:pPr lvl="0">
              <a:buFont typeface="Arial" pitchFamily="34" charset="0"/>
              <a:buChar char="•"/>
            </a:pPr>
            <a:r>
              <a:rPr lang="cs-CZ" sz="2900" dirty="0"/>
              <a:t>p</a:t>
            </a:r>
            <a:r>
              <a:rPr lang="en-US" sz="2900" dirty="0" err="1"/>
              <a:t>okud</a:t>
            </a:r>
            <a:r>
              <a:rPr lang="en-US" sz="2900" dirty="0"/>
              <a:t> se </a:t>
            </a:r>
            <a:r>
              <a:rPr lang="en-US" sz="2900" dirty="0" err="1"/>
              <a:t>ocitn</a:t>
            </a:r>
            <a:r>
              <a:rPr lang="cs-CZ" sz="2900" dirty="0"/>
              <a:t>et</a:t>
            </a:r>
            <a:r>
              <a:rPr lang="en-US" sz="2900" dirty="0"/>
              <a:t>e v </a:t>
            </a:r>
            <a:r>
              <a:rPr lang="en-US" sz="2900" dirty="0" err="1"/>
              <a:t>roli</a:t>
            </a:r>
            <a:r>
              <a:rPr lang="en-US" sz="2900" dirty="0"/>
              <a:t> </a:t>
            </a:r>
            <a:r>
              <a:rPr lang="en-US" sz="2900" dirty="0" err="1"/>
              <a:t>zachránce</a:t>
            </a:r>
            <a:r>
              <a:rPr lang="cs-CZ" sz="2900" dirty="0"/>
              <a:t>,</a:t>
            </a:r>
            <a:r>
              <a:rPr lang="en-US" sz="2900" dirty="0"/>
              <a:t> </a:t>
            </a:r>
            <a:r>
              <a:rPr lang="en-US" sz="2900" dirty="0" err="1"/>
              <a:t>snažte</a:t>
            </a:r>
            <a:r>
              <a:rPr lang="en-US" sz="2900" dirty="0"/>
              <a:t> se </a:t>
            </a:r>
            <a:r>
              <a:rPr lang="en-US" sz="2900" dirty="0" err="1"/>
              <a:t>postiženému</a:t>
            </a:r>
            <a:r>
              <a:rPr lang="en-US" sz="2900" dirty="0"/>
              <a:t> </a:t>
            </a:r>
            <a:r>
              <a:rPr lang="en-US" sz="2900" dirty="0" err="1"/>
              <a:t>podat</a:t>
            </a:r>
            <a:r>
              <a:rPr lang="en-US" sz="2900" dirty="0"/>
              <a:t> </a:t>
            </a:r>
            <a:endParaRPr lang="cs-CZ" sz="2900" dirty="0"/>
          </a:p>
          <a:p>
            <a:pPr lvl="0">
              <a:buNone/>
            </a:pPr>
            <a:r>
              <a:rPr lang="cs-CZ" sz="2900" dirty="0"/>
              <a:t>	</a:t>
            </a:r>
            <a:r>
              <a:rPr lang="en-US" sz="2900" dirty="0" err="1"/>
              <a:t>například</a:t>
            </a:r>
            <a:r>
              <a:rPr lang="en-US" sz="2900" dirty="0"/>
              <a:t> </a:t>
            </a:r>
            <a:r>
              <a:rPr lang="en-US" sz="2900" dirty="0" err="1"/>
              <a:t>dlouhý</a:t>
            </a:r>
            <a:r>
              <a:rPr lang="en-US" sz="2900" dirty="0"/>
              <a:t> </a:t>
            </a:r>
            <a:r>
              <a:rPr lang="en-US" sz="2900" dirty="0" err="1"/>
              <a:t>kus</a:t>
            </a:r>
            <a:r>
              <a:rPr lang="en-US" sz="2900" dirty="0"/>
              <a:t> </a:t>
            </a:r>
            <a:r>
              <a:rPr lang="en-US" sz="2900" dirty="0" err="1"/>
              <a:t>dřeva</a:t>
            </a:r>
            <a:endParaRPr lang="cs-CZ" sz="2900" dirty="0"/>
          </a:p>
          <a:p>
            <a:pPr lvl="0">
              <a:buFont typeface="Arial" pitchFamily="34" charset="0"/>
              <a:buChar char="•"/>
            </a:pPr>
            <a:r>
              <a:rPr lang="cs-CZ" sz="2900" dirty="0"/>
              <a:t>r</a:t>
            </a:r>
            <a:r>
              <a:rPr lang="en-US" sz="2900" dirty="0" err="1"/>
              <a:t>ozhodn</a:t>
            </a:r>
            <a:r>
              <a:rPr lang="cs-CZ" sz="2900" dirty="0" err="1"/>
              <a:t>et</a:t>
            </a:r>
            <a:r>
              <a:rPr lang="en-US" sz="2900" dirty="0"/>
              <a:t>e</a:t>
            </a:r>
            <a:r>
              <a:rPr lang="cs-CZ" sz="2900" dirty="0"/>
              <a:t>-li se</a:t>
            </a:r>
            <a:r>
              <a:rPr lang="en-US" sz="2900" dirty="0"/>
              <a:t> </a:t>
            </a:r>
            <a:r>
              <a:rPr lang="en-US" sz="2900" dirty="0" err="1"/>
              <a:t>jít</a:t>
            </a:r>
            <a:r>
              <a:rPr lang="en-US" sz="2900" dirty="0"/>
              <a:t> k </a:t>
            </a:r>
            <a:r>
              <a:rPr lang="en-US" sz="2900" dirty="0" err="1"/>
              <a:t>němu</a:t>
            </a:r>
            <a:r>
              <a:rPr lang="en-US" sz="2900" dirty="0"/>
              <a:t> </a:t>
            </a:r>
            <a:endParaRPr lang="cs-CZ" sz="2900" dirty="0"/>
          </a:p>
          <a:p>
            <a:pPr lvl="0">
              <a:buNone/>
            </a:pPr>
            <a:r>
              <a:rPr lang="cs-CZ" sz="2900" dirty="0"/>
              <a:t>	</a:t>
            </a:r>
            <a:r>
              <a:rPr lang="en-US" sz="2900" dirty="0" err="1"/>
              <a:t>blíže</a:t>
            </a:r>
            <a:r>
              <a:rPr lang="en-US" sz="2900" dirty="0"/>
              <a:t>, </a:t>
            </a:r>
            <a:r>
              <a:rPr lang="en-US" sz="2900" dirty="0" err="1"/>
              <a:t>lehněte</a:t>
            </a:r>
            <a:r>
              <a:rPr lang="en-US" sz="2900" dirty="0"/>
              <a:t> </a:t>
            </a:r>
            <a:r>
              <a:rPr lang="en-US" sz="2900" dirty="0" err="1"/>
              <a:t>si</a:t>
            </a:r>
            <a:r>
              <a:rPr lang="cs-CZ" sz="2900" dirty="0"/>
              <a:t>,</a:t>
            </a:r>
            <a:r>
              <a:rPr lang="en-US" sz="2900" dirty="0"/>
              <a:t> </a:t>
            </a:r>
            <a:r>
              <a:rPr lang="en-US" sz="2900" dirty="0" err="1"/>
              <a:t>abyste</a:t>
            </a:r>
            <a:r>
              <a:rPr lang="en-US" sz="2900" dirty="0"/>
              <a:t> </a:t>
            </a:r>
            <a:endParaRPr lang="cs-CZ" sz="2900" dirty="0"/>
          </a:p>
          <a:p>
            <a:pPr lvl="0">
              <a:buNone/>
            </a:pPr>
            <a:r>
              <a:rPr lang="cs-CZ" sz="2900" dirty="0"/>
              <a:t>	</a:t>
            </a:r>
            <a:r>
              <a:rPr lang="en-US" sz="2900" dirty="0" err="1"/>
              <a:t>rozložil</a:t>
            </a:r>
            <a:r>
              <a:rPr lang="cs-CZ" sz="2900" dirty="0"/>
              <a:t>i</a:t>
            </a:r>
            <a:r>
              <a:rPr lang="en-US" sz="2900" dirty="0"/>
              <a:t> </a:t>
            </a:r>
            <a:r>
              <a:rPr lang="en-US" sz="2900" dirty="0" err="1"/>
              <a:t>váhu</a:t>
            </a:r>
            <a:endParaRPr lang="cs-CZ" sz="2900" dirty="0"/>
          </a:p>
          <a:p>
            <a:pPr lvl="0">
              <a:buFont typeface="Arial" pitchFamily="34" charset="0"/>
              <a:buChar char="•"/>
            </a:pPr>
            <a:r>
              <a:rPr lang="cs-CZ" sz="2900" dirty="0"/>
              <a:t>v</a:t>
            </a:r>
            <a:r>
              <a:rPr lang="en-US" sz="2900" dirty="0" err="1"/>
              <a:t>ždy</a:t>
            </a:r>
            <a:r>
              <a:rPr lang="en-US" sz="2900" dirty="0"/>
              <a:t> </a:t>
            </a:r>
            <a:r>
              <a:rPr lang="en-US" sz="2900" dirty="0" err="1"/>
              <a:t>volejte</a:t>
            </a:r>
            <a:r>
              <a:rPr lang="en-US" sz="2900" dirty="0"/>
              <a:t> </a:t>
            </a:r>
            <a:r>
              <a:rPr lang="en-US" sz="2900" dirty="0" err="1"/>
              <a:t>rychlou</a:t>
            </a:r>
            <a:r>
              <a:rPr lang="en-US" sz="2900" dirty="0"/>
              <a:t> </a:t>
            </a:r>
            <a:endParaRPr lang="cs-CZ" sz="2900" dirty="0"/>
          </a:p>
          <a:p>
            <a:pPr lvl="0">
              <a:buNone/>
            </a:pPr>
            <a:r>
              <a:rPr lang="cs-CZ" sz="2900" dirty="0"/>
              <a:t>	</a:t>
            </a:r>
            <a:r>
              <a:rPr lang="en-US" sz="2900" dirty="0" err="1"/>
              <a:t>záchrannou</a:t>
            </a:r>
            <a:r>
              <a:rPr lang="en-US" sz="2900" dirty="0"/>
              <a:t> </a:t>
            </a:r>
            <a:r>
              <a:rPr lang="en-US" sz="2900" dirty="0" err="1"/>
              <a:t>službu</a:t>
            </a:r>
            <a:endParaRPr lang="cs-CZ" sz="2900" dirty="0"/>
          </a:p>
          <a:p>
            <a:endParaRPr lang="cs-CZ" dirty="0"/>
          </a:p>
        </p:txBody>
      </p:sp>
      <p:pic>
        <p:nvPicPr>
          <p:cNvPr id="1026" name="Picture 2" descr="D:\Users\Asus\Desktop\HZS JMK\149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05908" y="4275702"/>
            <a:ext cx="2808312" cy="2106234"/>
          </a:xfrm>
          <a:prstGeom prst="rect">
            <a:avLst/>
          </a:prstGeom>
          <a:noFill/>
        </p:spPr>
      </p:pic>
      <p:sp>
        <p:nvSpPr>
          <p:cNvPr id="5" name="Nadpis 3"/>
          <p:cNvSpPr txBox="1">
            <a:spLocks/>
          </p:cNvSpPr>
          <p:nvPr/>
        </p:nvSpPr>
        <p:spPr>
          <a:xfrm>
            <a:off x="4211960" y="6381936"/>
            <a:ext cx="3744416" cy="288032"/>
          </a:xfrm>
          <a:prstGeom prst="rect">
            <a:avLst/>
          </a:prstGeom>
        </p:spPr>
        <p:txBody>
          <a:bodyPr vert="horz" anchor="t">
            <a:normAutofit fontScale="47500" lnSpcReduction="20000"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cs-CZ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Obr. 7 </a:t>
            </a:r>
            <a:r>
              <a:rPr lang="cs-CZ" sz="3000" dirty="0"/>
              <a:t>Práce hasičů při prolomení ledu</a:t>
            </a:r>
            <a:endParaRPr kumimoji="0" lang="cs-CZ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204864"/>
            <a:ext cx="8640960" cy="4898944"/>
          </a:xfrm>
        </p:spPr>
        <p:txBody>
          <a:bodyPr>
            <a:normAutofit/>
          </a:bodyPr>
          <a:lstStyle/>
          <a:p>
            <a:pPr lvl="0"/>
            <a:r>
              <a:rPr lang="cs-CZ" b="1" u="sng" dirty="0"/>
              <a:t>t</a:t>
            </a:r>
            <a:r>
              <a:rPr lang="en-US" b="1" u="sng" dirty="0" err="1"/>
              <a:t>onutí</a:t>
            </a:r>
            <a:r>
              <a:rPr lang="en-US" b="1" u="sng" dirty="0"/>
              <a:t> </a:t>
            </a:r>
            <a:endParaRPr lang="cs-CZ" b="1" u="sng" dirty="0"/>
          </a:p>
          <a:p>
            <a:pPr lvl="0">
              <a:buFont typeface="Arial" pitchFamily="34" charset="0"/>
              <a:buChar char="•"/>
            </a:pPr>
            <a:r>
              <a:rPr lang="en-US" dirty="0" err="1"/>
              <a:t>vždy</a:t>
            </a:r>
            <a:r>
              <a:rPr lang="en-US" dirty="0"/>
              <a:t> se </a:t>
            </a:r>
            <a:r>
              <a:rPr lang="en-US" dirty="0" err="1"/>
              <a:t>snažte</a:t>
            </a:r>
            <a:r>
              <a:rPr lang="en-US" dirty="0"/>
              <a:t> </a:t>
            </a:r>
            <a:r>
              <a:rPr lang="en-US" dirty="0" err="1"/>
              <a:t>odhadnout</a:t>
            </a:r>
            <a:r>
              <a:rPr lang="en-US" dirty="0"/>
              <a:t> </a:t>
            </a:r>
            <a:r>
              <a:rPr lang="en-US" dirty="0" err="1"/>
              <a:t>své</a:t>
            </a:r>
            <a:r>
              <a:rPr lang="en-US" dirty="0"/>
              <a:t> </a:t>
            </a:r>
            <a:r>
              <a:rPr lang="en-US" dirty="0" err="1"/>
              <a:t>plavecké</a:t>
            </a:r>
            <a:r>
              <a:rPr lang="en-US" dirty="0"/>
              <a:t> </a:t>
            </a:r>
            <a:r>
              <a:rPr lang="cs-CZ" dirty="0"/>
              <a:t>schopnosti</a:t>
            </a:r>
          </a:p>
          <a:p>
            <a:pPr lvl="0">
              <a:buFont typeface="Arial" pitchFamily="34" charset="0"/>
              <a:buChar char="•"/>
            </a:pPr>
            <a:r>
              <a:rPr lang="en-US" dirty="0" err="1"/>
              <a:t>pokud</a:t>
            </a:r>
            <a:r>
              <a:rPr lang="en-US" dirty="0"/>
              <a:t> </a:t>
            </a:r>
            <a:r>
              <a:rPr lang="en-US" dirty="0" err="1"/>
              <a:t>jste</a:t>
            </a:r>
            <a:r>
              <a:rPr lang="en-US" dirty="0"/>
              <a:t> pod </a:t>
            </a:r>
            <a:r>
              <a:rPr lang="en-US" dirty="0" err="1"/>
              <a:t>vlivem</a:t>
            </a:r>
            <a:r>
              <a:rPr lang="en-US" dirty="0"/>
              <a:t> </a:t>
            </a:r>
            <a:r>
              <a:rPr lang="en-US" dirty="0" err="1"/>
              <a:t>alkoholu</a:t>
            </a:r>
            <a:r>
              <a:rPr lang="en-US" dirty="0"/>
              <a:t> </a:t>
            </a:r>
            <a:r>
              <a:rPr lang="en-US" dirty="0" err="1"/>
              <a:t>nechoďtě</a:t>
            </a:r>
            <a:r>
              <a:rPr lang="en-US" dirty="0"/>
              <a:t> do </a:t>
            </a:r>
            <a:r>
              <a:rPr lang="en-US" dirty="0" err="1"/>
              <a:t>vody</a:t>
            </a:r>
            <a:endParaRPr lang="cs-CZ" dirty="0"/>
          </a:p>
          <a:p>
            <a:pPr lvl="0">
              <a:buFont typeface="Arial" pitchFamily="34" charset="0"/>
              <a:buChar char="•"/>
            </a:pPr>
            <a:r>
              <a:rPr lang="cs-CZ" dirty="0"/>
              <a:t>p</a:t>
            </a:r>
            <a:r>
              <a:rPr lang="en-US" dirty="0" err="1"/>
              <a:t>okud</a:t>
            </a:r>
            <a:r>
              <a:rPr lang="en-US" dirty="0"/>
              <a:t> </a:t>
            </a:r>
            <a:r>
              <a:rPr lang="en-US" dirty="0" err="1"/>
              <a:t>jste</a:t>
            </a:r>
            <a:r>
              <a:rPr lang="en-US" dirty="0"/>
              <a:t> </a:t>
            </a:r>
            <a:r>
              <a:rPr lang="en-US" dirty="0" err="1"/>
              <a:t>přehřátí</a:t>
            </a:r>
            <a:r>
              <a:rPr lang="en-US" dirty="0"/>
              <a:t>, </a:t>
            </a:r>
            <a:r>
              <a:rPr lang="en-US" dirty="0" err="1"/>
              <a:t>neskákejte</a:t>
            </a:r>
            <a:r>
              <a:rPr lang="en-US" dirty="0"/>
              <a:t> do </a:t>
            </a:r>
            <a:r>
              <a:rPr lang="en-US" dirty="0" err="1"/>
              <a:t>studené</a:t>
            </a:r>
            <a:r>
              <a:rPr lang="en-US" dirty="0"/>
              <a:t> </a:t>
            </a:r>
            <a:r>
              <a:rPr lang="en-US" dirty="0" err="1"/>
              <a:t>vody</a:t>
            </a:r>
            <a:r>
              <a:rPr lang="en-US" dirty="0"/>
              <a:t> </a:t>
            </a:r>
            <a:endParaRPr lang="cs-CZ" dirty="0"/>
          </a:p>
          <a:p>
            <a:pPr lvl="0">
              <a:buFont typeface="Arial" pitchFamily="34" charset="0"/>
              <a:buChar char="•"/>
            </a:pPr>
            <a:r>
              <a:rPr lang="en-US" dirty="0" err="1"/>
              <a:t>vždy</a:t>
            </a:r>
            <a:r>
              <a:rPr lang="en-US" dirty="0"/>
              <a:t> </a:t>
            </a:r>
            <a:r>
              <a:rPr lang="en-US" dirty="0" err="1"/>
              <a:t>skákejte</a:t>
            </a:r>
            <a:r>
              <a:rPr lang="en-US" dirty="0"/>
              <a:t> </a:t>
            </a:r>
            <a:r>
              <a:rPr lang="en-US" dirty="0" err="1"/>
              <a:t>jen</a:t>
            </a:r>
            <a:r>
              <a:rPr lang="en-US" dirty="0"/>
              <a:t> tam, </a:t>
            </a:r>
            <a:r>
              <a:rPr lang="en-US" dirty="0" err="1"/>
              <a:t>kde</a:t>
            </a:r>
            <a:r>
              <a:rPr lang="en-US" dirty="0"/>
              <a:t> to </a:t>
            </a:r>
            <a:r>
              <a:rPr lang="en-US" dirty="0" err="1"/>
              <a:t>znáte</a:t>
            </a:r>
            <a:endParaRPr lang="cs-CZ" dirty="0"/>
          </a:p>
          <a:p>
            <a:pPr lvl="0">
              <a:buFont typeface="Arial" pitchFamily="34" charset="0"/>
              <a:buChar char="•"/>
            </a:pPr>
            <a:r>
              <a:rPr lang="cs-CZ" dirty="0"/>
              <a:t>p</a:t>
            </a:r>
            <a:r>
              <a:rPr lang="en-US" dirty="0" err="1"/>
              <a:t>okud</a:t>
            </a:r>
            <a:r>
              <a:rPr lang="en-US" dirty="0"/>
              <a:t> se </a:t>
            </a:r>
            <a:r>
              <a:rPr lang="en-US" dirty="0" err="1"/>
              <a:t>dostanete</a:t>
            </a:r>
            <a:r>
              <a:rPr lang="en-US" dirty="0"/>
              <a:t> do </a:t>
            </a:r>
            <a:r>
              <a:rPr lang="en-US" dirty="0" err="1"/>
              <a:t>situace</a:t>
            </a:r>
            <a:r>
              <a:rPr lang="en-US" dirty="0"/>
              <a:t> </a:t>
            </a:r>
            <a:r>
              <a:rPr lang="en-US" dirty="0" err="1"/>
              <a:t>tonoucího</a:t>
            </a:r>
            <a:r>
              <a:rPr lang="en-US" dirty="0"/>
              <a:t>, </a:t>
            </a:r>
            <a:r>
              <a:rPr lang="en-US" dirty="0" err="1"/>
              <a:t>upozorněte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sebe</a:t>
            </a:r>
            <a:r>
              <a:rPr lang="en-US" dirty="0"/>
              <a:t> a </a:t>
            </a:r>
            <a:r>
              <a:rPr lang="en-US" dirty="0" err="1"/>
              <a:t>snažte</a:t>
            </a:r>
            <a:r>
              <a:rPr lang="en-US" dirty="0"/>
              <a:t> se </a:t>
            </a:r>
            <a:r>
              <a:rPr lang="en-US" dirty="0" err="1"/>
              <a:t>zůstat</a:t>
            </a:r>
            <a:r>
              <a:rPr lang="en-US" dirty="0"/>
              <a:t> v </a:t>
            </a:r>
            <a:r>
              <a:rPr lang="en-US" dirty="0" err="1"/>
              <a:t>klidu</a:t>
            </a:r>
            <a:endParaRPr lang="cs-CZ" dirty="0"/>
          </a:p>
          <a:p>
            <a:pPr lvl="0">
              <a:buFont typeface="Arial" pitchFamily="34" charset="0"/>
              <a:buChar char="•"/>
            </a:pPr>
            <a:r>
              <a:rPr lang="cs-CZ" dirty="0"/>
              <a:t>p</a:t>
            </a:r>
            <a:r>
              <a:rPr lang="en-US" dirty="0" err="1"/>
              <a:t>ři</a:t>
            </a:r>
            <a:r>
              <a:rPr lang="en-US" dirty="0"/>
              <a:t> </a:t>
            </a:r>
            <a:r>
              <a:rPr lang="en-US" dirty="0" err="1"/>
              <a:t>záchraně</a:t>
            </a:r>
            <a:r>
              <a:rPr lang="en-US" dirty="0"/>
              <a:t> se </a:t>
            </a:r>
            <a:r>
              <a:rPr lang="en-US" dirty="0" err="1"/>
              <a:t>snažte</a:t>
            </a:r>
            <a:r>
              <a:rPr lang="en-US" dirty="0"/>
              <a:t> </a:t>
            </a:r>
            <a:r>
              <a:rPr lang="en-US" dirty="0" err="1"/>
              <a:t>neklást</a:t>
            </a:r>
            <a:r>
              <a:rPr lang="en-US" dirty="0"/>
              <a:t> </a:t>
            </a:r>
            <a:r>
              <a:rPr lang="en-US" dirty="0" err="1"/>
              <a:t>odpor</a:t>
            </a:r>
            <a:endParaRPr lang="cs-CZ" dirty="0"/>
          </a:p>
          <a:p>
            <a:pPr lvl="0">
              <a:buFont typeface="Arial" pitchFamily="34" charset="0"/>
              <a:buChar char="•"/>
            </a:pPr>
            <a:r>
              <a:rPr lang="cs-CZ" dirty="0"/>
              <a:t>p</a:t>
            </a:r>
            <a:r>
              <a:rPr lang="en-US" dirty="0" err="1"/>
              <a:t>okud</a:t>
            </a:r>
            <a:r>
              <a:rPr lang="en-US" dirty="0"/>
              <a:t> </a:t>
            </a:r>
            <a:r>
              <a:rPr lang="en-US" dirty="0" err="1"/>
              <a:t>jste</a:t>
            </a:r>
            <a:r>
              <a:rPr lang="en-US" dirty="0"/>
              <a:t> v </a:t>
            </a:r>
            <a:r>
              <a:rPr lang="en-US" dirty="0" err="1"/>
              <a:t>roli</a:t>
            </a:r>
            <a:r>
              <a:rPr lang="en-US" dirty="0"/>
              <a:t> </a:t>
            </a:r>
            <a:r>
              <a:rPr lang="en-US" dirty="0" err="1"/>
              <a:t>zachránce</a:t>
            </a:r>
            <a:r>
              <a:rPr lang="en-US" dirty="0"/>
              <a:t>, </a:t>
            </a:r>
            <a:r>
              <a:rPr lang="en-US" dirty="0" err="1"/>
              <a:t>zvažte</a:t>
            </a:r>
            <a:r>
              <a:rPr lang="en-US" dirty="0"/>
              <a:t> </a:t>
            </a:r>
            <a:r>
              <a:rPr lang="en-US" dirty="0" err="1"/>
              <a:t>dobře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síly</a:t>
            </a:r>
            <a:endParaRPr lang="cs-CZ" dirty="0"/>
          </a:p>
          <a:p>
            <a:pPr lvl="0">
              <a:buFont typeface="Arial" pitchFamily="34" charset="0"/>
              <a:buChar char="•"/>
            </a:pPr>
            <a:r>
              <a:rPr lang="cs-CZ" dirty="0"/>
              <a:t>t</a:t>
            </a:r>
            <a:r>
              <a:rPr lang="en-US" dirty="0" err="1"/>
              <a:t>onoucího</a:t>
            </a:r>
            <a:r>
              <a:rPr lang="en-US" dirty="0"/>
              <a:t> </a:t>
            </a:r>
            <a:r>
              <a:rPr lang="en-US" dirty="0" err="1"/>
              <a:t>chytněte</a:t>
            </a:r>
            <a:r>
              <a:rPr lang="en-US" dirty="0"/>
              <a:t> </a:t>
            </a:r>
            <a:r>
              <a:rPr lang="en-US" dirty="0" err="1"/>
              <a:t>zezadu</a:t>
            </a:r>
            <a:r>
              <a:rPr lang="en-US" dirty="0"/>
              <a:t> pod </a:t>
            </a:r>
            <a:r>
              <a:rPr lang="en-US" dirty="0" err="1"/>
              <a:t>krkem</a:t>
            </a:r>
            <a:r>
              <a:rPr lang="en-US" dirty="0"/>
              <a:t> a </a:t>
            </a:r>
            <a:r>
              <a:rPr lang="en-US" dirty="0" err="1"/>
              <a:t>opřete</a:t>
            </a:r>
            <a:r>
              <a:rPr lang="en-US" dirty="0"/>
              <a:t> o </a:t>
            </a:r>
            <a:r>
              <a:rPr lang="en-US" dirty="0" err="1"/>
              <a:t>sebe</a:t>
            </a:r>
            <a:endParaRPr lang="cs-CZ" dirty="0"/>
          </a:p>
          <a:p>
            <a:pPr lvl="0">
              <a:buFont typeface="Arial" pitchFamily="34" charset="0"/>
              <a:buChar char="•"/>
            </a:pPr>
            <a:r>
              <a:rPr lang="cs-CZ" dirty="0"/>
              <a:t>p</a:t>
            </a:r>
            <a:r>
              <a:rPr lang="en-US" dirty="0" err="1"/>
              <a:t>okud</a:t>
            </a:r>
            <a:r>
              <a:rPr lang="en-US" dirty="0"/>
              <a:t> </a:t>
            </a:r>
            <a:r>
              <a:rPr lang="en-US" dirty="0" err="1"/>
              <a:t>nedýchá</a:t>
            </a:r>
            <a:r>
              <a:rPr lang="en-US" dirty="0"/>
              <a:t>, </a:t>
            </a:r>
            <a:r>
              <a:rPr lang="en-US" dirty="0" err="1"/>
              <a:t>poskytněte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břehu</a:t>
            </a:r>
            <a:r>
              <a:rPr lang="en-US" dirty="0"/>
              <a:t> </a:t>
            </a:r>
            <a:r>
              <a:rPr lang="en-US" dirty="0" err="1"/>
              <a:t>první</a:t>
            </a:r>
            <a:r>
              <a:rPr lang="en-US" dirty="0"/>
              <a:t> </a:t>
            </a:r>
            <a:r>
              <a:rPr lang="en-US" dirty="0" err="1"/>
              <a:t>pomoc</a:t>
            </a:r>
            <a:r>
              <a:rPr lang="en-US" dirty="0"/>
              <a:t>.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xmlns="" id="{60A812A2-4191-4723-8F48-962C5E6DE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Povodně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F66C8A9-4BF8-4B3D-9C1B-B0012B4E9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3" y="2222286"/>
            <a:ext cx="7794448" cy="4735105"/>
          </a:xfrm>
        </p:spPr>
        <p:txBody>
          <a:bodyPr/>
          <a:lstStyle/>
          <a:p>
            <a:r>
              <a:rPr lang="cs-CZ" dirty="0"/>
              <a:t>„</a:t>
            </a:r>
            <a:r>
              <a:rPr lang="cs-CZ" i="1" dirty="0"/>
              <a:t>Přechodné výrazné zvýšení hladiny vodních toků nebo jiných povrchových vod, při kterém voda již zaplavuje území mimo koryto vodního toku a může způsobit škody anebo voda nemůže dočasně přirozeným způsobem odtékat z určitého území nebo je její odtok nedostatečný, případně dochází k zaplavení území při soustředěném odtoku srážkových vod.</a:t>
            </a:r>
            <a:r>
              <a:rPr lang="cs-CZ" dirty="0"/>
              <a:t>“ (HZS JMK, [online], 2011)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8521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55576" y="76470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bg1"/>
                </a:solidFill>
              </a:rPr>
              <a:t>Ochrana člověka v souvislosti s mimořádnou událostí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43406" y="1988840"/>
            <a:ext cx="8136904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dirty="0"/>
              <a:t>	„</a:t>
            </a:r>
            <a:r>
              <a:rPr lang="cs-CZ" sz="3200" b="1" i="1" dirty="0"/>
              <a:t>Plnění úkolů civilní ochrany, zejména varování, evakuace, ukrytí a nouzové přežití obyvatelstva a další opatření k zabezpečení ochrany jeho života, zdraví a majetku.</a:t>
            </a:r>
            <a:r>
              <a:rPr lang="cs-CZ" sz="3200" dirty="0"/>
              <a:t>“(Martínek, 2003, s. 8)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BEB653D-E8A5-467D-B5F4-C21D7CC89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923B764-42A7-460A-9922-6D0E24A40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946" y="2492896"/>
            <a:ext cx="7524003" cy="3636510"/>
          </a:xfrm>
        </p:spPr>
        <p:txBody>
          <a:bodyPr/>
          <a:lstStyle/>
          <a:p>
            <a:r>
              <a:rPr lang="cs-CZ" sz="2400" dirty="0"/>
              <a:t>nejčastější  z mimořádných událostí v ČR</a:t>
            </a:r>
          </a:p>
          <a:p>
            <a:endParaRPr lang="cs-CZ" sz="2400" dirty="0"/>
          </a:p>
          <a:p>
            <a:pPr>
              <a:buNone/>
            </a:pPr>
            <a:r>
              <a:rPr lang="cs-CZ" sz="2400" b="1" u="sng" dirty="0"/>
              <a:t>Rozdělujeme:</a:t>
            </a:r>
          </a:p>
          <a:p>
            <a:r>
              <a:rPr lang="cs-CZ" sz="2400" dirty="0"/>
              <a:t>přirozená povodeň (přírodní jevy),</a:t>
            </a:r>
          </a:p>
          <a:p>
            <a:r>
              <a:rPr lang="cs-CZ" sz="2400" dirty="0"/>
              <a:t>zvláštní povodeň (civilizační jevy).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2055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669C95E-0656-44A6-988F-E82F55ECE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>
                <a:solidFill>
                  <a:schemeClr val="bg1"/>
                </a:solidFill>
              </a:rPr>
              <a:t>Stupně povodňové aktivity (SPA)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3F323BB-FFF2-48F8-93C7-71E7112B08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1" y="2222286"/>
            <a:ext cx="8568952" cy="4447073"/>
          </a:xfrm>
        </p:spPr>
        <p:txBody>
          <a:bodyPr>
            <a:normAutofit fontScale="62500" lnSpcReduction="20000"/>
          </a:bodyPr>
          <a:lstStyle/>
          <a:p>
            <a:pPr lvl="0">
              <a:buNone/>
            </a:pPr>
            <a:r>
              <a:rPr lang="cs-CZ" sz="2800" b="1" dirty="0"/>
              <a:t>1. SPA (= bdělost)</a:t>
            </a:r>
            <a:endParaRPr lang="cs-CZ" sz="2800" dirty="0"/>
          </a:p>
          <a:p>
            <a:r>
              <a:rPr lang="cs-CZ" sz="2800" dirty="0"/>
              <a:t>vyhlášen při nebezpečí povodně, zaniká při jeho skončení</a:t>
            </a:r>
          </a:p>
          <a:p>
            <a:r>
              <a:rPr lang="cs-CZ" sz="2800" dirty="0"/>
              <a:t>vyhlášen povodňovou službou</a:t>
            </a:r>
          </a:p>
          <a:p>
            <a:r>
              <a:rPr lang="cs-CZ" sz="2800" dirty="0"/>
              <a:t>tok v tomto stavu není vylitý a nedochází ani k hmotným škodám</a:t>
            </a:r>
          </a:p>
          <a:p>
            <a:pPr lvl="0">
              <a:buNone/>
            </a:pPr>
            <a:r>
              <a:rPr lang="cs-CZ" sz="2800" b="1" dirty="0"/>
              <a:t>2. SPA (= pohotovost)</a:t>
            </a:r>
          </a:p>
          <a:p>
            <a:r>
              <a:rPr lang="cs-CZ" sz="2800" dirty="0"/>
              <a:t>vyhlášen, když nebezpečí povodně přechází v povodeň</a:t>
            </a:r>
          </a:p>
          <a:p>
            <a:r>
              <a:rPr lang="cs-CZ" sz="2800" dirty="0"/>
              <a:t>dochází k malým rozlivům toku a minimálním škodám</a:t>
            </a:r>
          </a:p>
          <a:p>
            <a:r>
              <a:rPr lang="cs-CZ" sz="2800" dirty="0"/>
              <a:t>aktivují se povodňové služby,</a:t>
            </a:r>
          </a:p>
          <a:p>
            <a:pPr lvl="0">
              <a:buNone/>
            </a:pPr>
            <a:r>
              <a:rPr lang="cs-CZ" sz="2800" b="1" dirty="0"/>
              <a:t>3. SPA (= ohrožení)</a:t>
            </a:r>
            <a:r>
              <a:rPr lang="cs-CZ" sz="2800" dirty="0"/>
              <a:t> </a:t>
            </a:r>
          </a:p>
          <a:p>
            <a:r>
              <a:rPr lang="cs-CZ" sz="2800" dirty="0"/>
              <a:t>vyhlášen v době povodně, kdy je ohrožen majetek, zdraví nebo životy a dochází k větším škodám</a:t>
            </a:r>
          </a:p>
          <a:p>
            <a:r>
              <a:rPr lang="cs-CZ" sz="2800" dirty="0"/>
              <a:t>dochází k zaplavování měst a obcí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75845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76892CE-75F9-4C94-AC50-142813977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>
                <a:solidFill>
                  <a:schemeClr val="bg1"/>
                </a:solidFill>
              </a:rPr>
              <a:t>Co dělat, když se blíží povodeň…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7D449D6-5A9E-47FA-AEBD-10DF2863D9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2276871"/>
            <a:ext cx="8568951" cy="4392489"/>
          </a:xfrm>
        </p:spPr>
        <p:txBody>
          <a:bodyPr>
            <a:normAutofit fontScale="62500" lnSpcReduction="20000"/>
          </a:bodyPr>
          <a:lstStyle/>
          <a:p>
            <a:r>
              <a:rPr lang="cs-CZ" sz="2800" dirty="0"/>
              <a:t>odvezte auto mimo nebezpečnou zónu</a:t>
            </a:r>
          </a:p>
          <a:p>
            <a:r>
              <a:rPr lang="cs-CZ" sz="2800" dirty="0"/>
              <a:t>odveďte zvířata do bezpečí</a:t>
            </a:r>
          </a:p>
          <a:p>
            <a:r>
              <a:rPr lang="cs-CZ" sz="2800" dirty="0"/>
              <a:t>uzavřete všechny uzávěry plynu a elektrické energie</a:t>
            </a:r>
          </a:p>
          <a:p>
            <a:r>
              <a:rPr lang="cs-CZ" sz="2800" dirty="0"/>
              <a:t>uhaste otevřený oheň</a:t>
            </a:r>
          </a:p>
          <a:p>
            <a:r>
              <a:rPr lang="cs-CZ" sz="2800" dirty="0"/>
              <a:t>připravte evakuační zavazadla</a:t>
            </a:r>
          </a:p>
          <a:p>
            <a:r>
              <a:rPr lang="cs-CZ" sz="2800" dirty="0"/>
              <a:t>nábytek přestěhujte do vyšších míst</a:t>
            </a:r>
          </a:p>
          <a:p>
            <a:r>
              <a:rPr lang="cs-CZ" sz="2800" dirty="0"/>
              <a:t>utěsněte kanalizaci a odpady ve sklepě a v přízemí</a:t>
            </a:r>
          </a:p>
          <a:p>
            <a:r>
              <a:rPr lang="cs-CZ" sz="2800" dirty="0"/>
              <a:t>zajistěte věci před odplavením </a:t>
            </a:r>
          </a:p>
          <a:p>
            <a:r>
              <a:rPr lang="cs-CZ" sz="2800" dirty="0"/>
              <a:t>chemikálie dejte na bezpečné místo, aby nedošlo ke kontaminaci vody</a:t>
            </a:r>
          </a:p>
          <a:p>
            <a:r>
              <a:rPr lang="cs-CZ" sz="2800" dirty="0"/>
              <a:t>zabezpečte dveře a okna</a:t>
            </a:r>
          </a:p>
          <a:p>
            <a:r>
              <a:rPr lang="cs-CZ" sz="2800" dirty="0"/>
              <a:t>řiďte se pokyny orgánů obce a záchranných složek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44206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5809360-F23B-4767-9CC2-E58D45193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…když už hrozba pominula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B651484-C0F1-4B72-8D7F-74E670802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7" y="2420888"/>
            <a:ext cx="7938464" cy="4248471"/>
          </a:xfrm>
        </p:spPr>
        <p:txBody>
          <a:bodyPr>
            <a:normAutofit fontScale="62500" lnSpcReduction="20000"/>
          </a:bodyPr>
          <a:lstStyle/>
          <a:p>
            <a:r>
              <a:rPr lang="cs-CZ" sz="2800" dirty="0"/>
              <a:t>zkontrolujte statickou narušenost obydlí</a:t>
            </a:r>
          </a:p>
          <a:p>
            <a:r>
              <a:rPr lang="cs-CZ" sz="2800" dirty="0"/>
              <a:t>zkontrolujte rozvody plynu a elektrické energie, rozvody vody a kanalizace, popřípadě stav studny</a:t>
            </a:r>
          </a:p>
          <a:p>
            <a:r>
              <a:rPr lang="cs-CZ" sz="2800" dirty="0"/>
              <a:t>zlikvidujte potraviny a polní plodiny zasažené povodněmi a také uhynulé zvířectvo</a:t>
            </a:r>
          </a:p>
          <a:p>
            <a:r>
              <a:rPr lang="cs-CZ" sz="2800" dirty="0"/>
              <a:t>úhyn divokých a cizích domácích zvířat nahlaste hygienikovi</a:t>
            </a:r>
          </a:p>
          <a:p>
            <a:r>
              <a:rPr lang="cs-CZ" sz="2800" dirty="0"/>
              <a:t>vodu z místních pitných zdrojů pijte, až po schválení hygienika</a:t>
            </a:r>
          </a:p>
          <a:p>
            <a:r>
              <a:rPr lang="cs-CZ" sz="2800" dirty="0"/>
              <a:t>v případě potřeby si o obecního/městského úřadu vyžádejte finanční pomoc, pitnou vodu a potraviny, hygienické potřeby a oblečení, nářadí pro likvidaci škod</a:t>
            </a:r>
          </a:p>
          <a:p>
            <a:r>
              <a:rPr lang="cs-CZ" sz="2800" dirty="0"/>
              <a:t>kontaktujte vaši pojišťovnu pro náhradu škod a vyhotovte podklady pro řešení pojistné události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00440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92F35D3-7686-4496-B57F-BFE22ED1A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Extrémní klimatické jevy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3E1569D-31D0-4212-8B1A-112A02357E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222286"/>
            <a:ext cx="8280919" cy="4447074"/>
          </a:xfrm>
        </p:spPr>
        <p:txBody>
          <a:bodyPr>
            <a:normAutofit/>
          </a:bodyPr>
          <a:lstStyle/>
          <a:p>
            <a:r>
              <a:rPr lang="cs-CZ" sz="2800" b="1" u="sng" dirty="0"/>
              <a:t>bouřka </a:t>
            </a:r>
            <a:r>
              <a:rPr lang="cs-CZ" sz="2800" u="sng" dirty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/>
              <a:t>poryvy větrů a blesků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/>
              <a:t>odpojte anténu a všechny elektrické zařízení vypojte ze sítě kromě ledničky a mrazničky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/>
              <a:t>venku, se neschovávejte pod osamělé stromy nebo blízko vodivých předmětů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/>
              <a:t>v automobilu se nedotýkejte se kovových částí a nevystupujte ven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24836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6F326FC-EC68-4665-879E-5F32D5BA4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A545619-496B-4F86-AFC7-F59892774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19" y="2132856"/>
            <a:ext cx="8712969" cy="4896543"/>
          </a:xfrm>
        </p:spPr>
        <p:txBody>
          <a:bodyPr>
            <a:normAutofit lnSpcReduction="10000"/>
          </a:bodyPr>
          <a:lstStyle/>
          <a:p>
            <a:pPr lvl="0"/>
            <a:r>
              <a:rPr lang="cs-CZ" b="1" u="sng" dirty="0"/>
              <a:t>vichřice</a:t>
            </a:r>
            <a:r>
              <a:rPr lang="cs-CZ" u="sng" dirty="0"/>
              <a:t> </a:t>
            </a:r>
          </a:p>
          <a:p>
            <a:pPr lvl="0">
              <a:buFont typeface="Arial" pitchFamily="34" charset="0"/>
              <a:buChar char="•"/>
            </a:pPr>
            <a:r>
              <a:rPr lang="cs-CZ" dirty="0"/>
              <a:t>dlouhodobý atmosférický jev na větším území, spojený se změnou tlaku a přechodem atmosférické fronty</a:t>
            </a:r>
          </a:p>
          <a:p>
            <a:pPr lvl="0">
              <a:buFont typeface="Arial" pitchFamily="34" charset="0"/>
              <a:buChar char="•"/>
            </a:pPr>
            <a:r>
              <a:rPr lang="cs-CZ" dirty="0"/>
              <a:t>venku se snažte dostat pod pevný přístřešek</a:t>
            </a:r>
          </a:p>
          <a:p>
            <a:pPr lvl="0">
              <a:buFont typeface="Arial" pitchFamily="34" charset="0"/>
              <a:buChar char="•"/>
            </a:pPr>
            <a:r>
              <a:rPr lang="cs-CZ" dirty="0"/>
              <a:t>v lese se můžete se ukrýt blízko kmene stabilního a zdravého stromu</a:t>
            </a:r>
          </a:p>
          <a:p>
            <a:pPr lvl="0">
              <a:buFont typeface="Arial" pitchFamily="34" charset="0"/>
              <a:buChar char="•"/>
            </a:pPr>
            <a:r>
              <a:rPr lang="cs-CZ" dirty="0"/>
              <a:t>v autě zpomalte nebo zastavte čelem ke směru větru</a:t>
            </a:r>
          </a:p>
          <a:p>
            <a:endParaRPr lang="cs-CZ" dirty="0"/>
          </a:p>
          <a:p>
            <a:pPr lvl="0"/>
            <a:r>
              <a:rPr lang="cs-CZ" b="1" u="sng" dirty="0"/>
              <a:t>tornádo</a:t>
            </a:r>
            <a:r>
              <a:rPr lang="cs-CZ" dirty="0"/>
              <a:t> </a:t>
            </a:r>
          </a:p>
          <a:p>
            <a:pPr lvl="0">
              <a:buFont typeface="Arial" pitchFamily="34" charset="0"/>
              <a:buChar char="•"/>
            </a:pPr>
            <a:r>
              <a:rPr lang="cs-CZ" dirty="0"/>
              <a:t>lokální atmosférický vír s velkou plochou působnosti, až několik stovek metrů </a:t>
            </a:r>
          </a:p>
          <a:p>
            <a:pPr lvl="0">
              <a:buFont typeface="Arial" pitchFamily="34" charset="0"/>
              <a:buChar char="•"/>
            </a:pPr>
            <a:r>
              <a:rPr lang="cs-CZ" dirty="0"/>
              <a:t>držte se dál od oken a nejlépe v nižších podlažích</a:t>
            </a:r>
          </a:p>
          <a:p>
            <a:pPr lvl="0">
              <a:buFont typeface="Arial" pitchFamily="34" charset="0"/>
              <a:buChar char="•"/>
            </a:pPr>
            <a:r>
              <a:rPr lang="cs-CZ" dirty="0"/>
              <a:t>venku utíkejte kolmo ke směru, ve kterém se pohybuje</a:t>
            </a:r>
          </a:p>
          <a:p>
            <a:pPr lvl="0">
              <a:buFont typeface="Arial" pitchFamily="34" charset="0"/>
              <a:buChar char="•"/>
            </a:pPr>
            <a:r>
              <a:rPr lang="cs-CZ" dirty="0"/>
              <a:t>v autě jeďte co nejrychleji z jeho dosahu</a:t>
            </a:r>
          </a:p>
          <a:p>
            <a:endParaRPr lang="cs-CZ" dirty="0"/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xmlns="" id="{C6326091-B431-4D86-8F13-A950D320AFAA}"/>
              </a:ext>
            </a:extLst>
          </p:cNvPr>
          <p:cNvSpPr txBox="1">
            <a:spLocks/>
          </p:cNvSpPr>
          <p:nvPr/>
        </p:nvSpPr>
        <p:spPr>
          <a:xfrm>
            <a:off x="809997" y="2204864"/>
            <a:ext cx="7524003" cy="3636510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14766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E56B5FF-295A-493A-ABC1-19235D7BA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928DF8D-1E4C-466E-989D-B4FBC6C4B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916832"/>
            <a:ext cx="8640959" cy="5112568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cs-CZ" b="1" u="sng" dirty="0"/>
              <a:t>sněhová kalamita</a:t>
            </a:r>
            <a:r>
              <a:rPr lang="cs-CZ" u="sng" dirty="0"/>
              <a:t> </a:t>
            </a:r>
          </a:p>
          <a:p>
            <a:pPr lvl="0">
              <a:buFont typeface="Arial" pitchFamily="34" charset="0"/>
              <a:buChar char="•"/>
            </a:pPr>
            <a:r>
              <a:rPr lang="cs-CZ" dirty="0"/>
              <a:t>dlouhodobé intenzivní sněžení, dochází k přerušení dopravy, zásobování</a:t>
            </a:r>
          </a:p>
          <a:p>
            <a:pPr lvl="0">
              <a:buFont typeface="Arial" pitchFamily="34" charset="0"/>
              <a:buChar char="•"/>
            </a:pPr>
            <a:r>
              <a:rPr lang="cs-CZ" dirty="0"/>
              <a:t>vybavte dostatečným množstvím potravin a vody, snažte se nevycházet a nevyjíždět z domova 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venku, pokud nedokážete najít cestu k obydlenému místu, volejte linku 112 nebo 155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v autě zastavte na bezpečném místě a zapněte výstražná světla</a:t>
            </a:r>
          </a:p>
          <a:p>
            <a:pPr lvl="0"/>
            <a:endParaRPr lang="cs-CZ" b="1" u="sng" dirty="0"/>
          </a:p>
          <a:p>
            <a:pPr lvl="0"/>
            <a:r>
              <a:rPr lang="cs-CZ" b="1" u="sng" dirty="0"/>
              <a:t>přívalový déšť</a:t>
            </a:r>
            <a:r>
              <a:rPr lang="cs-CZ" u="sng" dirty="0"/>
              <a:t> </a:t>
            </a:r>
          </a:p>
          <a:p>
            <a:pPr lvl="0">
              <a:buFont typeface="Arial" pitchFamily="34" charset="0"/>
              <a:buChar char="•"/>
            </a:pPr>
            <a:r>
              <a:rPr lang="cs-CZ" dirty="0"/>
              <a:t>intenzivní déšť, špatně předvídatelný</a:t>
            </a:r>
          </a:p>
          <a:p>
            <a:pPr lvl="0">
              <a:buFont typeface="Arial" pitchFamily="34" charset="0"/>
              <a:buChar char="•"/>
            </a:pPr>
            <a:r>
              <a:rPr lang="cs-CZ" dirty="0"/>
              <a:t>pozor na těsnost oken, dveří a střechy</a:t>
            </a:r>
          </a:p>
          <a:p>
            <a:pPr lvl="0">
              <a:buFont typeface="Arial" pitchFamily="34" charset="0"/>
              <a:buChar char="•"/>
            </a:pPr>
            <a:r>
              <a:rPr lang="cs-CZ" dirty="0"/>
              <a:t>v přírodě se snažte najít úkryt mimo toky a svahy</a:t>
            </a:r>
          </a:p>
          <a:p>
            <a:pPr lvl="0">
              <a:buFont typeface="Arial" pitchFamily="34" charset="0"/>
              <a:buChar char="•"/>
            </a:pPr>
            <a:r>
              <a:rPr lang="cs-CZ" dirty="0"/>
              <a:t>v autě zastavte raději na bezpečném a viditelném místě a počkejte, než se situace uklidní</a:t>
            </a:r>
          </a:p>
          <a:p>
            <a:pPr lvl="0">
              <a:buFont typeface="Arial" pitchFamily="34" charset="0"/>
              <a:buChar char="•"/>
            </a:pPr>
            <a:endParaRPr lang="cs-CZ" dirty="0"/>
          </a:p>
          <a:p>
            <a:pPr lvl="0"/>
            <a:r>
              <a:rPr lang="cs-CZ" b="1" u="sng" dirty="0"/>
              <a:t>krupobití</a:t>
            </a:r>
            <a:r>
              <a:rPr lang="cs-CZ" u="sng" dirty="0"/>
              <a:t> </a:t>
            </a:r>
          </a:p>
          <a:p>
            <a:pPr lvl="0">
              <a:buFont typeface="Arial" pitchFamily="34" charset="0"/>
              <a:buChar char="•"/>
            </a:pPr>
            <a:r>
              <a:rPr lang="cs-CZ" dirty="0"/>
              <a:t>krátkodobé srážky s ledovými kroupami</a:t>
            </a:r>
          </a:p>
          <a:p>
            <a:pPr lvl="0">
              <a:buFont typeface="Arial" pitchFamily="34" charset="0"/>
              <a:buChar char="•"/>
            </a:pPr>
            <a:r>
              <a:rPr lang="cs-CZ" dirty="0"/>
              <a:t>zabezpečte střešní okna a automobily</a:t>
            </a:r>
          </a:p>
          <a:p>
            <a:pPr lvl="0">
              <a:buFont typeface="Arial" pitchFamily="34" charset="0"/>
              <a:buChar char="•"/>
            </a:pPr>
            <a:r>
              <a:rPr lang="cs-CZ" dirty="0"/>
              <a:t>venku se schovejte pod nejbližší strom nebo most</a:t>
            </a:r>
          </a:p>
          <a:p>
            <a:pPr lvl="0">
              <a:buFont typeface="Arial" pitchFamily="34" charset="0"/>
              <a:buChar char="•"/>
            </a:pPr>
            <a:r>
              <a:rPr lang="cs-CZ" dirty="0"/>
              <a:t>v autě zastavte a na čelní sklo dejte například kus látky, aby nedošlo k poškození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08716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D72DC80-FC31-4D6A-B734-D23ECABD4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2"/>
                </a:solidFill>
              </a:rPr>
              <a:t>Únik nebezpečných látek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60D3D7C-307C-479A-9E2C-3F6CBD074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3" y="2222286"/>
            <a:ext cx="7794448" cy="4447073"/>
          </a:xfrm>
        </p:spPr>
        <p:txBody>
          <a:bodyPr/>
          <a:lstStyle/>
          <a:p>
            <a:r>
              <a:rPr lang="cs-CZ" dirty="0"/>
              <a:t>„</a:t>
            </a:r>
            <a:r>
              <a:rPr lang="cs-CZ" b="1" i="1" dirty="0"/>
              <a:t>Mimořádná, částečně nebo zcela neovladatelná, časově a prostorově ohraničená událost, která vznikla nebo jejíž vznik bezprostředně hrozí v souvislosti s užíváním objektu nebo zařízení, v němž je nebezpečná látka vyráběna, zpracovávána, používána, přepravována nebo skladována, a která vede k bezprostřednímu nebo následnému závažnému poškození nebo ohrožení života a zdraví občanů, hospodářských zvířat, životního prostředí nebo ke škodě na majetku.</a:t>
            </a:r>
            <a:r>
              <a:rPr lang="cs-CZ" i="1" dirty="0"/>
              <a:t>“ </a:t>
            </a:r>
            <a:r>
              <a:rPr lang="cs-CZ" dirty="0"/>
              <a:t>(Martínek, 2003, s. 58).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19301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437A183-F5C5-445A-96A1-23727150E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2"/>
                </a:solidFill>
              </a:rPr>
              <a:t>Nebezpečné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DDFF6D6-1268-463D-A910-CA9796D64B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2222286"/>
            <a:ext cx="8964487" cy="463571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b="1" u="sng" dirty="0"/>
              <a:t>čpavek</a:t>
            </a:r>
          </a:p>
          <a:p>
            <a:pPr>
              <a:buFont typeface="Wingdings" pitchFamily="2" charset="2"/>
              <a:buChar char="q"/>
            </a:pPr>
            <a:r>
              <a:rPr lang="cs-CZ" dirty="0"/>
              <a:t>je dráždivá žíravá látka</a:t>
            </a:r>
          </a:p>
          <a:p>
            <a:pPr>
              <a:buFont typeface="Wingdings" pitchFamily="2" charset="2"/>
              <a:buChar char="q"/>
            </a:pPr>
            <a:r>
              <a:rPr lang="cs-CZ" dirty="0"/>
              <a:t>dráždí sliznici, oči a dýchací cesty </a:t>
            </a:r>
          </a:p>
          <a:p>
            <a:pPr>
              <a:buFont typeface="Wingdings" pitchFamily="2" charset="2"/>
              <a:buChar char="q"/>
            </a:pPr>
            <a:r>
              <a:rPr lang="cs-CZ" dirty="0"/>
              <a:t>má charakteristický štiplavý zápach</a:t>
            </a:r>
          </a:p>
          <a:p>
            <a:pPr>
              <a:buFont typeface="Wingdings" pitchFamily="2" charset="2"/>
              <a:buChar char="q"/>
            </a:pPr>
            <a:r>
              <a:rPr lang="cs-CZ" dirty="0"/>
              <a:t>v mrazírnách a potravinářském průmyslu</a:t>
            </a:r>
          </a:p>
          <a:p>
            <a:pPr>
              <a:buFont typeface="Wingdings" pitchFamily="2" charset="2"/>
              <a:buChar char="q"/>
            </a:pPr>
            <a:r>
              <a:rPr lang="cs-CZ" dirty="0"/>
              <a:t>nepříznivý pro plíce, kde hrozí otok, až zástava dechu.</a:t>
            </a:r>
          </a:p>
          <a:p>
            <a:endParaRPr lang="cs-CZ" dirty="0"/>
          </a:p>
          <a:p>
            <a:pPr>
              <a:buNone/>
            </a:pPr>
            <a:r>
              <a:rPr lang="cs-CZ" b="1" u="sng" dirty="0"/>
              <a:t>chlor</a:t>
            </a:r>
          </a:p>
          <a:p>
            <a:pPr>
              <a:buFont typeface="Wingdings" pitchFamily="2" charset="2"/>
              <a:buChar char="q"/>
            </a:pPr>
            <a:r>
              <a:rPr lang="cs-CZ" dirty="0"/>
              <a:t>žlutozelenou barvu a ostře zapáchá</a:t>
            </a:r>
          </a:p>
          <a:p>
            <a:pPr>
              <a:buFont typeface="Wingdings" pitchFamily="2" charset="2"/>
              <a:buChar char="q"/>
            </a:pPr>
            <a:r>
              <a:rPr lang="cs-CZ" dirty="0"/>
              <a:t>dráždí oči, kůži a dýchací cesty</a:t>
            </a:r>
          </a:p>
          <a:p>
            <a:pPr>
              <a:buFont typeface="Wingdings" pitchFamily="2" charset="2"/>
              <a:buChar char="q"/>
            </a:pPr>
            <a:r>
              <a:rPr lang="cs-CZ" dirty="0"/>
              <a:t>požívá se k desinfekci vody</a:t>
            </a:r>
          </a:p>
          <a:p>
            <a:pPr>
              <a:buFont typeface="Wingdings" pitchFamily="2" charset="2"/>
              <a:buChar char="q"/>
            </a:pPr>
            <a:endParaRPr lang="cs-CZ" dirty="0"/>
          </a:p>
          <a:p>
            <a:pPr>
              <a:buFont typeface="Wingdings" pitchFamily="2" charset="2"/>
              <a:buChar char="v"/>
            </a:pPr>
            <a:r>
              <a:rPr lang="cs-CZ" dirty="0"/>
              <a:t>první pomoc při zasažení čpavkem nebo chlorem spočívá v dopravě postiženého na čerstvý vzduch a umytí zasažených míst vlažnou vodou</a:t>
            </a:r>
          </a:p>
          <a:p>
            <a:pPr>
              <a:buFont typeface="Wingdings" pitchFamily="2" charset="2"/>
              <a:buChar char="v"/>
            </a:pPr>
            <a:r>
              <a:rPr lang="cs-CZ" dirty="0"/>
              <a:t>při úniku čpavku a chloru se pokuste zadržet dech na co nejdelší dobu a opusťte prostor</a:t>
            </a:r>
          </a:p>
          <a:p>
            <a:pPr>
              <a:buFont typeface="Wingdings" pitchFamily="2" charset="2"/>
              <a:buChar char="v"/>
            </a:pPr>
            <a:r>
              <a:rPr lang="cs-CZ" dirty="0"/>
              <a:t>dýchací cesty si chraňte látkou</a:t>
            </a:r>
          </a:p>
          <a:p>
            <a:pPr>
              <a:buFont typeface="Wingdings" pitchFamily="2" charset="2"/>
              <a:buChar char="v"/>
            </a:pPr>
            <a:r>
              <a:rPr lang="cs-CZ" dirty="0"/>
              <a:t>dále volejte 155.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34978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ED4567A-BEB3-4F3C-8E2C-37C3FB430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61E4AA2-9EA6-4E7E-988A-93F0EB111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u="sng" dirty="0"/>
              <a:t>zemní plyn</a:t>
            </a:r>
            <a:r>
              <a:rPr lang="cs-CZ" u="sng" dirty="0"/>
              <a:t> </a:t>
            </a:r>
          </a:p>
          <a:p>
            <a:pPr>
              <a:buFont typeface="Wingdings" pitchFamily="2" charset="2"/>
              <a:buChar char="q"/>
            </a:pPr>
            <a:r>
              <a:rPr lang="cs-CZ" dirty="0"/>
              <a:t>pokud ucítíte plyn v domě nebo okolí, zhasněte plameny a otevřete všechny okna a dveře a uzavřete všechny uzávěry plynu</a:t>
            </a:r>
          </a:p>
          <a:p>
            <a:pPr>
              <a:buFont typeface="Wingdings" pitchFamily="2" charset="2"/>
              <a:buChar char="q"/>
            </a:pPr>
            <a:r>
              <a:rPr lang="cs-CZ" dirty="0"/>
              <a:t>nepoužívejte oheň, elektrické spotřebiče a nekuřte</a:t>
            </a:r>
          </a:p>
          <a:p>
            <a:pPr>
              <a:buFont typeface="Wingdings" pitchFamily="2" charset="2"/>
              <a:buChar char="q"/>
            </a:pPr>
            <a:r>
              <a:rPr lang="cs-CZ" dirty="0"/>
              <a:t>varujte ostatní obyvatele domu a opusťte jej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1165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856" y="315414"/>
            <a:ext cx="7524003" cy="970450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Varovné signály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348880"/>
            <a:ext cx="7524003" cy="4104456"/>
          </a:xfrm>
        </p:spPr>
        <p:txBody>
          <a:bodyPr>
            <a:normAutofit/>
          </a:bodyPr>
          <a:lstStyle/>
          <a:p>
            <a:pPr algn="just"/>
            <a:r>
              <a:rPr lang="cs-CZ" sz="2000" dirty="0"/>
              <a:t>slouží k vyhlášení mimořádné události</a:t>
            </a:r>
          </a:p>
          <a:p>
            <a:pPr algn="just"/>
            <a:r>
              <a:rPr lang="cs-CZ" sz="2000" dirty="0"/>
              <a:t>pokrytí systému varování obyvatelstva je ve 100</a:t>
            </a:r>
            <a:r>
              <a:rPr lang="en-US" sz="2000" dirty="0"/>
              <a:t>%</a:t>
            </a:r>
            <a:r>
              <a:rPr lang="cs-CZ" sz="2000" dirty="0"/>
              <a:t> osídlených oblastí.</a:t>
            </a:r>
          </a:p>
          <a:p>
            <a:pPr algn="just"/>
            <a:endParaRPr lang="cs-CZ" sz="2000" dirty="0"/>
          </a:p>
          <a:p>
            <a:pPr>
              <a:buNone/>
            </a:pPr>
            <a:r>
              <a:rPr lang="cs-CZ" sz="2000" b="1" u="sng" dirty="0"/>
              <a:t>Prostředky varování:</a:t>
            </a:r>
          </a:p>
          <a:p>
            <a:r>
              <a:rPr lang="cs-CZ" sz="2000" dirty="0"/>
              <a:t>rotační sirény,</a:t>
            </a:r>
          </a:p>
          <a:p>
            <a:r>
              <a:rPr lang="cs-CZ" sz="2000" dirty="0"/>
              <a:t>elektronické sirény,</a:t>
            </a:r>
          </a:p>
          <a:p>
            <a:r>
              <a:rPr lang="cs-CZ" sz="2000" dirty="0"/>
              <a:t>místně informační systémy,</a:t>
            </a:r>
          </a:p>
          <a:p>
            <a:pPr>
              <a:buNone/>
            </a:pPr>
            <a:r>
              <a:rPr lang="cs-CZ" sz="2000" dirty="0"/>
              <a:t>	s vlastnostmi elektronických sirén.</a:t>
            </a:r>
          </a:p>
          <a:p>
            <a:endParaRPr lang="cs-CZ" dirty="0"/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xmlns="" id="{78912499-56A2-425E-9463-1BF06A7FA5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3521204"/>
            <a:ext cx="2238375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adpis 3">
            <a:extLst>
              <a:ext uri="{FF2B5EF4-FFF2-40B4-BE49-F238E27FC236}">
                <a16:creationId xmlns:a16="http://schemas.microsoft.com/office/drawing/2014/main" xmlns="" id="{53455452-4FB5-4026-90BB-3E161BE779ED}"/>
              </a:ext>
            </a:extLst>
          </p:cNvPr>
          <p:cNvSpPr txBox="1">
            <a:spLocks/>
          </p:cNvSpPr>
          <p:nvPr/>
        </p:nvSpPr>
        <p:spPr>
          <a:xfrm>
            <a:off x="5724128" y="5841374"/>
            <a:ext cx="3744416" cy="288032"/>
          </a:xfrm>
          <a:prstGeom prst="rect">
            <a:avLst/>
          </a:prstGeom>
        </p:spPr>
        <p:txBody>
          <a:bodyPr vert="horz" anchor="t">
            <a:normAutofit fontScale="47500" lnSpcReduction="20000"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cs-CZ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Obr. 2</a:t>
            </a:r>
            <a:r>
              <a:rPr lang="cs-CZ" sz="3000" dirty="0"/>
              <a:t> Rotační siréna</a:t>
            </a:r>
            <a:endParaRPr kumimoji="0" lang="cs-CZ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9A5B9F2-1518-49D0-B1AE-45E87475F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9541F3D-57EB-47A3-B4C2-081458AB9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2222286"/>
            <a:ext cx="9036495" cy="463571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u="sng" dirty="0"/>
              <a:t>unikající látky z auta převážející chemikálie</a:t>
            </a:r>
          </a:p>
          <a:p>
            <a:pPr>
              <a:buFont typeface="Wingdings" pitchFamily="2" charset="2"/>
              <a:buChar char="q"/>
            </a:pPr>
            <a:r>
              <a:rPr lang="cs-CZ" dirty="0"/>
              <a:t>vzdalte se ihned od místa nehody, kolmo na směr větru a ukryjte se v nejbližší budově a volejte 112</a:t>
            </a:r>
          </a:p>
          <a:p>
            <a:pPr>
              <a:buFont typeface="Wingdings" pitchFamily="2" charset="2"/>
              <a:buChar char="q"/>
            </a:pPr>
            <a:r>
              <a:rPr lang="cs-CZ" dirty="0"/>
              <a:t>každé vozidlo převážející </a:t>
            </a:r>
          </a:p>
          <a:p>
            <a:pPr>
              <a:buNone/>
            </a:pPr>
            <a:r>
              <a:rPr lang="cs-CZ" dirty="0"/>
              <a:t>	nebezpečnou látku je označeno</a:t>
            </a:r>
          </a:p>
          <a:p>
            <a:pPr>
              <a:buNone/>
            </a:pPr>
            <a:r>
              <a:rPr lang="cs-CZ" dirty="0"/>
              <a:t>	 oranžovou reflexní tabulkou, </a:t>
            </a:r>
          </a:p>
          <a:p>
            <a:pPr>
              <a:buNone/>
            </a:pPr>
            <a:r>
              <a:rPr lang="cs-CZ" dirty="0"/>
              <a:t>	která udává, o kterou látku se </a:t>
            </a:r>
          </a:p>
          <a:p>
            <a:pPr>
              <a:buNone/>
            </a:pPr>
            <a:r>
              <a:rPr lang="cs-CZ" dirty="0"/>
              <a:t>	jedná a jaké nebezpečí látka </a:t>
            </a:r>
          </a:p>
          <a:p>
            <a:pPr>
              <a:buNone/>
            </a:pPr>
            <a:r>
              <a:rPr lang="cs-CZ" dirty="0"/>
              <a:t>	obsahuje</a:t>
            </a:r>
          </a:p>
          <a:p>
            <a:pPr>
              <a:buFont typeface="Wingdings" pitchFamily="2" charset="2"/>
              <a:buChar char="q"/>
            </a:pPr>
            <a:r>
              <a:rPr lang="cs-CZ" dirty="0"/>
              <a:t>číslo v horní části se nazývá </a:t>
            </a:r>
          </a:p>
          <a:p>
            <a:pPr>
              <a:buNone/>
            </a:pPr>
            <a:r>
              <a:rPr lang="cs-CZ" dirty="0"/>
              <a:t>	</a:t>
            </a:r>
            <a:r>
              <a:rPr lang="cs-CZ" dirty="0" err="1"/>
              <a:t>Kemler</a:t>
            </a:r>
            <a:r>
              <a:rPr lang="cs-CZ" dirty="0"/>
              <a:t>  kód a udává, jaké </a:t>
            </a:r>
          </a:p>
          <a:p>
            <a:pPr>
              <a:buNone/>
            </a:pPr>
            <a:r>
              <a:rPr lang="cs-CZ" dirty="0"/>
              <a:t>	nebezpečí látka znamená - ve </a:t>
            </a:r>
          </a:p>
          <a:p>
            <a:pPr>
              <a:buNone/>
            </a:pPr>
            <a:r>
              <a:rPr lang="cs-CZ" dirty="0"/>
              <a:t>	spodní části je UN kód, ten je </a:t>
            </a:r>
          </a:p>
          <a:p>
            <a:pPr>
              <a:buNone/>
            </a:pPr>
            <a:r>
              <a:rPr lang="cs-CZ" dirty="0"/>
              <a:t>	přiřazován každé látce</a:t>
            </a:r>
          </a:p>
          <a:p>
            <a:pPr>
              <a:buFont typeface="Wingdings" pitchFamily="2" charset="2"/>
              <a:buChar char="q"/>
            </a:pPr>
            <a:r>
              <a:rPr lang="cs-CZ" dirty="0"/>
              <a:t>při nahlášení nehody sdělte také čísla z tabulky</a:t>
            </a:r>
          </a:p>
          <a:p>
            <a:endParaRPr lang="cs-CZ" dirty="0"/>
          </a:p>
        </p:txBody>
      </p:sp>
      <p:pic>
        <p:nvPicPr>
          <p:cNvPr id="4" name="Picture 2" descr="D:\Users\Asus\Desktop\Štěpán fotky hasiči\3f67fd97162d20e6fe27748b5b372509.jpg">
            <a:extLst>
              <a:ext uri="{FF2B5EF4-FFF2-40B4-BE49-F238E27FC236}">
                <a16:creationId xmlns:a16="http://schemas.microsoft.com/office/drawing/2014/main" xmlns="" id="{6AD83D25-DBF0-406B-AC90-514F8D5FAE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06279" y="2852936"/>
            <a:ext cx="3888432" cy="2838555"/>
          </a:xfrm>
          <a:prstGeom prst="rect">
            <a:avLst/>
          </a:prstGeom>
          <a:noFill/>
        </p:spPr>
      </p:pic>
      <p:sp>
        <p:nvSpPr>
          <p:cNvPr id="5" name="Nadpis 3">
            <a:extLst>
              <a:ext uri="{FF2B5EF4-FFF2-40B4-BE49-F238E27FC236}">
                <a16:creationId xmlns:a16="http://schemas.microsoft.com/office/drawing/2014/main" xmlns="" id="{0CEBA5CF-C8CE-4981-89F5-5AC86EE3ADAA}"/>
              </a:ext>
            </a:extLst>
          </p:cNvPr>
          <p:cNvSpPr txBox="1">
            <a:spLocks/>
          </p:cNvSpPr>
          <p:nvPr/>
        </p:nvSpPr>
        <p:spPr>
          <a:xfrm>
            <a:off x="4571998" y="5691491"/>
            <a:ext cx="3744416" cy="288032"/>
          </a:xfrm>
          <a:prstGeom prst="rect">
            <a:avLst/>
          </a:prstGeom>
        </p:spPr>
        <p:txBody>
          <a:bodyPr vert="horz" anchor="t">
            <a:normAutofit fontScale="47500" lnSpcReduction="20000"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cs-CZ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Obr. </a:t>
            </a:r>
            <a:r>
              <a:rPr lang="cs-CZ" sz="3000" dirty="0"/>
              <a:t>8</a:t>
            </a:r>
            <a:r>
              <a:rPr kumimoji="0" lang="cs-CZ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Cvičení – únik nebezpečné látky</a:t>
            </a:r>
          </a:p>
        </p:txBody>
      </p:sp>
    </p:spTree>
    <p:extLst>
      <p:ext uri="{BB962C8B-B14F-4D97-AF65-F5344CB8AC3E}">
        <p14:creationId xmlns:p14="http://schemas.microsoft.com/office/powerpoint/2010/main" val="21808912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499176" cy="810344"/>
          </a:xfrm>
        </p:spPr>
        <p:txBody>
          <a:bodyPr>
            <a:normAutofit fontScale="90000"/>
          </a:bodyPr>
          <a:lstStyle/>
          <a:p>
            <a:r>
              <a:rPr lang="cs-CZ" sz="3600" dirty="0">
                <a:solidFill>
                  <a:schemeClr val="bg1"/>
                </a:solidFill>
              </a:rPr>
              <a:t>Psychologická a humanitární pomoc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2492896"/>
            <a:ext cx="8748464" cy="388843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/>
              <a:t>	</a:t>
            </a:r>
            <a:r>
              <a:rPr lang="cs-CZ" b="1" dirty="0"/>
              <a:t>„</a:t>
            </a:r>
            <a:r>
              <a:rPr lang="cs-CZ" b="1" i="1" dirty="0"/>
              <a:t>Humanitární pomoc je uspokojování základních </a:t>
            </a:r>
            <a:r>
              <a:rPr lang="en-US" b="1" i="1" dirty="0" err="1"/>
              <a:t>životních</a:t>
            </a:r>
            <a:r>
              <a:rPr lang="en-US" b="1" i="1" dirty="0"/>
              <a:t> </a:t>
            </a:r>
            <a:r>
              <a:rPr lang="en-US" b="1" i="1" dirty="0" err="1"/>
              <a:t>potřeb</a:t>
            </a:r>
            <a:r>
              <a:rPr lang="en-US" b="1" i="1" dirty="0"/>
              <a:t> </a:t>
            </a:r>
            <a:r>
              <a:rPr lang="en-US" b="1" i="1" dirty="0" err="1"/>
              <a:t>obyvatelstva</a:t>
            </a:r>
            <a:r>
              <a:rPr lang="en-US" b="1" i="1" dirty="0"/>
              <a:t> a </a:t>
            </a:r>
            <a:r>
              <a:rPr lang="en-US" b="1" i="1" dirty="0" err="1"/>
              <a:t>obnova</a:t>
            </a:r>
            <a:r>
              <a:rPr lang="en-US" b="1" i="1" dirty="0"/>
              <a:t> </a:t>
            </a:r>
            <a:r>
              <a:rPr lang="en-US" b="1" i="1" dirty="0" err="1"/>
              <a:t>území</a:t>
            </a:r>
            <a:r>
              <a:rPr lang="en-US" b="1" i="1" dirty="0"/>
              <a:t> </a:t>
            </a:r>
            <a:r>
              <a:rPr lang="en-US" b="1" i="1" dirty="0" err="1"/>
              <a:t>postižených</a:t>
            </a:r>
            <a:r>
              <a:rPr lang="en-US" b="1" i="1" dirty="0"/>
              <a:t> </a:t>
            </a:r>
            <a:r>
              <a:rPr lang="en-US" b="1" i="1" dirty="0" err="1"/>
              <a:t>mimořádnou</a:t>
            </a:r>
            <a:r>
              <a:rPr lang="en-US" b="1" i="1" dirty="0"/>
              <a:t> </a:t>
            </a:r>
            <a:r>
              <a:rPr lang="en-US" b="1" i="1" dirty="0" err="1"/>
              <a:t>událostí</a:t>
            </a:r>
            <a:r>
              <a:rPr lang="en-US" b="1" i="1" dirty="0"/>
              <a:t> </a:t>
            </a:r>
            <a:r>
              <a:rPr lang="en-US" b="1" i="1" dirty="0" err="1"/>
              <a:t>formou</a:t>
            </a:r>
            <a:r>
              <a:rPr lang="en-US" b="1" i="1" dirty="0"/>
              <a:t> </a:t>
            </a:r>
            <a:r>
              <a:rPr lang="en-US" b="1" i="1" dirty="0" err="1"/>
              <a:t>věcných</a:t>
            </a:r>
            <a:r>
              <a:rPr lang="en-US" b="1" i="1" dirty="0"/>
              <a:t> </a:t>
            </a:r>
            <a:r>
              <a:rPr lang="en-US" b="1" i="1" dirty="0" err="1"/>
              <a:t>nebo</a:t>
            </a:r>
            <a:r>
              <a:rPr lang="en-US" b="1" i="1" dirty="0"/>
              <a:t> </a:t>
            </a:r>
            <a:r>
              <a:rPr lang="en-US" b="1" i="1" dirty="0" err="1"/>
              <a:t>finančních</a:t>
            </a:r>
            <a:r>
              <a:rPr lang="en-US" b="1" i="1" dirty="0"/>
              <a:t> </a:t>
            </a:r>
            <a:r>
              <a:rPr lang="en-US" b="1" i="1" dirty="0" err="1"/>
              <a:t>prostředků</a:t>
            </a:r>
            <a:r>
              <a:rPr lang="en-US" b="1" i="1" dirty="0"/>
              <a:t>, </a:t>
            </a:r>
            <a:r>
              <a:rPr lang="en-US" b="1" i="1" dirty="0" err="1"/>
              <a:t>služeb</a:t>
            </a:r>
            <a:r>
              <a:rPr lang="en-US" b="1" i="1" dirty="0"/>
              <a:t> </a:t>
            </a:r>
            <a:r>
              <a:rPr lang="en-US" b="1" i="1" dirty="0" err="1"/>
              <a:t>nebo</a:t>
            </a:r>
            <a:r>
              <a:rPr lang="en-US" b="1" i="1" dirty="0"/>
              <a:t> </a:t>
            </a:r>
            <a:r>
              <a:rPr lang="en-US" b="1" i="1" dirty="0" err="1"/>
              <a:t>speciálních</a:t>
            </a:r>
            <a:r>
              <a:rPr lang="en-US" b="1" i="1" dirty="0"/>
              <a:t> </a:t>
            </a:r>
            <a:r>
              <a:rPr lang="en-US" b="1" i="1" dirty="0" err="1"/>
              <a:t>prací</a:t>
            </a:r>
            <a:r>
              <a:rPr lang="cs-CZ" b="1" i="1" dirty="0"/>
              <a:t>.</a:t>
            </a:r>
            <a:r>
              <a:rPr lang="en-US" b="1" dirty="0"/>
              <a:t>” </a:t>
            </a:r>
            <a:r>
              <a:rPr lang="cs-CZ" dirty="0"/>
              <a:t>(</a:t>
            </a:r>
            <a:r>
              <a:rPr lang="en-US" dirty="0"/>
              <a:t>MZCR (</a:t>
            </a:r>
            <a:r>
              <a:rPr lang="cs-CZ" dirty="0"/>
              <a:t>[online], 2008)</a:t>
            </a:r>
          </a:p>
          <a:p>
            <a:pPr>
              <a:buNone/>
            </a:pPr>
            <a:endParaRPr lang="cs-CZ" dirty="0"/>
          </a:p>
          <a:p>
            <a:pPr lvl="0"/>
            <a:r>
              <a:rPr lang="en-US" i="1" dirty="0" err="1"/>
              <a:t>Vyslání</a:t>
            </a:r>
            <a:r>
              <a:rPr lang="en-US" i="1" dirty="0"/>
              <a:t> </a:t>
            </a:r>
            <a:r>
              <a:rPr lang="en-US" i="1" dirty="0" err="1"/>
              <a:t>záchranného</a:t>
            </a:r>
            <a:r>
              <a:rPr lang="en-US" i="1" dirty="0"/>
              <a:t> </a:t>
            </a:r>
            <a:r>
              <a:rPr lang="en-US" i="1" dirty="0" err="1"/>
              <a:t>týmu</a:t>
            </a:r>
            <a:r>
              <a:rPr lang="en-US" i="1" dirty="0"/>
              <a:t>,</a:t>
            </a:r>
            <a:endParaRPr lang="cs-CZ" dirty="0"/>
          </a:p>
          <a:p>
            <a:pPr lvl="0"/>
            <a:r>
              <a:rPr lang="en-US" i="1" dirty="0" err="1"/>
              <a:t>materiální</a:t>
            </a:r>
            <a:r>
              <a:rPr lang="en-US" i="1" dirty="0"/>
              <a:t> </a:t>
            </a:r>
            <a:r>
              <a:rPr lang="en-US" i="1" dirty="0" err="1"/>
              <a:t>pomoc</a:t>
            </a:r>
            <a:r>
              <a:rPr lang="en-US" i="1" dirty="0"/>
              <a:t>,</a:t>
            </a:r>
            <a:endParaRPr lang="cs-CZ" dirty="0"/>
          </a:p>
          <a:p>
            <a:pPr lvl="0"/>
            <a:r>
              <a:rPr lang="en-US" i="1" dirty="0" err="1"/>
              <a:t>finanční</a:t>
            </a:r>
            <a:r>
              <a:rPr lang="en-US" i="1" dirty="0"/>
              <a:t>,</a:t>
            </a:r>
            <a:endParaRPr lang="cs-CZ" dirty="0"/>
          </a:p>
          <a:p>
            <a:pPr lvl="0"/>
            <a:r>
              <a:rPr lang="en-US" i="1" dirty="0" err="1"/>
              <a:t>poradenská</a:t>
            </a:r>
            <a:r>
              <a:rPr lang="en-US" i="1" dirty="0"/>
              <a:t> a </a:t>
            </a:r>
            <a:r>
              <a:rPr lang="en-US" i="1" dirty="0" err="1"/>
              <a:t>technická</a:t>
            </a:r>
            <a:r>
              <a:rPr lang="en-US" i="1" dirty="0"/>
              <a:t>,</a:t>
            </a:r>
            <a:endParaRPr lang="cs-CZ" dirty="0"/>
          </a:p>
          <a:p>
            <a:pPr lvl="0"/>
            <a:r>
              <a:rPr lang="en-US" i="1" dirty="0" err="1"/>
              <a:t>kombinovaná</a:t>
            </a:r>
            <a:r>
              <a:rPr lang="en-US" i="1" dirty="0"/>
              <a:t>.</a:t>
            </a:r>
            <a:endParaRPr lang="cs-CZ" i="1" dirty="0"/>
          </a:p>
          <a:p>
            <a:pPr lvl="0"/>
            <a:endParaRPr lang="cs-CZ" i="1" dirty="0"/>
          </a:p>
          <a:p>
            <a:pPr lvl="0">
              <a:buFont typeface="Arial" pitchFamily="34" charset="0"/>
              <a:buChar char="•"/>
            </a:pPr>
            <a:r>
              <a:rPr lang="cs-CZ" dirty="0"/>
              <a:t>psychologická služba HZS poskytuje pomoc posttraumatickou péči příslušníkům a občanským pracovníkům a obyvatelům zasaženým mimořádnou událostí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2400" dirty="0"/>
              <a:t>MARTÍNEK, Bohumír. </a:t>
            </a:r>
            <a:r>
              <a:rPr lang="cs-CZ" sz="2400" i="1" dirty="0"/>
              <a:t>Ochrana člověka za mimořádných událostí: příručka pro učitele základních a středních škol</a:t>
            </a:r>
            <a:r>
              <a:rPr lang="cs-CZ" sz="2400" dirty="0"/>
              <a:t>. </a:t>
            </a:r>
            <a:r>
              <a:rPr lang="cs-CZ" sz="2400" dirty="0" err="1"/>
              <a:t>Vyd</a:t>
            </a:r>
            <a:r>
              <a:rPr lang="cs-CZ" sz="2400" dirty="0"/>
              <a:t>. 2., </a:t>
            </a:r>
            <a:r>
              <a:rPr lang="cs-CZ" sz="2400" dirty="0" err="1"/>
              <a:t>opr</a:t>
            </a:r>
            <a:r>
              <a:rPr lang="cs-CZ" sz="2400" dirty="0"/>
              <a:t>. a </a:t>
            </a:r>
            <a:r>
              <a:rPr lang="cs-CZ" sz="2400" dirty="0" err="1"/>
              <a:t>rozš</a:t>
            </a:r>
            <a:r>
              <a:rPr lang="cs-CZ" sz="2400" dirty="0"/>
              <a:t>. Praha: Ministerstvo vnitra, generální ředitelství Hasičského záchranného sboru ČR, 2003, 119 s. ISBN 80-866-4008-6.</a:t>
            </a:r>
          </a:p>
          <a:p>
            <a:pPr lvl="0"/>
            <a:r>
              <a:rPr lang="cs-CZ" sz="2400" dirty="0"/>
              <a:t>HASIČSKÝ ZÁCHRANNÝ SBOR  JIHOMORAVSKÉHO KRAJE. </a:t>
            </a:r>
            <a:r>
              <a:rPr lang="cs-CZ" sz="2400" i="1" dirty="0"/>
              <a:t>Vaše cesty k bezpečí: aneb chytré blondýnky radí...</a:t>
            </a:r>
            <a:r>
              <a:rPr lang="cs-CZ" sz="2400" dirty="0"/>
              <a:t>[online]. Brno, 2011 [cit. 2013-03-09]. Dostupné z: </a:t>
            </a:r>
            <a:r>
              <a:rPr lang="cs-CZ" sz="2400" u="sng" dirty="0">
                <a:hlinkClick r:id="rId2"/>
              </a:rPr>
              <a:t>http://www.</a:t>
            </a:r>
            <a:r>
              <a:rPr lang="cs-CZ" sz="2400" u="sng" dirty="0" err="1">
                <a:hlinkClick r:id="rId2"/>
              </a:rPr>
              <a:t>firebrno.cz</a:t>
            </a:r>
            <a:r>
              <a:rPr lang="cs-CZ" sz="2400" u="sng" dirty="0">
                <a:hlinkClick r:id="rId2"/>
              </a:rPr>
              <a:t>/</a:t>
            </a:r>
            <a:r>
              <a:rPr lang="cs-CZ" sz="2400" u="sng" dirty="0" err="1">
                <a:hlinkClick r:id="rId2"/>
              </a:rPr>
              <a:t>uploads</a:t>
            </a:r>
            <a:r>
              <a:rPr lang="cs-CZ" sz="2400" u="sng" dirty="0">
                <a:hlinkClick r:id="rId2"/>
              </a:rPr>
              <a:t>/</a:t>
            </a:r>
            <a:r>
              <a:rPr lang="cs-CZ" sz="2400" u="sng" dirty="0" err="1">
                <a:hlinkClick r:id="rId2"/>
              </a:rPr>
              <a:t>blondynky</a:t>
            </a:r>
            <a:r>
              <a:rPr lang="cs-CZ" sz="2400" u="sng" dirty="0">
                <a:hlinkClick r:id="rId2"/>
              </a:rPr>
              <a:t>/</a:t>
            </a:r>
            <a:r>
              <a:rPr lang="cs-CZ" sz="2400" u="sng" dirty="0" err="1">
                <a:hlinkClick r:id="rId2"/>
              </a:rPr>
              <a:t>brozurka</a:t>
            </a:r>
            <a:r>
              <a:rPr lang="cs-CZ" sz="2400" u="sng" dirty="0">
                <a:hlinkClick r:id="rId2"/>
              </a:rPr>
              <a:t>_</a:t>
            </a:r>
            <a:r>
              <a:rPr lang="cs-CZ" sz="2400" u="sng" dirty="0" err="1">
                <a:hlinkClick r:id="rId2"/>
              </a:rPr>
              <a:t>blondynky</a:t>
            </a:r>
            <a:r>
              <a:rPr lang="cs-CZ" sz="2400" u="sng" dirty="0">
                <a:hlinkClick r:id="rId2"/>
              </a:rPr>
              <a:t>_2010.pdf</a:t>
            </a:r>
            <a:endParaRPr lang="cs-CZ" sz="2400" u="sng" dirty="0"/>
          </a:p>
          <a:p>
            <a:endParaRPr lang="cs-CZ" sz="2400" dirty="0"/>
          </a:p>
          <a:p>
            <a:endParaRPr lang="cs-CZ" dirty="0"/>
          </a:p>
          <a:p>
            <a:endParaRPr lang="cs-CZ" dirty="0"/>
          </a:p>
          <a:p>
            <a:pPr lvl="0"/>
            <a:r>
              <a:rPr lang="cs-CZ" sz="2400" dirty="0"/>
              <a:t>FOTOGRAFIE PŘEVZATY ZE STRÁNEK </a:t>
            </a:r>
            <a:r>
              <a:rPr lang="cs-CZ" sz="2400" dirty="0">
                <a:hlinkClick r:id="rId3"/>
              </a:rPr>
              <a:t>http://hzscr.cz</a:t>
            </a:r>
            <a:r>
              <a:rPr lang="cs-CZ" sz="2400" dirty="0"/>
              <a:t> , které jsou patří HZS ČR (Obr. 2-5, 7), ze stránek </a:t>
            </a:r>
            <a:r>
              <a:rPr lang="cs-CZ" sz="2400" dirty="0">
                <a:hlinkClick r:id="rId4"/>
              </a:rPr>
              <a:t>http://www.ordinaryangels.net</a:t>
            </a:r>
            <a:r>
              <a:rPr lang="cs-CZ" sz="2400" dirty="0"/>
              <a:t>, které jsou pořízené profesionálním hasičem z PS Bruntál Š. Mikulkou (Obr. 1, 8) a ze stránky </a:t>
            </a:r>
            <a:r>
              <a:rPr lang="cs-CZ" sz="2400" dirty="0">
                <a:hlinkClick r:id="rId5"/>
              </a:rPr>
              <a:t>www.zachranny-kruh.cz</a:t>
            </a:r>
            <a:r>
              <a:rPr lang="cs-CZ" sz="2400" dirty="0"/>
              <a:t> (obr. 6)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Varovné signály - rozdělení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2616" y="1484784"/>
            <a:ext cx="8686800" cy="5029200"/>
          </a:xfrm>
        </p:spPr>
        <p:txBody>
          <a:bodyPr/>
          <a:lstStyle/>
          <a:p>
            <a:endParaRPr lang="cs-CZ" b="1" dirty="0"/>
          </a:p>
          <a:p>
            <a:endParaRPr lang="cs-CZ" b="1" dirty="0"/>
          </a:p>
          <a:p>
            <a:r>
              <a:rPr lang="cs-CZ" sz="2800" b="1" dirty="0"/>
              <a:t>Zkouška sirén </a:t>
            </a:r>
          </a:p>
          <a:p>
            <a:r>
              <a:rPr lang="cs-CZ" sz="2800" b="1" dirty="0"/>
              <a:t>Požární poplach</a:t>
            </a:r>
          </a:p>
          <a:p>
            <a:r>
              <a:rPr lang="cs-CZ" sz="2800" b="1" dirty="0"/>
              <a:t>Všeobecná výstraha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Zkouška sirén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7524003" cy="6510203"/>
          </a:xfrm>
        </p:spPr>
        <p:txBody>
          <a:bodyPr/>
          <a:lstStyle/>
          <a:p>
            <a:pPr lvl="0"/>
            <a:r>
              <a:rPr lang="cs-CZ" sz="2400" dirty="0"/>
              <a:t>každou první středu v měsíci ve 12 hod.</a:t>
            </a:r>
          </a:p>
          <a:p>
            <a:pPr lvl="0"/>
            <a:r>
              <a:rPr lang="cs-CZ" sz="2400" dirty="0"/>
              <a:t>nepřerušovaný tón – po dobu 140s</a:t>
            </a:r>
          </a:p>
          <a:p>
            <a:pPr lvl="0"/>
            <a:r>
              <a:rPr lang="cs-CZ" sz="2400" dirty="0"/>
              <a:t>kontrola funkčnosti sirén</a:t>
            </a:r>
          </a:p>
          <a:p>
            <a:pPr lvl="0"/>
            <a:r>
              <a:rPr lang="cs-CZ" sz="2400" dirty="0"/>
              <a:t>u sirén s možností mluvené zprávy zní: „zkouška sirén“</a:t>
            </a:r>
          </a:p>
          <a:p>
            <a:pPr lvl="0"/>
            <a:endParaRPr lang="cs-CZ" sz="2400" dirty="0"/>
          </a:p>
          <a:p>
            <a:pPr marL="0" lvl="0" indent="0">
              <a:buNone/>
            </a:pPr>
            <a:endParaRPr lang="cs-CZ" sz="2400" dirty="0"/>
          </a:p>
          <a:p>
            <a:pPr marL="0" lv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u="sng" dirty="0">
                <a:hlinkClick r:id="rId2"/>
              </a:rPr>
              <a:t>https://www.youtube.com/watch?v=6qqMr0J4IVc</a:t>
            </a:r>
            <a:endParaRPr lang="cs-CZ" dirty="0"/>
          </a:p>
          <a:p>
            <a:pPr marL="0" lvl="0" indent="0">
              <a:buNone/>
            </a:pPr>
            <a:endParaRPr lang="cs-CZ" sz="2400" dirty="0"/>
          </a:p>
          <a:p>
            <a:endParaRPr lang="cs-CZ" dirty="0"/>
          </a:p>
        </p:txBody>
      </p:sp>
      <p:sp>
        <p:nvSpPr>
          <p:cNvPr id="6" name="Nadpis 3"/>
          <p:cNvSpPr txBox="1">
            <a:spLocks/>
          </p:cNvSpPr>
          <p:nvPr/>
        </p:nvSpPr>
        <p:spPr>
          <a:xfrm>
            <a:off x="2339752" y="5805264"/>
            <a:ext cx="3744416" cy="288032"/>
          </a:xfrm>
          <a:prstGeom prst="rect">
            <a:avLst/>
          </a:prstGeom>
        </p:spPr>
        <p:txBody>
          <a:bodyPr vert="horz" anchor="t">
            <a:normAutofit fontScale="47500" lnSpcReduction="20000"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cs-CZ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Obr. 3</a:t>
            </a:r>
            <a:r>
              <a:rPr lang="cs-CZ" sz="3000" dirty="0"/>
              <a:t> Zkouška sirén</a:t>
            </a:r>
            <a:endParaRPr kumimoji="0" lang="cs-CZ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9" name="Picture 5" descr="zkouska.jpg 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4288670"/>
            <a:ext cx="4973881" cy="14401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Požární poplach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5" y="2420888"/>
            <a:ext cx="7938465" cy="4437112"/>
          </a:xfrm>
        </p:spPr>
        <p:txBody>
          <a:bodyPr/>
          <a:lstStyle/>
          <a:p>
            <a:r>
              <a:rPr lang="cs-CZ" sz="2000" dirty="0"/>
              <a:t>svolávací signál pro JPO</a:t>
            </a:r>
          </a:p>
          <a:p>
            <a:r>
              <a:rPr lang="cs-CZ" sz="2000" dirty="0"/>
              <a:t>přerušovaný tón – po dobu 60s</a:t>
            </a:r>
          </a:p>
          <a:p>
            <a:r>
              <a:rPr lang="cs-CZ" sz="2000" dirty="0"/>
              <a:t>připomíná HÓ-ŘÍ, HÓŘÍ</a:t>
            </a:r>
          </a:p>
          <a:p>
            <a:pPr lvl="0"/>
            <a:r>
              <a:rPr lang="cs-CZ" sz="2000" dirty="0"/>
              <a:t>u sirén s možností mluvené zprávy zní: „požární poplach“</a:t>
            </a:r>
          </a:p>
          <a:p>
            <a:pPr lvl="0"/>
            <a:endParaRPr lang="cs-CZ" sz="2000" dirty="0"/>
          </a:p>
          <a:p>
            <a:pPr lvl="0"/>
            <a:endParaRPr lang="cs-CZ" sz="2000" dirty="0"/>
          </a:p>
          <a:p>
            <a:pPr lvl="0"/>
            <a:endParaRPr lang="cs-CZ" sz="2000" dirty="0"/>
          </a:p>
          <a:p>
            <a:pPr marL="0" lvl="0" indent="0">
              <a:buNone/>
            </a:pPr>
            <a:endParaRPr lang="cs-CZ" sz="2000" dirty="0"/>
          </a:p>
          <a:p>
            <a:pPr marL="0" lv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u="sng" dirty="0">
                <a:hlinkClick r:id="rId2"/>
              </a:rPr>
              <a:t>https://www.youtube.com/watch?v=aIuPIj57GME</a:t>
            </a:r>
            <a:endParaRPr lang="cs-CZ" dirty="0"/>
          </a:p>
          <a:p>
            <a:pPr marL="0" lvl="0" indent="0">
              <a:buNone/>
            </a:pPr>
            <a:endParaRPr lang="cs-CZ" sz="2000" dirty="0"/>
          </a:p>
          <a:p>
            <a:endParaRPr lang="cs-CZ" dirty="0"/>
          </a:p>
        </p:txBody>
      </p:sp>
      <p:pic>
        <p:nvPicPr>
          <p:cNvPr id="2050" name="Picture 2" descr="pozarnip.jpg 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2173" y="4077072"/>
            <a:ext cx="4725187" cy="1368152"/>
          </a:xfrm>
          <a:prstGeom prst="rect">
            <a:avLst/>
          </a:prstGeom>
          <a:noFill/>
        </p:spPr>
      </p:pic>
      <p:sp>
        <p:nvSpPr>
          <p:cNvPr id="5" name="Nadpis 3"/>
          <p:cNvSpPr txBox="1">
            <a:spLocks/>
          </p:cNvSpPr>
          <p:nvPr/>
        </p:nvSpPr>
        <p:spPr>
          <a:xfrm>
            <a:off x="1907704" y="5507994"/>
            <a:ext cx="3744416" cy="288032"/>
          </a:xfrm>
          <a:prstGeom prst="rect">
            <a:avLst/>
          </a:prstGeom>
        </p:spPr>
        <p:txBody>
          <a:bodyPr vert="horz" anchor="t">
            <a:normAutofit fontScale="47500" lnSpcReduction="20000"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cs-CZ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Obr. 4 Požární poplach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Všeobecná výstraha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752" y="1527048"/>
            <a:ext cx="8590728" cy="6654480"/>
          </a:xfrm>
        </p:spPr>
        <p:txBody>
          <a:bodyPr>
            <a:normAutofit/>
          </a:bodyPr>
          <a:lstStyle/>
          <a:p>
            <a:r>
              <a:rPr lang="cs-CZ" sz="2000" dirty="0"/>
              <a:t>kolísavý tón - po dobu 140s </a:t>
            </a:r>
          </a:p>
          <a:p>
            <a:r>
              <a:rPr lang="cs-CZ" sz="2000" dirty="0"/>
              <a:t>může být puštěn 3x za sebou</a:t>
            </a:r>
          </a:p>
          <a:p>
            <a:pPr lvl="0"/>
            <a:r>
              <a:rPr lang="cs-CZ" sz="2000" dirty="0"/>
              <a:t>u sirén s možností mluvené zprávy zní sdělení, o jakou situaci se jedná: „všeobecná výstraha, nebezpečí zátopové vlny, radiační havárie, chemická havárie“ </a:t>
            </a:r>
          </a:p>
          <a:p>
            <a:pPr marL="0" lvl="0" indent="0">
              <a:buNone/>
            </a:pPr>
            <a:endParaRPr lang="cs-CZ" dirty="0"/>
          </a:p>
          <a:p>
            <a:pPr marL="0" lvl="0" indent="0">
              <a:buNone/>
            </a:pPr>
            <a:endParaRPr lang="cs-CZ" dirty="0"/>
          </a:p>
          <a:p>
            <a:pPr marL="0" lvl="0" indent="0">
              <a:buNone/>
            </a:pPr>
            <a:endParaRPr lang="cs-CZ" dirty="0"/>
          </a:p>
          <a:p>
            <a:pPr marL="0" lvl="0" indent="0">
              <a:buNone/>
            </a:pPr>
            <a:endParaRPr lang="cs-CZ" dirty="0"/>
          </a:p>
          <a:p>
            <a:pPr marL="0" lvl="0" indent="0">
              <a:buNone/>
            </a:pPr>
            <a:endParaRPr lang="cs-CZ" u="sng" dirty="0">
              <a:hlinkClick r:id="rId2"/>
            </a:endParaRPr>
          </a:p>
          <a:p>
            <a:pPr marL="0" lvl="0" indent="0">
              <a:buNone/>
            </a:pPr>
            <a:r>
              <a:rPr lang="cs-CZ" u="sng" dirty="0">
                <a:hlinkClick r:id="rId2"/>
              </a:rPr>
              <a:t>https://www.youtube.com/watch?v=-J_IY9RHDqQ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  <p:pic>
        <p:nvPicPr>
          <p:cNvPr id="18434" name="Picture 2" descr="vseobecna.jpg 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85057" y="4269161"/>
            <a:ext cx="4973881" cy="1440160"/>
          </a:xfrm>
          <a:prstGeom prst="rect">
            <a:avLst/>
          </a:prstGeom>
          <a:noFill/>
        </p:spPr>
      </p:pic>
      <p:sp>
        <p:nvSpPr>
          <p:cNvPr id="5" name="Nadpis 3"/>
          <p:cNvSpPr txBox="1">
            <a:spLocks/>
          </p:cNvSpPr>
          <p:nvPr/>
        </p:nvSpPr>
        <p:spPr>
          <a:xfrm>
            <a:off x="1907704" y="5737719"/>
            <a:ext cx="3744416" cy="288032"/>
          </a:xfrm>
          <a:prstGeom prst="rect">
            <a:avLst/>
          </a:prstGeom>
        </p:spPr>
        <p:txBody>
          <a:bodyPr vert="horz" anchor="t">
            <a:normAutofit fontScale="47500" lnSpcReduction="20000"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cs-CZ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Obr. 5 Všeobecná</a:t>
            </a:r>
            <a:r>
              <a:rPr kumimoji="0" lang="cs-CZ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výstraha</a:t>
            </a:r>
            <a:endParaRPr kumimoji="0" lang="cs-CZ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Evakuace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2816"/>
            <a:ext cx="7887072" cy="5422384"/>
          </a:xfrm>
        </p:spPr>
        <p:txBody>
          <a:bodyPr/>
          <a:lstStyle/>
          <a:p>
            <a:pPr>
              <a:buNone/>
            </a:pPr>
            <a:r>
              <a:rPr lang="cs-CZ" dirty="0"/>
              <a:t>	</a:t>
            </a:r>
            <a:r>
              <a:rPr lang="cs-CZ" sz="2800" dirty="0"/>
              <a:t>„</a:t>
            </a:r>
            <a:r>
              <a:rPr lang="cs-CZ" sz="2800" b="1" i="1" dirty="0"/>
              <a:t>Souhrn opatření pro rychlé, bezpečné a účinné přemístění osob, zvířat a majetku z ohroženého objektu nebo oblasti do prostoru, kde nebezpečí nehrozí.</a:t>
            </a:r>
            <a:r>
              <a:rPr lang="cs-CZ" sz="2800" dirty="0"/>
              <a:t>“ (HZS JMK </a:t>
            </a:r>
            <a:r>
              <a:rPr lang="en-US" sz="2800" dirty="0"/>
              <a:t>[online], 2011)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44824"/>
            <a:ext cx="8496944" cy="4653136"/>
          </a:xfrm>
        </p:spPr>
        <p:txBody>
          <a:bodyPr>
            <a:normAutofit/>
          </a:bodyPr>
          <a:lstStyle/>
          <a:p>
            <a:r>
              <a:rPr lang="cs-CZ" sz="2400" dirty="0"/>
              <a:t>Evakuaci</a:t>
            </a:r>
            <a:r>
              <a:rPr lang="en-US" sz="2400" dirty="0"/>
              <a:t> </a:t>
            </a:r>
            <a:r>
              <a:rPr lang="en-US" sz="2400" dirty="0" err="1"/>
              <a:t>může</a:t>
            </a:r>
            <a:r>
              <a:rPr lang="en-US" sz="2400" dirty="0"/>
              <a:t> </a:t>
            </a:r>
            <a:r>
              <a:rPr lang="en-US" sz="2400" dirty="0" err="1"/>
              <a:t>nařídit</a:t>
            </a:r>
            <a:r>
              <a:rPr lang="en-US" sz="2400" dirty="0"/>
              <a:t> </a:t>
            </a:r>
            <a:r>
              <a:rPr lang="en-US" sz="2400" dirty="0" err="1"/>
              <a:t>velitel</a:t>
            </a:r>
            <a:r>
              <a:rPr lang="en-US" sz="2400" dirty="0"/>
              <a:t> </a:t>
            </a:r>
            <a:r>
              <a:rPr lang="en-US" sz="2400" dirty="0" err="1"/>
              <a:t>zásahu</a:t>
            </a:r>
            <a:r>
              <a:rPr lang="en-US" sz="2400" dirty="0"/>
              <a:t>, </a:t>
            </a:r>
            <a:r>
              <a:rPr lang="en-US" sz="2400" dirty="0" err="1"/>
              <a:t>zaměstnavatel</a:t>
            </a:r>
            <a:r>
              <a:rPr lang="en-US" sz="2400" dirty="0"/>
              <a:t>, </a:t>
            </a:r>
            <a:r>
              <a:rPr lang="en-US" sz="2400" dirty="0" err="1"/>
              <a:t>starosta</a:t>
            </a:r>
            <a:r>
              <a:rPr lang="en-US" sz="2400" dirty="0"/>
              <a:t> </a:t>
            </a:r>
            <a:r>
              <a:rPr lang="en-US" sz="2400" dirty="0" err="1"/>
              <a:t>obcí</a:t>
            </a:r>
            <a:r>
              <a:rPr lang="en-US" sz="2400" dirty="0"/>
              <a:t> a </a:t>
            </a:r>
            <a:r>
              <a:rPr lang="en-US" sz="2400" dirty="0" err="1"/>
              <a:t>hejtman</a:t>
            </a:r>
            <a:r>
              <a:rPr lang="en-US" sz="2400" dirty="0"/>
              <a:t> </a:t>
            </a:r>
            <a:r>
              <a:rPr lang="en-US" sz="2400" dirty="0" err="1"/>
              <a:t>kraje</a:t>
            </a:r>
            <a:r>
              <a:rPr lang="cs-CZ" sz="2400" dirty="0"/>
              <a:t>,</a:t>
            </a:r>
          </a:p>
          <a:p>
            <a:r>
              <a:rPr lang="en-US" sz="2400" dirty="0" err="1"/>
              <a:t>příkaz</a:t>
            </a:r>
            <a:r>
              <a:rPr lang="en-US" sz="2400" dirty="0"/>
              <a:t> k </a:t>
            </a:r>
            <a:r>
              <a:rPr lang="en-US" sz="2400" dirty="0" err="1"/>
              <a:t>evakuaci</a:t>
            </a:r>
            <a:r>
              <a:rPr lang="cs-CZ" sz="2400" dirty="0"/>
              <a:t> je hlášen </a:t>
            </a:r>
            <a:r>
              <a:rPr lang="en-US" sz="2400" dirty="0"/>
              <a:t>v </a:t>
            </a:r>
            <a:r>
              <a:rPr lang="en-US" sz="2400" dirty="0" err="1"/>
              <a:t>rozhlasech</a:t>
            </a:r>
            <a:r>
              <a:rPr lang="en-US" sz="2400" dirty="0"/>
              <a:t> </a:t>
            </a:r>
            <a:r>
              <a:rPr lang="en-US" sz="2400" dirty="0" err="1"/>
              <a:t>nebo</a:t>
            </a:r>
            <a:r>
              <a:rPr lang="en-US" sz="2400" dirty="0"/>
              <a:t> z </a:t>
            </a:r>
            <a:r>
              <a:rPr lang="en-US" sz="2400" dirty="0" err="1"/>
              <a:t>policejních</a:t>
            </a:r>
            <a:r>
              <a:rPr lang="en-US" sz="2400" dirty="0"/>
              <a:t> </a:t>
            </a:r>
            <a:r>
              <a:rPr lang="en-US" sz="2400" dirty="0" err="1"/>
              <a:t>vozidel</a:t>
            </a:r>
            <a:r>
              <a:rPr lang="cs-CZ" sz="2400" dirty="0"/>
              <a:t> nebo </a:t>
            </a:r>
            <a:r>
              <a:rPr lang="en-US" sz="2400" dirty="0" err="1"/>
              <a:t>informují</a:t>
            </a:r>
            <a:r>
              <a:rPr lang="en-US" sz="2400" dirty="0"/>
              <a:t> o </a:t>
            </a:r>
            <a:r>
              <a:rPr lang="en-US" sz="2400" dirty="0" err="1"/>
              <a:t>evakuaci</a:t>
            </a:r>
            <a:r>
              <a:rPr lang="en-US" sz="2400" dirty="0"/>
              <a:t> </a:t>
            </a:r>
            <a:r>
              <a:rPr lang="en-US" sz="2400" dirty="0" err="1"/>
              <a:t>masmédia</a:t>
            </a:r>
            <a:r>
              <a:rPr lang="cs-CZ" sz="2400" dirty="0"/>
              <a:t>,</a:t>
            </a:r>
          </a:p>
          <a:p>
            <a:r>
              <a:rPr lang="cs-CZ" sz="2400" dirty="0"/>
              <a:t>p</a:t>
            </a:r>
            <a:r>
              <a:rPr lang="en-US" sz="2400" dirty="0" err="1"/>
              <a:t>ři</a:t>
            </a:r>
            <a:r>
              <a:rPr lang="en-US" sz="2400" dirty="0"/>
              <a:t> </a:t>
            </a:r>
            <a:r>
              <a:rPr lang="en-US" sz="2400" dirty="0" err="1"/>
              <a:t>vyhlášení</a:t>
            </a:r>
            <a:r>
              <a:rPr lang="en-US" sz="2400" dirty="0"/>
              <a:t> </a:t>
            </a:r>
            <a:r>
              <a:rPr lang="en-US" sz="2400" dirty="0" err="1"/>
              <a:t>evakuace</a:t>
            </a:r>
            <a:r>
              <a:rPr lang="en-US" sz="2400" dirty="0"/>
              <a:t> je </a:t>
            </a:r>
            <a:r>
              <a:rPr lang="en-US" sz="2400" dirty="0" err="1"/>
              <a:t>prioritní</a:t>
            </a:r>
            <a:r>
              <a:rPr lang="en-US" sz="2400" dirty="0"/>
              <a:t> </a:t>
            </a:r>
            <a:r>
              <a:rPr lang="en-US" sz="2400" dirty="0" err="1"/>
              <a:t>zabalit</a:t>
            </a:r>
            <a:r>
              <a:rPr lang="en-US" sz="2400" dirty="0"/>
              <a:t> </a:t>
            </a:r>
            <a:r>
              <a:rPr lang="en-US" sz="2400" dirty="0" err="1"/>
              <a:t>si</a:t>
            </a:r>
            <a:r>
              <a:rPr lang="en-US" sz="2400" dirty="0"/>
              <a:t> </a:t>
            </a:r>
            <a:r>
              <a:rPr lang="en-US" sz="2400" dirty="0" err="1"/>
              <a:t>evakuační</a:t>
            </a:r>
            <a:r>
              <a:rPr lang="en-US" sz="2400" dirty="0"/>
              <a:t> </a:t>
            </a:r>
            <a:r>
              <a:rPr lang="en-US" sz="2400" dirty="0" err="1"/>
              <a:t>zavazadlo</a:t>
            </a:r>
            <a:r>
              <a:rPr lang="cs-CZ" sz="2400" dirty="0"/>
              <a:t>, </a:t>
            </a:r>
            <a:r>
              <a:rPr lang="en-US" sz="2400" dirty="0" err="1"/>
              <a:t>opustit</a:t>
            </a:r>
            <a:r>
              <a:rPr lang="en-US" sz="2400" dirty="0"/>
              <a:t> </a:t>
            </a:r>
            <a:r>
              <a:rPr lang="en-US" sz="2400" dirty="0" err="1"/>
              <a:t>objekt</a:t>
            </a:r>
            <a:r>
              <a:rPr lang="en-US" sz="2400" dirty="0"/>
              <a:t> a</a:t>
            </a:r>
            <a:r>
              <a:rPr lang="cs-CZ" sz="2400" dirty="0"/>
              <a:t> dostavit</a:t>
            </a:r>
            <a:r>
              <a:rPr lang="en-US" sz="2400" dirty="0"/>
              <a:t> se do </a:t>
            </a:r>
            <a:r>
              <a:rPr lang="en-US" sz="2400" dirty="0" err="1"/>
              <a:t>evakuačního</a:t>
            </a:r>
            <a:r>
              <a:rPr lang="en-US" sz="2400" dirty="0"/>
              <a:t> </a:t>
            </a:r>
            <a:r>
              <a:rPr lang="en-US" sz="2400" dirty="0" err="1"/>
              <a:t>střediska</a:t>
            </a:r>
            <a:r>
              <a:rPr lang="cs-CZ" sz="2400" dirty="0"/>
              <a:t>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Citáty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Citáty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át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Citáty</Template>
  <TotalTime>11875</TotalTime>
  <Words>1223</Words>
  <Application>Microsoft Office PowerPoint</Application>
  <PresentationFormat>Předvádění na obrazovce (4:3)</PresentationFormat>
  <Paragraphs>277</Paragraphs>
  <Slides>32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Citáty</vt:lpstr>
      <vt:lpstr>Ochrana obyvatelstva</vt:lpstr>
      <vt:lpstr>Ochrana člověka v souvislosti s mimořádnou událostí</vt:lpstr>
      <vt:lpstr>Varovné signály</vt:lpstr>
      <vt:lpstr>Varovné signály - rozdělení</vt:lpstr>
      <vt:lpstr>Zkouška sirén </vt:lpstr>
      <vt:lpstr>Požární poplach</vt:lpstr>
      <vt:lpstr>Všeobecná výstraha</vt:lpstr>
      <vt:lpstr>Evakuace</vt:lpstr>
      <vt:lpstr>Prezentace aplikace PowerPoint</vt:lpstr>
      <vt:lpstr>Opuštění bytu z důvodu evakuace</vt:lpstr>
      <vt:lpstr>Evakuační zavazadlo</vt:lpstr>
      <vt:lpstr>Ukrytí</vt:lpstr>
      <vt:lpstr>Prezentace aplikace PowerPoint</vt:lpstr>
      <vt:lpstr>Nouzové přežití v přírodě</vt:lpstr>
      <vt:lpstr>Prezentace aplikace PowerPoint</vt:lpstr>
      <vt:lpstr>Prezentace aplikace PowerPoint</vt:lpstr>
      <vt:lpstr>Prezentace aplikace PowerPoint</vt:lpstr>
      <vt:lpstr>Prezentace aplikace PowerPoint</vt:lpstr>
      <vt:lpstr>Povodně</vt:lpstr>
      <vt:lpstr>Prezentace aplikace PowerPoint</vt:lpstr>
      <vt:lpstr>Stupně povodňové aktivity (SPA)</vt:lpstr>
      <vt:lpstr>Co dělat, když se blíží povodeň…</vt:lpstr>
      <vt:lpstr>…když už hrozba pominula</vt:lpstr>
      <vt:lpstr>Extrémní klimatické jevy</vt:lpstr>
      <vt:lpstr>Prezentace aplikace PowerPoint</vt:lpstr>
      <vt:lpstr>Prezentace aplikace PowerPoint</vt:lpstr>
      <vt:lpstr>Únik nebezpečných látek</vt:lpstr>
      <vt:lpstr>Nebezpečné látky</vt:lpstr>
      <vt:lpstr>Prezentace aplikace PowerPoint</vt:lpstr>
      <vt:lpstr>Prezentace aplikace PowerPoint</vt:lpstr>
      <vt:lpstr>Psychologická a humanitární pomoc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obyvatelstva</dc:title>
  <dc:creator>Asus</dc:creator>
  <cp:lastModifiedBy>Reissmannova</cp:lastModifiedBy>
  <cp:revision>630</cp:revision>
  <dcterms:created xsi:type="dcterms:W3CDTF">2013-04-10T14:17:50Z</dcterms:created>
  <dcterms:modified xsi:type="dcterms:W3CDTF">2019-03-06T10:14:22Z</dcterms:modified>
</cp:coreProperties>
</file>