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9" r:id="rId17"/>
    <p:sldId id="279" r:id="rId18"/>
    <p:sldId id="280" r:id="rId19"/>
    <p:sldId id="283" r:id="rId20"/>
    <p:sldId id="284" r:id="rId21"/>
    <p:sldId id="285" r:id="rId22"/>
    <p:sldId id="286" r:id="rId23"/>
    <p:sldId id="287" r:id="rId24"/>
    <p:sldId id="288" r:id="rId25"/>
    <p:sldId id="290" r:id="rId26"/>
    <p:sldId id="291" r:id="rId27"/>
    <p:sldId id="292" r:id="rId28"/>
    <p:sldId id="293" r:id="rId29"/>
    <p:sldId id="294" r:id="rId30"/>
    <p:sldId id="295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>
        <p:scale>
          <a:sx n="114" d="100"/>
          <a:sy n="114" d="100"/>
        </p:scale>
        <p:origin x="-8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82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3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097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85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6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45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35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0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8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67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33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45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36D23EF-1B0C-40A5-9078-E1B35E57F84A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1AA63F5-0666-43E9-B014-6AFDA416CF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139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hzscr.cz/" TargetMode="External"/><Relationship Id="rId2" Type="http://schemas.openxmlformats.org/officeDocument/2006/relationships/hyperlink" Target="http://www.firebrno.cz/uploads/blondynky/brozurka_blondynky_201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achranny-kruh.cz/" TargetMode="External"/><Relationship Id="rId4" Type="http://schemas.openxmlformats.org/officeDocument/2006/relationships/hyperlink" Target="http://www.ordinaryangels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6qqMr0J4IV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aIuPIj57G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-J_IY9RHDq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1575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Ochrana obyvatelstva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" y="5877272"/>
            <a:ext cx="8839200" cy="914400"/>
          </a:xfrm>
        </p:spPr>
        <p:txBody>
          <a:bodyPr/>
          <a:lstStyle/>
          <a:p>
            <a:r>
              <a:rPr lang="cs-CZ" dirty="0"/>
              <a:t>Zuzana Coufalová</a:t>
            </a:r>
          </a:p>
          <a:p>
            <a:r>
              <a:rPr lang="cs-CZ" dirty="0"/>
              <a:t>2013</a:t>
            </a:r>
          </a:p>
        </p:txBody>
      </p:sp>
      <p:pic>
        <p:nvPicPr>
          <p:cNvPr id="1027" name="Picture 3" descr="D:\Users\Asus\Desktop\Štěpán fotky hasiči\18ead4c77c3f40dabf9735432ac9d9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4762500" cy="3476625"/>
          </a:xfrm>
          <a:prstGeom prst="rect">
            <a:avLst/>
          </a:prstGeom>
          <a:noFill/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2555776" y="4961409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r>
              <a:rPr kumimoji="0" lang="cs-CZ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Cvičení PS Bruntál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04856" cy="66632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O</a:t>
            </a:r>
            <a:r>
              <a:rPr lang="en-US" sz="3200" dirty="0" err="1">
                <a:solidFill>
                  <a:schemeClr val="bg1"/>
                </a:solidFill>
              </a:rPr>
              <a:t>puštění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bytu</a:t>
            </a:r>
            <a:r>
              <a:rPr lang="en-US" sz="3200" dirty="0">
                <a:solidFill>
                  <a:schemeClr val="bg1"/>
                </a:solidFill>
              </a:rPr>
              <a:t> z </a:t>
            </a:r>
            <a:r>
              <a:rPr lang="en-US" sz="3200" dirty="0" err="1">
                <a:solidFill>
                  <a:schemeClr val="bg1"/>
                </a:solidFill>
              </a:rPr>
              <a:t>důvodu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evakuace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5365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err="1"/>
              <a:t>Uhaste</a:t>
            </a:r>
            <a:r>
              <a:rPr lang="en-US" sz="2400" dirty="0"/>
              <a:t> </a:t>
            </a:r>
            <a:r>
              <a:rPr lang="en-US" sz="2400" dirty="0" err="1"/>
              <a:t>otevřený</a:t>
            </a:r>
            <a:r>
              <a:rPr lang="en-US" sz="2400" dirty="0"/>
              <a:t> </a:t>
            </a:r>
            <a:r>
              <a:rPr lang="en-US" sz="2400" dirty="0" err="1"/>
              <a:t>oheň</a:t>
            </a:r>
            <a:r>
              <a:rPr lang="en-US" sz="2400" dirty="0"/>
              <a:t> v </a:t>
            </a:r>
            <a:r>
              <a:rPr lang="en-US" sz="2400" dirty="0" err="1"/>
              <a:t>topidlech</a:t>
            </a:r>
            <a:r>
              <a:rPr lang="en-US" sz="2400" dirty="0"/>
              <a:t>,</a:t>
            </a:r>
            <a:endParaRPr lang="cs-CZ" sz="2400" dirty="0"/>
          </a:p>
          <a:p>
            <a:pPr lvl="0"/>
            <a:r>
              <a:rPr lang="en-US" sz="2400" dirty="0" err="1"/>
              <a:t>vypněte</a:t>
            </a:r>
            <a:r>
              <a:rPr lang="en-US" sz="2400" dirty="0"/>
              <a:t> </a:t>
            </a:r>
            <a:r>
              <a:rPr lang="en-US" sz="2400" dirty="0" err="1"/>
              <a:t>elektrické</a:t>
            </a:r>
            <a:r>
              <a:rPr lang="en-US" sz="2400" dirty="0"/>
              <a:t> </a:t>
            </a:r>
            <a:r>
              <a:rPr lang="en-US" sz="2400" dirty="0" err="1"/>
              <a:t>spotřebiče</a:t>
            </a:r>
            <a:r>
              <a:rPr lang="en-US" sz="2400" dirty="0"/>
              <a:t> (</a:t>
            </a:r>
            <a:r>
              <a:rPr lang="en-US" sz="2400" dirty="0" err="1"/>
              <a:t>mimo</a:t>
            </a:r>
            <a:r>
              <a:rPr lang="en-US" sz="2400" dirty="0"/>
              <a:t> </a:t>
            </a:r>
            <a:r>
              <a:rPr lang="en-US" sz="2400" dirty="0" err="1"/>
              <a:t>ledniček</a:t>
            </a:r>
            <a:r>
              <a:rPr lang="en-US" sz="2400" dirty="0"/>
              <a:t> a </a:t>
            </a:r>
            <a:r>
              <a:rPr lang="en-US" sz="2400" dirty="0" err="1"/>
              <a:t>mrazniček</a:t>
            </a:r>
            <a:r>
              <a:rPr lang="en-US" sz="2400" dirty="0"/>
              <a:t>),</a:t>
            </a:r>
            <a:endParaRPr lang="cs-CZ" sz="2400" dirty="0"/>
          </a:p>
          <a:p>
            <a:pPr lvl="0"/>
            <a:r>
              <a:rPr lang="en-US" sz="2400" dirty="0" err="1"/>
              <a:t>uzavřete</a:t>
            </a:r>
            <a:r>
              <a:rPr lang="en-US" sz="2400" dirty="0"/>
              <a:t> </a:t>
            </a:r>
            <a:r>
              <a:rPr lang="en-US" sz="2400" dirty="0" err="1"/>
              <a:t>přívod</a:t>
            </a:r>
            <a:r>
              <a:rPr lang="en-US" sz="2400" dirty="0"/>
              <a:t> </a:t>
            </a:r>
            <a:r>
              <a:rPr lang="en-US" sz="2400" dirty="0" err="1"/>
              <a:t>vody</a:t>
            </a:r>
            <a:r>
              <a:rPr lang="en-US" sz="2400" dirty="0"/>
              <a:t> a </a:t>
            </a:r>
            <a:r>
              <a:rPr lang="en-US" sz="2400" dirty="0" err="1"/>
              <a:t>plynu</a:t>
            </a:r>
            <a:r>
              <a:rPr lang="en-US" sz="2400" dirty="0"/>
              <a:t>,</a:t>
            </a:r>
            <a:endParaRPr lang="cs-CZ" sz="2400" dirty="0"/>
          </a:p>
          <a:p>
            <a:pPr lvl="0"/>
            <a:r>
              <a:rPr lang="en-US" sz="2400" dirty="0" err="1"/>
              <a:t>ověřte</a:t>
            </a:r>
            <a:r>
              <a:rPr lang="en-US" sz="2400" dirty="0"/>
              <a:t>, </a:t>
            </a:r>
            <a:r>
              <a:rPr lang="en-US" sz="2400" dirty="0" err="1"/>
              <a:t>zda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soused </a:t>
            </a:r>
            <a:r>
              <a:rPr lang="en-US" sz="2400" dirty="0" err="1"/>
              <a:t>vědí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mají</a:t>
            </a:r>
            <a:r>
              <a:rPr lang="en-US" sz="2400" dirty="0"/>
              <a:t> </a:t>
            </a:r>
            <a:r>
              <a:rPr lang="en-US" sz="2400" dirty="0" err="1"/>
              <a:t>opustit</a:t>
            </a:r>
            <a:r>
              <a:rPr lang="en-US" sz="2400" dirty="0"/>
              <a:t> </a:t>
            </a:r>
            <a:r>
              <a:rPr lang="en-US" sz="2400" dirty="0" err="1"/>
              <a:t>byt</a:t>
            </a:r>
            <a:r>
              <a:rPr lang="en-US" sz="2400" dirty="0"/>
              <a:t>,</a:t>
            </a:r>
            <a:endParaRPr lang="cs-CZ" sz="2400" dirty="0"/>
          </a:p>
          <a:p>
            <a:pPr lvl="0"/>
            <a:r>
              <a:rPr lang="en-US" sz="2400" dirty="0" err="1"/>
              <a:t>nezapomeňte</a:t>
            </a:r>
            <a:r>
              <a:rPr lang="en-US" sz="2400" dirty="0"/>
              <a:t> </a:t>
            </a:r>
            <a:r>
              <a:rPr lang="en-US" sz="2400" dirty="0" err="1"/>
              <a:t>dětem</a:t>
            </a:r>
            <a:r>
              <a:rPr lang="en-US" sz="2400" dirty="0"/>
              <a:t> </a:t>
            </a:r>
            <a:r>
              <a:rPr lang="en-US" sz="2400" dirty="0" err="1"/>
              <a:t>vložit</a:t>
            </a:r>
            <a:r>
              <a:rPr lang="en-US" sz="2400" dirty="0"/>
              <a:t> do </a:t>
            </a:r>
            <a:r>
              <a:rPr lang="en-US" sz="2400" dirty="0" err="1"/>
              <a:t>kapsy</a:t>
            </a:r>
            <a:r>
              <a:rPr lang="en-US" sz="2400" dirty="0"/>
              <a:t> </a:t>
            </a:r>
            <a:r>
              <a:rPr lang="en-US" sz="2400" dirty="0" err="1"/>
              <a:t>oděvu</a:t>
            </a:r>
            <a:r>
              <a:rPr lang="en-US" sz="2400" dirty="0"/>
              <a:t> </a:t>
            </a:r>
            <a:r>
              <a:rPr lang="en-US" sz="2400" dirty="0" err="1"/>
              <a:t>cedulku</a:t>
            </a:r>
            <a:r>
              <a:rPr lang="en-US" sz="2400" dirty="0"/>
              <a:t> se </a:t>
            </a:r>
            <a:r>
              <a:rPr lang="en-US" sz="2400" dirty="0" err="1"/>
              <a:t>jménem</a:t>
            </a:r>
            <a:r>
              <a:rPr lang="en-US" sz="2400" dirty="0"/>
              <a:t> a </a:t>
            </a:r>
            <a:r>
              <a:rPr lang="en-US" sz="2400" dirty="0" err="1"/>
              <a:t>adresou</a:t>
            </a:r>
            <a:r>
              <a:rPr lang="en-US" sz="2400" dirty="0"/>
              <a:t>,</a:t>
            </a:r>
            <a:endParaRPr lang="cs-CZ" sz="2400" dirty="0"/>
          </a:p>
          <a:p>
            <a:pPr lvl="0"/>
            <a:r>
              <a:rPr lang="en-US" sz="2400" dirty="0" err="1"/>
              <a:t>exotická</a:t>
            </a:r>
            <a:r>
              <a:rPr lang="en-US" sz="2400" dirty="0"/>
              <a:t> </a:t>
            </a:r>
            <a:r>
              <a:rPr lang="en-US" sz="2400" dirty="0" err="1"/>
              <a:t>zvířata</a:t>
            </a:r>
            <a:r>
              <a:rPr lang="en-US" sz="2400" dirty="0"/>
              <a:t>, </a:t>
            </a:r>
            <a:r>
              <a:rPr lang="en-US" sz="2400" dirty="0" err="1"/>
              <a:t>která</a:t>
            </a:r>
            <a:r>
              <a:rPr lang="en-US" sz="2400" dirty="0"/>
              <a:t> </a:t>
            </a:r>
            <a:r>
              <a:rPr lang="en-US" sz="2400" dirty="0" err="1"/>
              <a:t>přežijí</a:t>
            </a:r>
            <a:r>
              <a:rPr lang="en-US" sz="2400" dirty="0"/>
              <a:t> </a:t>
            </a:r>
            <a:r>
              <a:rPr lang="en-US" sz="2400" dirty="0" err="1"/>
              <a:t>delší</a:t>
            </a:r>
            <a:r>
              <a:rPr lang="en-US" sz="2400" dirty="0"/>
              <a:t> </a:t>
            </a:r>
            <a:r>
              <a:rPr lang="en-US" sz="2400" dirty="0" err="1"/>
              <a:t>dobu</a:t>
            </a:r>
            <a:r>
              <a:rPr lang="en-US" sz="2400" dirty="0"/>
              <a:t>, </a:t>
            </a:r>
            <a:r>
              <a:rPr lang="en-US" sz="2400" dirty="0" err="1"/>
              <a:t>nechejte</a:t>
            </a:r>
            <a:r>
              <a:rPr lang="en-US" sz="2400" dirty="0"/>
              <a:t> </a:t>
            </a:r>
            <a:r>
              <a:rPr lang="en-US" sz="2400" dirty="0" err="1"/>
              <a:t>doma</a:t>
            </a:r>
            <a:r>
              <a:rPr lang="en-US" sz="2400" dirty="0"/>
              <a:t>, </a:t>
            </a:r>
            <a:r>
              <a:rPr lang="en-US" sz="2400" dirty="0" err="1"/>
              <a:t>zásobte</a:t>
            </a:r>
            <a:r>
              <a:rPr lang="en-US" sz="2400" dirty="0"/>
              <a:t> je </a:t>
            </a:r>
            <a:r>
              <a:rPr lang="en-US" sz="2400" dirty="0" err="1"/>
              <a:t>před</a:t>
            </a:r>
            <a:r>
              <a:rPr lang="en-US" sz="2400" dirty="0"/>
              <a:t> </a:t>
            </a:r>
            <a:r>
              <a:rPr lang="en-US" sz="2400" dirty="0" err="1"/>
              <a:t>odchodem</a:t>
            </a:r>
            <a:r>
              <a:rPr lang="en-US" sz="2400" dirty="0"/>
              <a:t> </a:t>
            </a:r>
            <a:r>
              <a:rPr lang="en-US" sz="2400" dirty="0" err="1"/>
              <a:t>potravou</a:t>
            </a:r>
            <a:r>
              <a:rPr lang="en-US" sz="2400" dirty="0"/>
              <a:t>,</a:t>
            </a:r>
            <a:endParaRPr lang="cs-CZ" sz="2400" dirty="0"/>
          </a:p>
          <a:p>
            <a:pPr lvl="0"/>
            <a:r>
              <a:rPr lang="en-US" sz="2400" dirty="0" err="1"/>
              <a:t>vezměte</a:t>
            </a:r>
            <a:r>
              <a:rPr lang="en-US" sz="2400" dirty="0"/>
              <a:t> </a:t>
            </a:r>
            <a:r>
              <a:rPr lang="en-US" sz="2400" dirty="0" err="1"/>
              <a:t>evakuační</a:t>
            </a:r>
            <a:r>
              <a:rPr lang="en-US" sz="2400" dirty="0"/>
              <a:t> </a:t>
            </a:r>
            <a:r>
              <a:rPr lang="en-US" sz="2400" dirty="0" err="1"/>
              <a:t>zavazadlo</a:t>
            </a:r>
            <a:r>
              <a:rPr lang="en-US" sz="2400" dirty="0"/>
              <a:t>, </a:t>
            </a:r>
            <a:r>
              <a:rPr lang="en-US" sz="2400" dirty="0" err="1"/>
              <a:t>uzamkněte</a:t>
            </a:r>
            <a:r>
              <a:rPr lang="en-US" sz="2400" dirty="0"/>
              <a:t> </a:t>
            </a:r>
            <a:r>
              <a:rPr lang="en-US" sz="2400" dirty="0" err="1"/>
              <a:t>byt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dveře</a:t>
            </a:r>
            <a:r>
              <a:rPr lang="en-US" sz="2400" dirty="0"/>
              <a:t> </a:t>
            </a:r>
            <a:r>
              <a:rPr lang="en-US" sz="2400" dirty="0" err="1"/>
              <a:t>dejte</a:t>
            </a:r>
            <a:r>
              <a:rPr lang="en-US" sz="2400" dirty="0"/>
              <a:t> </a:t>
            </a:r>
            <a:r>
              <a:rPr lang="en-US" sz="2400" dirty="0" err="1"/>
              <a:t>oznámení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jste</a:t>
            </a:r>
            <a:r>
              <a:rPr lang="en-US" sz="2400" dirty="0"/>
              <a:t> </a:t>
            </a:r>
            <a:r>
              <a:rPr lang="en-US" sz="2400" dirty="0" err="1"/>
              <a:t>byt</a:t>
            </a:r>
            <a:r>
              <a:rPr lang="en-US" sz="2400" dirty="0"/>
              <a:t> </a:t>
            </a:r>
            <a:r>
              <a:rPr lang="en-US" sz="2400" dirty="0" err="1"/>
              <a:t>opustili</a:t>
            </a:r>
            <a:r>
              <a:rPr lang="en-US" sz="2400" dirty="0"/>
              <a:t> a </a:t>
            </a:r>
            <a:r>
              <a:rPr lang="en-US" sz="2400" dirty="0" err="1"/>
              <a:t>dostavte</a:t>
            </a:r>
            <a:r>
              <a:rPr lang="en-US" sz="2400" dirty="0"/>
              <a:t> se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určené</a:t>
            </a:r>
            <a:r>
              <a:rPr lang="en-US" sz="2400" dirty="0"/>
              <a:t> </a:t>
            </a:r>
            <a:r>
              <a:rPr lang="en-US" sz="2400" dirty="0" err="1"/>
              <a:t>místo</a:t>
            </a:r>
            <a:r>
              <a:rPr lang="en-US" sz="2400" dirty="0"/>
              <a:t>.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Evakuační zavazadlo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11680"/>
            <a:ext cx="7239000" cy="4846320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j</a:t>
            </a:r>
            <a:r>
              <a:rPr lang="en-US" i="1" dirty="0" err="1"/>
              <a:t>ídlo</a:t>
            </a:r>
            <a:r>
              <a:rPr lang="en-US" i="1" dirty="0"/>
              <a:t> a </a:t>
            </a:r>
            <a:r>
              <a:rPr lang="en-US" i="1" dirty="0" err="1"/>
              <a:t>pití</a:t>
            </a:r>
            <a:endParaRPr lang="cs-CZ" dirty="0"/>
          </a:p>
          <a:p>
            <a:pPr lvl="0"/>
            <a:r>
              <a:rPr lang="cs-CZ" i="1" dirty="0"/>
              <a:t>c</a:t>
            </a:r>
            <a:r>
              <a:rPr lang="en-US" i="1" dirty="0" err="1"/>
              <a:t>ennosti</a:t>
            </a:r>
            <a:r>
              <a:rPr lang="en-US" i="1" dirty="0"/>
              <a:t> a </a:t>
            </a:r>
            <a:r>
              <a:rPr lang="en-US" i="1" dirty="0" err="1"/>
              <a:t>dokumenty</a:t>
            </a:r>
            <a:endParaRPr lang="cs-CZ" dirty="0"/>
          </a:p>
          <a:p>
            <a:pPr lvl="0"/>
            <a:r>
              <a:rPr lang="cs-CZ" i="1" dirty="0"/>
              <a:t>l</a:t>
            </a:r>
            <a:r>
              <a:rPr lang="en-US" i="1" dirty="0" err="1"/>
              <a:t>éky</a:t>
            </a:r>
            <a:r>
              <a:rPr lang="en-US" i="1" dirty="0"/>
              <a:t> a </a:t>
            </a:r>
            <a:r>
              <a:rPr lang="en-US" i="1" dirty="0" err="1"/>
              <a:t>hygiena</a:t>
            </a:r>
            <a:endParaRPr lang="cs-CZ" dirty="0"/>
          </a:p>
          <a:p>
            <a:pPr lvl="0"/>
            <a:r>
              <a:rPr lang="cs-CZ" i="1" dirty="0"/>
              <a:t>o</a:t>
            </a:r>
            <a:r>
              <a:rPr lang="en-US" i="1" dirty="0" err="1"/>
              <a:t>blečení</a:t>
            </a:r>
            <a:r>
              <a:rPr lang="en-US" i="1" dirty="0"/>
              <a:t> a </a:t>
            </a:r>
            <a:r>
              <a:rPr lang="en-US" i="1" dirty="0" err="1"/>
              <a:t>vybavení</a:t>
            </a:r>
            <a:r>
              <a:rPr lang="en-US" i="1" dirty="0"/>
              <a:t> pro </a:t>
            </a:r>
            <a:r>
              <a:rPr lang="en-US" i="1" dirty="0" err="1"/>
              <a:t>přespání</a:t>
            </a:r>
            <a:endParaRPr lang="cs-CZ" dirty="0"/>
          </a:p>
          <a:p>
            <a:pPr lvl="0"/>
            <a:r>
              <a:rPr lang="cs-CZ" i="1" dirty="0"/>
              <a:t>p</a:t>
            </a:r>
            <a:r>
              <a:rPr lang="en-US" i="1" dirty="0" err="1"/>
              <a:t>řístroje</a:t>
            </a:r>
            <a:r>
              <a:rPr lang="en-US" i="1" dirty="0"/>
              <a:t>, </a:t>
            </a:r>
            <a:r>
              <a:rPr lang="en-US" i="1" dirty="0" err="1"/>
              <a:t>nástroje</a:t>
            </a:r>
            <a:r>
              <a:rPr lang="en-US" i="1" dirty="0"/>
              <a:t> a </a:t>
            </a:r>
            <a:r>
              <a:rPr lang="en-US" i="1" dirty="0" err="1"/>
              <a:t>zábava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https://www.zachranny-kruh.cz/image.php?idx=168&amp;mw=435&amp;mh=252">
            <a:extLst>
              <a:ext uri="{FF2B5EF4-FFF2-40B4-BE49-F238E27FC236}">
                <a16:creationId xmlns:a16="http://schemas.microsoft.com/office/drawing/2014/main" xmlns="" id="{34B8A05C-474C-4D03-9EF7-3BDF43026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3563282" cy="206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xmlns="" id="{0D5855DE-0B8E-43EA-A6CE-1B72665AF5B6}"/>
              </a:ext>
            </a:extLst>
          </p:cNvPr>
          <p:cNvSpPr txBox="1">
            <a:spLocks/>
          </p:cNvSpPr>
          <p:nvPr/>
        </p:nvSpPr>
        <p:spPr>
          <a:xfrm>
            <a:off x="4841473" y="5085184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</a:t>
            </a:r>
            <a:r>
              <a:rPr lang="cs-CZ" sz="3000" dirty="0"/>
              <a:t>6</a:t>
            </a: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Evakuační zavazadlo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Ukrytí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565" y="2204864"/>
            <a:ext cx="7524003" cy="44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	</a:t>
            </a:r>
            <a:r>
              <a:rPr lang="en-US" sz="2800" dirty="0"/>
              <a:t>“</a:t>
            </a:r>
            <a:r>
              <a:rPr lang="cs-CZ" sz="2800" b="1" i="1" dirty="0"/>
              <a:t>V</a:t>
            </a:r>
            <a:r>
              <a:rPr lang="en-US" sz="2800" b="1" i="1" dirty="0" err="1"/>
              <a:t>yužití</a:t>
            </a:r>
            <a:r>
              <a:rPr lang="en-US" sz="2800" i="1" dirty="0"/>
              <a:t> </a:t>
            </a:r>
            <a:r>
              <a:rPr lang="en-US" sz="2800" b="1" i="1" dirty="0" err="1"/>
              <a:t>úkrytů</a:t>
            </a:r>
            <a:r>
              <a:rPr lang="en-US" sz="2800" b="1" i="1" dirty="0"/>
              <a:t> </a:t>
            </a:r>
            <a:r>
              <a:rPr lang="en-US" sz="2800" b="1" i="1" dirty="0" err="1"/>
              <a:t>civilní</a:t>
            </a:r>
            <a:r>
              <a:rPr lang="en-US" sz="2800" b="1" i="1" dirty="0"/>
              <a:t> </a:t>
            </a:r>
            <a:r>
              <a:rPr lang="en-US" sz="2800" b="1" i="1" dirty="0" err="1"/>
              <a:t>ochrany</a:t>
            </a:r>
            <a:r>
              <a:rPr lang="en-US" sz="2800" b="1" i="1" dirty="0"/>
              <a:t> a </a:t>
            </a:r>
            <a:r>
              <a:rPr lang="en-US" sz="2800" b="1" i="1" dirty="0" err="1"/>
              <a:t>jiných</a:t>
            </a:r>
            <a:r>
              <a:rPr lang="en-US" sz="2800" b="1" i="1" dirty="0"/>
              <a:t> </a:t>
            </a:r>
            <a:r>
              <a:rPr lang="en-US" sz="2800" b="1" i="1" dirty="0" err="1"/>
              <a:t>vhodných</a:t>
            </a:r>
            <a:r>
              <a:rPr lang="en-US" sz="2800" b="1" i="1" dirty="0"/>
              <a:t> pro</a:t>
            </a:r>
            <a:r>
              <a:rPr lang="cs-CZ" sz="2800" b="1" i="1" dirty="0"/>
              <a:t>s</a:t>
            </a:r>
            <a:r>
              <a:rPr lang="en-US" sz="2800" b="1" i="1" dirty="0"/>
              <a:t>tor, </a:t>
            </a:r>
            <a:r>
              <a:rPr lang="en-US" sz="2800" b="1" i="1" dirty="0" err="1"/>
              <a:t>které</a:t>
            </a:r>
            <a:r>
              <a:rPr lang="en-US" sz="2800" b="1" i="1" dirty="0"/>
              <a:t> se </a:t>
            </a:r>
            <a:r>
              <a:rPr lang="en-US" sz="2800" b="1" i="1" dirty="0" err="1"/>
              <a:t>stavebními</a:t>
            </a:r>
            <a:r>
              <a:rPr lang="en-US" sz="2800" b="1" i="1" dirty="0"/>
              <a:t> a </a:t>
            </a:r>
            <a:r>
              <a:rPr lang="en-US" sz="2800" b="1" i="1" dirty="0" err="1"/>
              <a:t>jinými</a:t>
            </a:r>
            <a:r>
              <a:rPr lang="en-US" sz="2800" b="1" i="1" dirty="0"/>
              <a:t> </a:t>
            </a:r>
            <a:r>
              <a:rPr lang="en-US" sz="2800" b="1" i="1" dirty="0" err="1"/>
              <a:t>doplňkovými</a:t>
            </a:r>
            <a:r>
              <a:rPr lang="en-US" sz="2800" b="1" i="1" dirty="0"/>
              <a:t> </a:t>
            </a:r>
            <a:r>
              <a:rPr lang="en-US" sz="2800" b="1" i="1" dirty="0" err="1"/>
              <a:t>úpravami</a:t>
            </a:r>
            <a:r>
              <a:rPr lang="en-US" sz="2800" b="1" i="1" dirty="0"/>
              <a:t> </a:t>
            </a:r>
            <a:r>
              <a:rPr lang="en-US" sz="2800" b="1" i="1" dirty="0" err="1"/>
              <a:t>přizpůsobuj</a:t>
            </a:r>
            <a:r>
              <a:rPr lang="en-US" sz="2800" b="1" i="1" dirty="0"/>
              <a:t> k </a:t>
            </a:r>
            <a:r>
              <a:rPr lang="en-US" sz="2800" b="1" i="1" dirty="0" err="1"/>
              <a:t>ochraně</a:t>
            </a:r>
            <a:r>
              <a:rPr lang="en-US" sz="2800" b="1" i="1" dirty="0"/>
              <a:t> </a:t>
            </a:r>
            <a:r>
              <a:rPr lang="en-US" sz="2800" b="1" i="1" dirty="0" err="1"/>
              <a:t>obyvatelstva</a:t>
            </a:r>
            <a:r>
              <a:rPr lang="cs-CZ" sz="2800" b="1" i="1" dirty="0"/>
              <a:t>.</a:t>
            </a:r>
            <a:r>
              <a:rPr lang="en-US" sz="2800" i="1" dirty="0"/>
              <a:t>”</a:t>
            </a:r>
            <a:r>
              <a:rPr lang="en-US" sz="2800" dirty="0"/>
              <a:t> (Martínek,2003, 17 s.)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380784" cy="4322880"/>
          </a:xfrm>
        </p:spPr>
        <p:txBody>
          <a:bodyPr>
            <a:normAutofit fontScale="92500"/>
          </a:bodyPr>
          <a:lstStyle/>
          <a:p>
            <a:pPr lvl="0"/>
            <a:r>
              <a:rPr lang="cs-CZ" sz="2200" b="1" u="sng" dirty="0"/>
              <a:t>s</a:t>
            </a:r>
            <a:r>
              <a:rPr lang="en-US" sz="2200" b="1" u="sng" dirty="0" err="1"/>
              <a:t>tálé</a:t>
            </a:r>
            <a:r>
              <a:rPr lang="en-US" sz="2200" b="1" u="sng" dirty="0"/>
              <a:t> </a:t>
            </a:r>
            <a:r>
              <a:rPr lang="en-US" sz="2200" b="1" u="sng" dirty="0" err="1"/>
              <a:t>úkryty</a:t>
            </a:r>
            <a:r>
              <a:rPr lang="en-US" sz="2200" b="1" u="sng" dirty="0"/>
              <a:t> </a:t>
            </a:r>
            <a:endParaRPr lang="cs-CZ" sz="2200" b="1" u="sng" dirty="0"/>
          </a:p>
          <a:p>
            <a:pPr lvl="0">
              <a:buFont typeface="Arial" pitchFamily="34" charset="0"/>
              <a:buChar char="•"/>
            </a:pPr>
            <a:r>
              <a:rPr lang="en-US" sz="2200" dirty="0" err="1"/>
              <a:t>úkryty</a:t>
            </a:r>
            <a:r>
              <a:rPr lang="en-US" sz="2200" dirty="0"/>
              <a:t> </a:t>
            </a:r>
            <a:r>
              <a:rPr lang="en-US" sz="2200" dirty="0" err="1"/>
              <a:t>vybudované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válečného</a:t>
            </a:r>
            <a:r>
              <a:rPr lang="en-US" sz="2200" dirty="0"/>
              <a:t> </a:t>
            </a:r>
            <a:r>
              <a:rPr lang="en-US" sz="2200" dirty="0" err="1"/>
              <a:t>stavu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r>
              <a:rPr lang="cs-CZ" sz="2200" dirty="0"/>
              <a:t>v </a:t>
            </a:r>
            <a:r>
              <a:rPr lang="en-US" sz="2200" dirty="0"/>
              <a:t>ČR </a:t>
            </a:r>
            <a:r>
              <a:rPr lang="en-US" sz="2200" dirty="0" err="1"/>
              <a:t>přibližně</a:t>
            </a:r>
            <a:r>
              <a:rPr lang="en-US" sz="2200" dirty="0"/>
              <a:t> 5000 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r>
              <a:rPr lang="cs-CZ" sz="2200" dirty="0"/>
              <a:t>n</a:t>
            </a:r>
            <a:r>
              <a:rPr lang="en-US" sz="2200" dirty="0" err="1"/>
              <a:t>edoporučují</a:t>
            </a:r>
            <a:r>
              <a:rPr lang="en-US" sz="2200" dirty="0"/>
              <a:t> se </a:t>
            </a:r>
            <a:r>
              <a:rPr lang="en-US" sz="2200" dirty="0" err="1"/>
              <a:t>využívat</a:t>
            </a:r>
            <a:r>
              <a:rPr lang="en-US" sz="2200" dirty="0"/>
              <a:t> pro </a:t>
            </a:r>
            <a:r>
              <a:rPr lang="en-US" sz="2200" dirty="0" err="1"/>
              <a:t>neválečné</a:t>
            </a:r>
            <a:r>
              <a:rPr lang="en-US" sz="2200" dirty="0"/>
              <a:t> </a:t>
            </a:r>
            <a:r>
              <a:rPr lang="en-US" sz="2200" dirty="0" err="1"/>
              <a:t>mimořádné</a:t>
            </a:r>
            <a:r>
              <a:rPr lang="en-US" sz="2200" dirty="0"/>
              <a:t> </a:t>
            </a:r>
            <a:r>
              <a:rPr lang="en-US" sz="2200" dirty="0" err="1"/>
              <a:t>události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endParaRPr lang="cs-CZ" sz="2200" dirty="0"/>
          </a:p>
          <a:p>
            <a:pPr lvl="0"/>
            <a:r>
              <a:rPr lang="cs-CZ" sz="2200" b="1" u="sng" dirty="0"/>
              <a:t>i</a:t>
            </a:r>
            <a:r>
              <a:rPr lang="en-US" sz="2200" b="1" u="sng" dirty="0" err="1"/>
              <a:t>mprovizované</a:t>
            </a:r>
            <a:r>
              <a:rPr lang="en-US" sz="2200" b="1" u="sng" dirty="0"/>
              <a:t> </a:t>
            </a:r>
            <a:r>
              <a:rPr lang="en-US" sz="2200" b="1" u="sng" dirty="0" err="1"/>
              <a:t>úkryty</a:t>
            </a:r>
            <a:r>
              <a:rPr lang="en-US" sz="2200" b="1" u="sng" dirty="0"/>
              <a:t> 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r>
              <a:rPr lang="en-US" sz="2200" dirty="0" err="1"/>
              <a:t>suterénní</a:t>
            </a:r>
            <a:r>
              <a:rPr lang="en-US" sz="2200" dirty="0"/>
              <a:t> </a:t>
            </a:r>
            <a:r>
              <a:rPr lang="en-US" sz="2200" dirty="0" err="1"/>
              <a:t>prostory</a:t>
            </a:r>
            <a:r>
              <a:rPr lang="en-US" sz="2200" dirty="0"/>
              <a:t> </a:t>
            </a:r>
            <a:r>
              <a:rPr lang="en-US" sz="2200" dirty="0" err="1"/>
              <a:t>obytných</a:t>
            </a:r>
            <a:r>
              <a:rPr lang="en-US" sz="2200" dirty="0"/>
              <a:t> </a:t>
            </a:r>
            <a:r>
              <a:rPr lang="en-US" sz="2200" dirty="0" err="1"/>
              <a:t>budov</a:t>
            </a:r>
            <a:r>
              <a:rPr lang="en-US" sz="2200" dirty="0"/>
              <a:t>, </a:t>
            </a:r>
            <a:r>
              <a:rPr lang="en-US" sz="2200" dirty="0" err="1"/>
              <a:t>provozních</a:t>
            </a:r>
            <a:r>
              <a:rPr lang="en-US" sz="2200" dirty="0"/>
              <a:t> a </a:t>
            </a:r>
            <a:r>
              <a:rPr lang="en-US" sz="2200" dirty="0" err="1"/>
              <a:t>výrobních</a:t>
            </a:r>
            <a:r>
              <a:rPr lang="en-US" sz="2200" dirty="0"/>
              <a:t> </a:t>
            </a:r>
            <a:r>
              <a:rPr lang="en-US" sz="2200" dirty="0" err="1"/>
              <a:t>objektů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r>
              <a:rPr lang="en-US" sz="2200" dirty="0" err="1"/>
              <a:t>využití</a:t>
            </a:r>
            <a:r>
              <a:rPr lang="en-US" sz="2200" dirty="0"/>
              <a:t> </a:t>
            </a:r>
            <a:r>
              <a:rPr lang="en-US" sz="2200" dirty="0" err="1"/>
              <a:t>přirozených</a:t>
            </a:r>
            <a:r>
              <a:rPr lang="en-US" sz="2200" dirty="0"/>
              <a:t> </a:t>
            </a:r>
            <a:r>
              <a:rPr lang="en-US" sz="2200" dirty="0" err="1"/>
              <a:t>izolačních</a:t>
            </a:r>
            <a:r>
              <a:rPr lang="en-US" sz="2200" dirty="0"/>
              <a:t> a </a:t>
            </a:r>
            <a:r>
              <a:rPr lang="en-US" sz="2200" dirty="0" err="1"/>
              <a:t>ochranných</a:t>
            </a:r>
            <a:r>
              <a:rPr lang="en-US" sz="2200" dirty="0"/>
              <a:t> </a:t>
            </a:r>
            <a:r>
              <a:rPr lang="en-US" sz="2200" dirty="0" err="1"/>
              <a:t>vlatností</a:t>
            </a:r>
            <a:r>
              <a:rPr lang="en-US" sz="2200" dirty="0"/>
              <a:t> </a:t>
            </a:r>
            <a:r>
              <a:rPr lang="en-US" sz="2200" dirty="0" err="1"/>
              <a:t>budov</a:t>
            </a:r>
            <a:endParaRPr lang="cs-CZ" sz="2200" dirty="0"/>
          </a:p>
          <a:p>
            <a:pPr lvl="0">
              <a:buFont typeface="Arial" pitchFamily="34" charset="0"/>
              <a:buChar char="•"/>
            </a:pPr>
            <a:r>
              <a:rPr lang="en-US" sz="2200" dirty="0" err="1"/>
              <a:t>utěsněné</a:t>
            </a:r>
            <a:r>
              <a:rPr lang="en-US" sz="2200" dirty="0"/>
              <a:t> </a:t>
            </a:r>
            <a:r>
              <a:rPr lang="en-US" sz="2200" dirty="0" err="1"/>
              <a:t>místnosti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odvrácené</a:t>
            </a:r>
            <a:r>
              <a:rPr lang="en-US" sz="2200" dirty="0"/>
              <a:t> </a:t>
            </a:r>
            <a:r>
              <a:rPr lang="en-US" sz="2200" dirty="0" err="1"/>
              <a:t>straně</a:t>
            </a:r>
            <a:r>
              <a:rPr lang="en-US" sz="2200" dirty="0"/>
              <a:t> </a:t>
            </a:r>
            <a:r>
              <a:rPr lang="en-US" sz="2200" dirty="0" err="1"/>
              <a:t>než</a:t>
            </a:r>
            <a:r>
              <a:rPr lang="en-US" sz="2200" dirty="0"/>
              <a:t> je </a:t>
            </a:r>
            <a:r>
              <a:rPr lang="en-US" sz="2200" dirty="0" err="1"/>
              <a:t>nebezpečí</a:t>
            </a:r>
            <a:r>
              <a:rPr lang="en-US" sz="2200" dirty="0"/>
              <a:t>. </a:t>
            </a:r>
            <a:endParaRPr lang="cs-CZ" sz="2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Nouzové přežití v přírodě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653136"/>
          </a:xfrm>
        </p:spPr>
        <p:txBody>
          <a:bodyPr>
            <a:noAutofit/>
          </a:bodyPr>
          <a:lstStyle/>
          <a:p>
            <a:pPr lvl="0"/>
            <a:r>
              <a:rPr lang="cs-CZ" sz="1600" b="1" u="sng" dirty="0"/>
              <a:t>n</a:t>
            </a:r>
            <a:r>
              <a:rPr lang="en-US" sz="1600" b="1" u="sng" dirty="0" err="1"/>
              <a:t>ouzový</a:t>
            </a:r>
            <a:r>
              <a:rPr lang="en-US" sz="1600" b="1" i="1" u="sng" dirty="0"/>
              <a:t> </a:t>
            </a:r>
            <a:r>
              <a:rPr lang="en-US" sz="1600" b="1" u="sng" dirty="0" err="1"/>
              <a:t>přístřešek</a:t>
            </a:r>
            <a:r>
              <a:rPr lang="en-US" sz="1600" b="1" u="sng" dirty="0"/>
              <a:t> </a:t>
            </a:r>
            <a:endParaRPr lang="cs-CZ" sz="1600" b="1" u="sng" dirty="0"/>
          </a:p>
          <a:p>
            <a:pPr lvl="0">
              <a:buFont typeface="Arial" pitchFamily="34" charset="0"/>
              <a:buChar char="•"/>
            </a:pPr>
            <a:r>
              <a:rPr lang="cs-CZ" sz="1600" dirty="0"/>
              <a:t>m</a:t>
            </a:r>
            <a:r>
              <a:rPr lang="en-US" sz="1600" dirty="0" err="1"/>
              <a:t>ůžete</a:t>
            </a:r>
            <a:r>
              <a:rPr lang="en-US" sz="1600" dirty="0"/>
              <a:t> </a:t>
            </a:r>
            <a:r>
              <a:rPr lang="en-US" sz="1600" dirty="0" err="1"/>
              <a:t>využít</a:t>
            </a:r>
            <a:r>
              <a:rPr lang="en-US" sz="1600" dirty="0"/>
              <a:t> </a:t>
            </a:r>
            <a:r>
              <a:rPr lang="en-US" sz="1600" dirty="0" err="1"/>
              <a:t>skalní</a:t>
            </a:r>
            <a:r>
              <a:rPr lang="en-US" sz="1600" dirty="0"/>
              <a:t> </a:t>
            </a:r>
            <a:r>
              <a:rPr lang="en-US" sz="1600" dirty="0" err="1"/>
              <a:t>převis</a:t>
            </a:r>
            <a:r>
              <a:rPr lang="en-US" sz="1600" dirty="0"/>
              <a:t>, </a:t>
            </a:r>
            <a:r>
              <a:rPr lang="en-US" sz="1600" dirty="0" err="1"/>
              <a:t>krmelec</a:t>
            </a:r>
            <a:r>
              <a:rPr lang="en-US" sz="1600" dirty="0"/>
              <a:t> </a:t>
            </a:r>
            <a:r>
              <a:rPr lang="en-US" sz="1600" dirty="0" err="1"/>
              <a:t>nebo</a:t>
            </a:r>
            <a:r>
              <a:rPr lang="en-US" sz="1600" dirty="0"/>
              <a:t> </a:t>
            </a:r>
            <a:r>
              <a:rPr lang="en-US" sz="1600" dirty="0" err="1"/>
              <a:t>myslivecké</a:t>
            </a:r>
            <a:r>
              <a:rPr lang="en-US" sz="1600" dirty="0"/>
              <a:t> </a:t>
            </a:r>
            <a:r>
              <a:rPr lang="en-US" sz="1600" dirty="0" err="1"/>
              <a:t>posedy</a:t>
            </a:r>
            <a:r>
              <a:rPr lang="en-US" sz="1600" dirty="0"/>
              <a:t> </a:t>
            </a:r>
            <a:r>
              <a:rPr lang="en-US" sz="1600" dirty="0" err="1"/>
              <a:t>jako</a:t>
            </a:r>
            <a:r>
              <a:rPr lang="en-US" sz="1600" dirty="0"/>
              <a:t> </a:t>
            </a:r>
            <a:r>
              <a:rPr lang="en-US" sz="1600" dirty="0" err="1"/>
              <a:t>úkryt</a:t>
            </a:r>
            <a:r>
              <a:rPr lang="en-US" sz="1600" dirty="0"/>
              <a:t> </a:t>
            </a:r>
            <a:r>
              <a:rPr lang="en-US" sz="1600" dirty="0" err="1"/>
              <a:t>před</a:t>
            </a:r>
            <a:r>
              <a:rPr lang="en-US" sz="1600" dirty="0"/>
              <a:t> </a:t>
            </a:r>
            <a:r>
              <a:rPr lang="en-US" sz="1600" dirty="0" err="1"/>
              <a:t>nepříznivými</a:t>
            </a:r>
            <a:r>
              <a:rPr lang="en-US" sz="1600" dirty="0"/>
              <a:t> </a:t>
            </a:r>
            <a:r>
              <a:rPr lang="en-US" sz="1600" dirty="0" err="1"/>
              <a:t>podmínkami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r>
              <a:rPr lang="cs-CZ" sz="1600" dirty="0"/>
              <a:t>ú</a:t>
            </a:r>
            <a:r>
              <a:rPr lang="en-US" sz="1600" dirty="0" err="1"/>
              <a:t>kryt</a:t>
            </a:r>
            <a:r>
              <a:rPr lang="cs-CZ" sz="1600" dirty="0"/>
              <a:t> si</a:t>
            </a:r>
            <a:r>
              <a:rPr lang="en-US" sz="1600" dirty="0"/>
              <a:t> </a:t>
            </a:r>
            <a:r>
              <a:rPr lang="en-US" sz="1600" dirty="0" err="1"/>
              <a:t>stavě</a:t>
            </a:r>
            <a:r>
              <a:rPr lang="cs-CZ" sz="1600" dirty="0" err="1"/>
              <a:t>jte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svahu</a:t>
            </a:r>
            <a:r>
              <a:rPr lang="en-US" sz="1600" dirty="0"/>
              <a:t> </a:t>
            </a:r>
            <a:r>
              <a:rPr lang="en-US" sz="1600" dirty="0" err="1"/>
              <a:t>nejlépe</a:t>
            </a:r>
            <a:r>
              <a:rPr lang="en-US" sz="1600" dirty="0"/>
              <a:t> </a:t>
            </a:r>
            <a:r>
              <a:rPr lang="en-US" sz="1600" dirty="0" err="1"/>
              <a:t>mezi</a:t>
            </a:r>
            <a:r>
              <a:rPr lang="en-US" sz="1600" dirty="0"/>
              <a:t> </a:t>
            </a:r>
            <a:r>
              <a:rPr lang="en-US" sz="1600" dirty="0" err="1"/>
              <a:t>dvěma</a:t>
            </a:r>
            <a:r>
              <a:rPr lang="en-US" sz="1600" dirty="0"/>
              <a:t> </a:t>
            </a:r>
            <a:r>
              <a:rPr lang="en-US" sz="1600" dirty="0" err="1"/>
              <a:t>stromy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r>
              <a:rPr lang="en-US" sz="1600" dirty="0" err="1"/>
              <a:t>pomocí</a:t>
            </a:r>
            <a:r>
              <a:rPr lang="en-US" sz="1600" dirty="0"/>
              <a:t> </a:t>
            </a:r>
            <a:r>
              <a:rPr lang="en-US" sz="1600" dirty="0" err="1"/>
              <a:t>chvojí</a:t>
            </a:r>
            <a:r>
              <a:rPr lang="en-US" sz="1600" dirty="0"/>
              <a:t> </a:t>
            </a:r>
            <a:r>
              <a:rPr lang="en-US" sz="1600" dirty="0" err="1"/>
              <a:t>udělejte</a:t>
            </a:r>
            <a:r>
              <a:rPr lang="en-US" sz="1600" dirty="0"/>
              <a:t> </a:t>
            </a:r>
            <a:r>
              <a:rPr lang="en-US" sz="1600" dirty="0" err="1"/>
              <a:t>podsadu</a:t>
            </a:r>
            <a:r>
              <a:rPr lang="cs-CZ" sz="1600" dirty="0"/>
              <a:t>,</a:t>
            </a:r>
            <a:r>
              <a:rPr lang="en-US" sz="1600" dirty="0"/>
              <a:t> </a:t>
            </a:r>
            <a:r>
              <a:rPr lang="cs-CZ" sz="1600" dirty="0"/>
              <a:t>p</a:t>
            </a:r>
            <a:r>
              <a:rPr lang="en-US" sz="1600" dirty="0" err="1"/>
              <a:t>omocí</a:t>
            </a:r>
            <a:r>
              <a:rPr lang="en-US" sz="1600" dirty="0"/>
              <a:t> </a:t>
            </a:r>
            <a:r>
              <a:rPr lang="en-US" sz="1600" dirty="0" err="1"/>
              <a:t>klád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vytvořte</a:t>
            </a:r>
            <a:r>
              <a:rPr lang="en-US" sz="1600" dirty="0"/>
              <a:t> </a:t>
            </a:r>
            <a:r>
              <a:rPr lang="en-US" sz="1600" dirty="0" err="1"/>
              <a:t>střechu</a:t>
            </a:r>
            <a:r>
              <a:rPr lang="cs-CZ" sz="1600" dirty="0"/>
              <a:t>, o</a:t>
            </a:r>
            <a:r>
              <a:rPr lang="en-US" sz="1600" dirty="0"/>
              <a:t> </a:t>
            </a:r>
            <a:r>
              <a:rPr lang="en-US" sz="1600" dirty="0" err="1"/>
              <a:t>kládu</a:t>
            </a:r>
            <a:r>
              <a:rPr lang="en-US" sz="1600" dirty="0"/>
              <a:t> </a:t>
            </a:r>
            <a:r>
              <a:rPr lang="en-US" sz="1600" dirty="0" err="1"/>
              <a:t>pak</a:t>
            </a:r>
            <a:r>
              <a:rPr lang="en-US" sz="1600" dirty="0"/>
              <a:t> </a:t>
            </a:r>
            <a:r>
              <a:rPr lang="en-US" sz="1600" dirty="0" err="1"/>
              <a:t>opírejte</a:t>
            </a:r>
            <a:r>
              <a:rPr lang="en-US" sz="1600" dirty="0"/>
              <a:t> </a:t>
            </a:r>
            <a:r>
              <a:rPr lang="en-US" sz="1600" dirty="0" err="1"/>
              <a:t>větve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, </a:t>
            </a:r>
            <a:r>
              <a:rPr lang="en-US" sz="1600" dirty="0" err="1"/>
              <a:t>aby</a:t>
            </a:r>
            <a:r>
              <a:rPr lang="en-US" sz="1600" dirty="0"/>
              <a:t> </a:t>
            </a:r>
            <a:r>
              <a:rPr lang="en-US" sz="1600" dirty="0" err="1"/>
              <a:t>vznikl</a:t>
            </a:r>
            <a:r>
              <a:rPr lang="en-US" sz="1600" dirty="0"/>
              <a:t> </a:t>
            </a:r>
            <a:r>
              <a:rPr lang="en-US" sz="1600" dirty="0" err="1"/>
              <a:t>přístřešek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tvaru</a:t>
            </a:r>
            <a:r>
              <a:rPr lang="en-US" sz="1600" dirty="0"/>
              <a:t> A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endParaRPr lang="cs-CZ" sz="1600" dirty="0"/>
          </a:p>
          <a:p>
            <a:pPr lvl="0"/>
            <a:r>
              <a:rPr lang="cs-CZ" sz="1600" b="1" u="sng" dirty="0" err="1"/>
              <a:t>o</a:t>
            </a:r>
            <a:r>
              <a:rPr lang="en-US" sz="1600" b="1" u="sng" dirty="0" err="1"/>
              <a:t>heň</a:t>
            </a:r>
            <a:r>
              <a:rPr lang="en-US" sz="1600" b="1" u="sng" dirty="0"/>
              <a:t> </a:t>
            </a:r>
            <a:endParaRPr lang="cs-CZ" sz="1600" b="1" u="sng" dirty="0"/>
          </a:p>
          <a:p>
            <a:pPr lvl="0">
              <a:buFont typeface="Arial" pitchFamily="34" charset="0"/>
              <a:buChar char="•"/>
            </a:pPr>
            <a:r>
              <a:rPr lang="en-US" sz="1600" dirty="0" err="1"/>
              <a:t>dejte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pozor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fakt</a:t>
            </a:r>
            <a:r>
              <a:rPr lang="en-US" sz="1600" dirty="0"/>
              <a:t>, </a:t>
            </a:r>
            <a:r>
              <a:rPr lang="en-US" sz="1600" dirty="0" err="1"/>
              <a:t>že</a:t>
            </a:r>
            <a:r>
              <a:rPr lang="en-US" sz="1600" dirty="0"/>
              <a:t> v </a:t>
            </a:r>
            <a:r>
              <a:rPr lang="en-US" sz="1600" dirty="0" err="1"/>
              <a:t>lese</a:t>
            </a:r>
            <a:r>
              <a:rPr lang="en-US" sz="1600" dirty="0"/>
              <a:t> je </a:t>
            </a:r>
            <a:r>
              <a:rPr lang="en-US" sz="1600" dirty="0" err="1"/>
              <a:t>přísný</a:t>
            </a:r>
            <a:r>
              <a:rPr lang="en-US" sz="1600" dirty="0"/>
              <a:t> </a:t>
            </a:r>
            <a:r>
              <a:rPr lang="en-US" sz="1600" dirty="0" err="1"/>
              <a:t>zákaz</a:t>
            </a:r>
            <a:r>
              <a:rPr lang="en-US" sz="1600" dirty="0"/>
              <a:t> </a:t>
            </a:r>
            <a:r>
              <a:rPr lang="en-US" sz="1600" dirty="0" err="1"/>
              <a:t>rozdělávat</a:t>
            </a:r>
            <a:r>
              <a:rPr lang="en-US" sz="1600" dirty="0"/>
              <a:t> </a:t>
            </a:r>
            <a:r>
              <a:rPr lang="en-US" sz="1600" dirty="0" err="1"/>
              <a:t>oheň</a:t>
            </a:r>
            <a:r>
              <a:rPr lang="en-US" sz="1600" dirty="0"/>
              <a:t> 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r>
              <a:rPr lang="cs-CZ" sz="1600" dirty="0"/>
              <a:t>o</a:t>
            </a:r>
            <a:r>
              <a:rPr lang="en-US" sz="1600" dirty="0" err="1"/>
              <a:t>dstraňtě</a:t>
            </a:r>
            <a:r>
              <a:rPr lang="en-US" sz="1600" dirty="0"/>
              <a:t> </a:t>
            </a:r>
            <a:r>
              <a:rPr lang="en-US" sz="1600" dirty="0" err="1"/>
              <a:t>napadané</a:t>
            </a:r>
            <a:r>
              <a:rPr lang="en-US" sz="1600" dirty="0"/>
              <a:t> </a:t>
            </a:r>
            <a:r>
              <a:rPr lang="en-US" sz="1600" dirty="0" err="1"/>
              <a:t>listy</a:t>
            </a:r>
            <a:r>
              <a:rPr lang="en-US" sz="1600" dirty="0"/>
              <a:t> a </a:t>
            </a:r>
            <a:r>
              <a:rPr lang="en-US" sz="1600" dirty="0" err="1"/>
              <a:t>jiné</a:t>
            </a:r>
            <a:r>
              <a:rPr lang="en-US" sz="1600" dirty="0"/>
              <a:t> a </a:t>
            </a:r>
            <a:r>
              <a:rPr lang="en-US" sz="1600" dirty="0" err="1"/>
              <a:t>vyhlubte</a:t>
            </a:r>
            <a:r>
              <a:rPr lang="en-US" sz="1600" dirty="0"/>
              <a:t> </a:t>
            </a:r>
            <a:r>
              <a:rPr lang="en-US" sz="1600" dirty="0" err="1"/>
              <a:t>jamku</a:t>
            </a:r>
            <a:r>
              <a:rPr lang="en-US" sz="1600" dirty="0"/>
              <a:t>, </a:t>
            </a:r>
            <a:r>
              <a:rPr lang="en-US" sz="1600" dirty="0" err="1"/>
              <a:t>kterou</a:t>
            </a:r>
            <a:r>
              <a:rPr lang="en-US" sz="1600" dirty="0"/>
              <a:t> pa </a:t>
            </a:r>
            <a:r>
              <a:rPr lang="en-US" sz="1600" dirty="0" err="1"/>
              <a:t>ohraničte</a:t>
            </a:r>
            <a:r>
              <a:rPr lang="en-US" sz="1600" dirty="0"/>
              <a:t> </a:t>
            </a:r>
            <a:r>
              <a:rPr lang="en-US" sz="1600" dirty="0" err="1"/>
              <a:t>kameny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r>
              <a:rPr lang="cs-CZ" sz="1600" dirty="0"/>
              <a:t>n</a:t>
            </a:r>
            <a:r>
              <a:rPr lang="en-US" sz="1600" dirty="0" err="1"/>
              <a:t>enechávejte</a:t>
            </a:r>
            <a:r>
              <a:rPr lang="en-US" sz="1600" dirty="0"/>
              <a:t> </a:t>
            </a:r>
            <a:r>
              <a:rPr lang="en-US" sz="1600" dirty="0" err="1"/>
              <a:t>oheň</a:t>
            </a:r>
            <a:r>
              <a:rPr lang="en-US" sz="1600" dirty="0"/>
              <a:t> </a:t>
            </a:r>
            <a:r>
              <a:rPr lang="en-US" sz="1600" dirty="0" err="1"/>
              <a:t>bez</a:t>
            </a:r>
            <a:r>
              <a:rPr lang="en-US" sz="1600" dirty="0"/>
              <a:t> </a:t>
            </a:r>
            <a:r>
              <a:rPr lang="en-US" sz="1600" dirty="0" err="1"/>
              <a:t>dozoru</a:t>
            </a:r>
            <a:r>
              <a:rPr lang="en-US" sz="1600" dirty="0"/>
              <a:t> a </a:t>
            </a:r>
            <a:r>
              <a:rPr lang="en-US" sz="1600" dirty="0" err="1"/>
              <a:t>po</a:t>
            </a:r>
            <a:r>
              <a:rPr lang="en-US" sz="1600" dirty="0"/>
              <a:t> </a:t>
            </a:r>
            <a:r>
              <a:rPr lang="en-US" sz="1600" dirty="0" err="1"/>
              <a:t>jeho</a:t>
            </a:r>
            <a:r>
              <a:rPr lang="en-US" sz="1600" dirty="0"/>
              <a:t> </a:t>
            </a:r>
            <a:r>
              <a:rPr lang="en-US" sz="1600" dirty="0" err="1"/>
              <a:t>použití</a:t>
            </a:r>
            <a:r>
              <a:rPr lang="en-US" sz="1600" dirty="0"/>
              <a:t> </a:t>
            </a:r>
            <a:r>
              <a:rPr lang="en-US" sz="1600" dirty="0" err="1"/>
              <a:t>pečlivě</a:t>
            </a:r>
            <a:r>
              <a:rPr lang="en-US" sz="1600" dirty="0"/>
              <a:t> </a:t>
            </a:r>
            <a:r>
              <a:rPr lang="en-US" sz="1600" dirty="0" err="1"/>
              <a:t>uhaste</a:t>
            </a:r>
            <a:endParaRPr lang="cs-CZ" sz="1600" dirty="0"/>
          </a:p>
          <a:p>
            <a:pPr lvl="0">
              <a:buFont typeface="Arial" pitchFamily="34" charset="0"/>
              <a:buChar char="•"/>
            </a:pPr>
            <a:endParaRPr lang="cs-CZ" sz="1100" dirty="0"/>
          </a:p>
          <a:p>
            <a:pPr lvl="0"/>
            <a:endParaRPr lang="cs-CZ" sz="1000" dirty="0"/>
          </a:p>
          <a:p>
            <a:endParaRPr lang="cs-CZ" sz="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60848"/>
            <a:ext cx="8164760" cy="4608512"/>
          </a:xfrm>
        </p:spPr>
        <p:txBody>
          <a:bodyPr>
            <a:normAutofit fontScale="55000" lnSpcReduction="20000"/>
          </a:bodyPr>
          <a:lstStyle/>
          <a:p>
            <a:pPr lvl="0"/>
            <a:endParaRPr lang="cs-CZ" sz="2800" b="1" u="sng" dirty="0"/>
          </a:p>
          <a:p>
            <a:pPr lvl="0"/>
            <a:endParaRPr lang="cs-CZ" sz="2800" b="1" u="sng" dirty="0"/>
          </a:p>
          <a:p>
            <a:pPr lvl="0"/>
            <a:r>
              <a:rPr lang="cs-CZ" sz="2800" b="1" u="sng" dirty="0"/>
              <a:t>v</a:t>
            </a:r>
            <a:r>
              <a:rPr lang="en-US" sz="2800" b="1" u="sng" dirty="0" err="1"/>
              <a:t>oda</a:t>
            </a:r>
            <a:r>
              <a:rPr lang="en-US" sz="2800" b="1" u="sng" dirty="0"/>
              <a:t> </a:t>
            </a:r>
            <a:endParaRPr lang="cs-CZ" sz="2800" b="1" u="sng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h</a:t>
            </a:r>
            <a:r>
              <a:rPr lang="en-US" sz="2800" dirty="0" err="1"/>
              <a:t>ledejte</a:t>
            </a:r>
            <a:r>
              <a:rPr lang="en-US" sz="2800" dirty="0"/>
              <a:t> </a:t>
            </a:r>
            <a:r>
              <a:rPr lang="en-US" sz="2800" dirty="0" err="1"/>
              <a:t>prameny</a:t>
            </a:r>
            <a:r>
              <a:rPr lang="en-US" sz="2800" dirty="0"/>
              <a:t> </a:t>
            </a:r>
            <a:r>
              <a:rPr lang="en-US" sz="2800" dirty="0" err="1"/>
              <a:t>nabo</a:t>
            </a:r>
            <a:r>
              <a:rPr lang="en-US" sz="2800" dirty="0"/>
              <a:t> </a:t>
            </a:r>
            <a:r>
              <a:rPr lang="en-US" sz="2800" dirty="0" err="1"/>
              <a:t>vodní</a:t>
            </a:r>
            <a:r>
              <a:rPr lang="en-US" sz="2800" dirty="0"/>
              <a:t> </a:t>
            </a:r>
            <a:r>
              <a:rPr lang="en-US" sz="2800" dirty="0" err="1"/>
              <a:t>toky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ř</a:t>
            </a:r>
            <a:r>
              <a:rPr lang="en-US" sz="2800" dirty="0" err="1"/>
              <a:t>iďte</a:t>
            </a:r>
            <a:r>
              <a:rPr lang="en-US" sz="2800" dirty="0"/>
              <a:t> se </a:t>
            </a:r>
            <a:r>
              <a:rPr lang="en-US" sz="2800" dirty="0" err="1"/>
              <a:t>pravidlem</a:t>
            </a:r>
            <a:r>
              <a:rPr lang="en-US" sz="2800" dirty="0"/>
              <a:t> </a:t>
            </a:r>
            <a:r>
              <a:rPr lang="en-US" sz="2800" dirty="0" err="1"/>
              <a:t>čím</a:t>
            </a:r>
            <a:r>
              <a:rPr lang="en-US" sz="2800" dirty="0"/>
              <a:t> </a:t>
            </a:r>
            <a:r>
              <a:rPr lang="en-US" sz="2800" dirty="0" err="1"/>
              <a:t>zelenější</a:t>
            </a:r>
            <a:r>
              <a:rPr lang="en-US" sz="2800" dirty="0"/>
              <a:t> je </a:t>
            </a:r>
            <a:r>
              <a:rPr lang="en-US" sz="2800" dirty="0" err="1"/>
              <a:t>tráva</a:t>
            </a:r>
            <a:r>
              <a:rPr lang="en-US" sz="2800" dirty="0"/>
              <a:t>, </a:t>
            </a:r>
            <a:r>
              <a:rPr lang="en-US" sz="2800" dirty="0" err="1"/>
              <a:t>tím</a:t>
            </a:r>
            <a:r>
              <a:rPr lang="en-US" sz="2800" dirty="0"/>
              <a:t> </a:t>
            </a:r>
            <a:r>
              <a:rPr lang="en-US" sz="2800" dirty="0" err="1"/>
              <a:t>blíže</a:t>
            </a:r>
            <a:r>
              <a:rPr lang="en-US" sz="2800" dirty="0"/>
              <a:t> je </a:t>
            </a:r>
            <a:r>
              <a:rPr lang="en-US" sz="2800" dirty="0" err="1"/>
              <a:t>vodní</a:t>
            </a:r>
            <a:r>
              <a:rPr lang="en-US" sz="2800" dirty="0"/>
              <a:t> </a:t>
            </a:r>
            <a:r>
              <a:rPr lang="en-US" sz="2800" dirty="0" err="1"/>
              <a:t>tok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z</a:t>
            </a:r>
            <a:r>
              <a:rPr lang="en-US" sz="2800" dirty="0" err="1"/>
              <a:t>kontolujte</a:t>
            </a:r>
            <a:r>
              <a:rPr lang="en-US" sz="2800" dirty="0"/>
              <a:t> </a:t>
            </a:r>
            <a:r>
              <a:rPr lang="en-US" sz="2800" dirty="0" err="1"/>
              <a:t>zrakem</a:t>
            </a:r>
            <a:r>
              <a:rPr lang="en-US" sz="2800" dirty="0"/>
              <a:t> a </a:t>
            </a:r>
            <a:r>
              <a:rPr lang="en-US" sz="2800" dirty="0" err="1"/>
              <a:t>čichem</a:t>
            </a:r>
            <a:r>
              <a:rPr lang="en-US" sz="2800" dirty="0"/>
              <a:t> </a:t>
            </a:r>
            <a:r>
              <a:rPr lang="en-US" sz="2800" dirty="0" err="1"/>
              <a:t>jestli</a:t>
            </a:r>
            <a:r>
              <a:rPr lang="en-US" sz="2800" dirty="0"/>
              <a:t> </a:t>
            </a:r>
            <a:r>
              <a:rPr lang="en-US" sz="2800" dirty="0" err="1"/>
              <a:t>není</a:t>
            </a:r>
            <a:r>
              <a:rPr lang="en-US" sz="2800" dirty="0"/>
              <a:t> </a:t>
            </a:r>
            <a:r>
              <a:rPr lang="en-US" sz="2800" dirty="0" err="1"/>
              <a:t>voda</a:t>
            </a:r>
            <a:r>
              <a:rPr lang="en-US" sz="2800" dirty="0"/>
              <a:t> </a:t>
            </a:r>
            <a:r>
              <a:rPr lang="en-US" sz="2800" dirty="0" err="1"/>
              <a:t>chemicky</a:t>
            </a:r>
            <a:r>
              <a:rPr lang="en-US" sz="2800" dirty="0"/>
              <a:t> </a:t>
            </a:r>
            <a:r>
              <a:rPr lang="en-US" sz="2800" dirty="0" err="1"/>
              <a:t>znečištěna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v </a:t>
            </a:r>
            <a:r>
              <a:rPr lang="en-US" sz="2800" dirty="0" err="1"/>
              <a:t>zimě</a:t>
            </a:r>
            <a:r>
              <a:rPr lang="en-US" sz="2800" dirty="0"/>
              <a:t> </a:t>
            </a:r>
            <a:r>
              <a:rPr lang="en-US" sz="2800" dirty="0" err="1"/>
              <a:t>lze</a:t>
            </a:r>
            <a:r>
              <a:rPr lang="en-US" sz="2800" dirty="0"/>
              <a:t> </a:t>
            </a:r>
            <a:r>
              <a:rPr lang="en-US" sz="2800" dirty="0" err="1"/>
              <a:t>pomocí</a:t>
            </a:r>
            <a:r>
              <a:rPr lang="en-US" sz="2800" dirty="0"/>
              <a:t> </a:t>
            </a:r>
            <a:r>
              <a:rPr lang="en-US" sz="2800" dirty="0" err="1"/>
              <a:t>ohně</a:t>
            </a:r>
            <a:r>
              <a:rPr lang="en-US" sz="2800" dirty="0"/>
              <a:t> </a:t>
            </a:r>
            <a:r>
              <a:rPr lang="en-US" sz="2800" dirty="0" err="1"/>
              <a:t>rozpouštět</a:t>
            </a:r>
            <a:r>
              <a:rPr lang="en-US" sz="2800" dirty="0"/>
              <a:t> a </a:t>
            </a:r>
            <a:r>
              <a:rPr lang="en-US" sz="2800" dirty="0" err="1"/>
              <a:t>převařit</a:t>
            </a:r>
            <a:r>
              <a:rPr lang="en-US" sz="2800" dirty="0"/>
              <a:t> </a:t>
            </a:r>
            <a:r>
              <a:rPr lang="en-US" sz="2800" dirty="0" err="1"/>
              <a:t>sníh</a:t>
            </a:r>
            <a:r>
              <a:rPr lang="en-US" sz="2800" dirty="0"/>
              <a:t> 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v </a:t>
            </a:r>
            <a:r>
              <a:rPr lang="en-US" sz="2800" dirty="0" err="1"/>
              <a:t>deštivém</a:t>
            </a:r>
            <a:r>
              <a:rPr lang="en-US" sz="2800" dirty="0"/>
              <a:t> </a:t>
            </a:r>
            <a:r>
              <a:rPr lang="en-US" sz="2800" dirty="0" err="1"/>
              <a:t>období</a:t>
            </a:r>
            <a:r>
              <a:rPr lang="en-US" sz="2800" dirty="0"/>
              <a:t> </a:t>
            </a:r>
            <a:r>
              <a:rPr lang="en-US" sz="2800" dirty="0" err="1"/>
              <a:t>zase</a:t>
            </a:r>
            <a:r>
              <a:rPr lang="en-US" sz="2800" dirty="0"/>
              <a:t> </a:t>
            </a:r>
            <a:r>
              <a:rPr lang="en-US" sz="2800" dirty="0" err="1"/>
              <a:t>sbíráním</a:t>
            </a:r>
            <a:r>
              <a:rPr lang="en-US" sz="2800" dirty="0"/>
              <a:t> </a:t>
            </a:r>
            <a:r>
              <a:rPr lang="en-US" sz="2800" dirty="0" err="1"/>
              <a:t>deštové</a:t>
            </a:r>
            <a:r>
              <a:rPr lang="en-US" sz="2800" dirty="0"/>
              <a:t> </a:t>
            </a:r>
            <a:r>
              <a:rPr lang="en-US" sz="2800" dirty="0" err="1"/>
              <a:t>vody</a:t>
            </a:r>
            <a:r>
              <a:rPr lang="en-US" sz="2800" dirty="0"/>
              <a:t> a </a:t>
            </a:r>
            <a:r>
              <a:rPr lang="en-US" sz="2800" dirty="0" err="1"/>
              <a:t>následném</a:t>
            </a:r>
            <a:r>
              <a:rPr lang="en-US" sz="2800" dirty="0"/>
              <a:t> </a:t>
            </a:r>
            <a:r>
              <a:rPr lang="en-US" sz="2800" dirty="0" err="1"/>
              <a:t>převaření</a:t>
            </a:r>
            <a:endParaRPr lang="cs-CZ" sz="2800" dirty="0"/>
          </a:p>
          <a:p>
            <a:pPr marL="0" lvl="0" indent="0">
              <a:buNone/>
            </a:pPr>
            <a:endParaRPr lang="cs-CZ" sz="2800" b="1" u="sng" dirty="0"/>
          </a:p>
          <a:p>
            <a:pPr lvl="0"/>
            <a:r>
              <a:rPr lang="cs-CZ" sz="2800" b="1" u="sng" dirty="0"/>
              <a:t>p</a:t>
            </a:r>
            <a:r>
              <a:rPr lang="en-US" sz="2800" b="1" u="sng" dirty="0" err="1"/>
              <a:t>otrava</a:t>
            </a:r>
            <a:r>
              <a:rPr lang="en-US" sz="2800" b="1" u="sng" dirty="0"/>
              <a:t> </a:t>
            </a:r>
            <a:endParaRPr lang="cs-CZ" sz="2800" b="1" u="sng" dirty="0"/>
          </a:p>
          <a:p>
            <a:pPr lvl="0">
              <a:buFont typeface="Arial" pitchFamily="34" charset="0"/>
              <a:buChar char="•"/>
            </a:pPr>
            <a:r>
              <a:rPr lang="cs-CZ" sz="2800" i="1" dirty="0"/>
              <a:t>od</a:t>
            </a:r>
            <a:r>
              <a:rPr lang="en-US" sz="2800" dirty="0"/>
              <a:t> </a:t>
            </a:r>
            <a:r>
              <a:rPr lang="en-US" sz="2800" dirty="0" err="1"/>
              <a:t>jara</a:t>
            </a:r>
            <a:r>
              <a:rPr lang="en-US" sz="2800" dirty="0"/>
              <a:t> do </a:t>
            </a:r>
            <a:r>
              <a:rPr lang="en-US" sz="2800" dirty="0" err="1"/>
              <a:t>pozdzimu</a:t>
            </a:r>
            <a:r>
              <a:rPr lang="en-US" sz="2800" dirty="0"/>
              <a:t> </a:t>
            </a:r>
            <a:r>
              <a:rPr lang="en-US" sz="2800" dirty="0" err="1"/>
              <a:t>lze</a:t>
            </a:r>
            <a:r>
              <a:rPr lang="en-US" sz="2800" dirty="0"/>
              <a:t> </a:t>
            </a:r>
            <a:r>
              <a:rPr lang="en-US" sz="2800" dirty="0" err="1"/>
              <a:t>sbírat</a:t>
            </a:r>
            <a:r>
              <a:rPr lang="en-US" sz="2800" dirty="0"/>
              <a:t> </a:t>
            </a:r>
            <a:r>
              <a:rPr lang="en-US" sz="2800" dirty="0" err="1"/>
              <a:t>lesní</a:t>
            </a:r>
            <a:r>
              <a:rPr lang="en-US" sz="2800" dirty="0"/>
              <a:t> </a:t>
            </a:r>
            <a:r>
              <a:rPr lang="en-US" sz="2800" dirty="0" err="1"/>
              <a:t>plody</a:t>
            </a:r>
            <a:r>
              <a:rPr lang="en-US" sz="2800" dirty="0"/>
              <a:t> a </a:t>
            </a:r>
            <a:r>
              <a:rPr lang="en-US" sz="2800" dirty="0" err="1"/>
              <a:t>houby</a:t>
            </a:r>
            <a:r>
              <a:rPr lang="en-US" sz="2800" dirty="0"/>
              <a:t> a take </a:t>
            </a:r>
            <a:r>
              <a:rPr lang="en-US" sz="2800" dirty="0" err="1"/>
              <a:t>lovení</a:t>
            </a:r>
            <a:r>
              <a:rPr lang="en-US" sz="2800" dirty="0"/>
              <a:t> </a:t>
            </a:r>
            <a:r>
              <a:rPr lang="en-US" sz="2800" dirty="0" err="1"/>
              <a:t>ryb</a:t>
            </a:r>
            <a:r>
              <a:rPr lang="en-US" sz="2800" dirty="0"/>
              <a:t> 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v </a:t>
            </a:r>
            <a:r>
              <a:rPr lang="en-US" sz="2800" dirty="0" err="1"/>
              <a:t>zimě</a:t>
            </a:r>
            <a:r>
              <a:rPr lang="en-US" sz="2800" dirty="0"/>
              <a:t> se </a:t>
            </a:r>
            <a:r>
              <a:rPr lang="en-US" sz="2800" dirty="0" err="1"/>
              <a:t>můžete</a:t>
            </a:r>
            <a:r>
              <a:rPr lang="en-US" sz="2800" dirty="0"/>
              <a:t> </a:t>
            </a:r>
            <a:r>
              <a:rPr lang="en-US" sz="2800" dirty="0" err="1"/>
              <a:t>naopak</a:t>
            </a:r>
            <a:r>
              <a:rPr lang="en-US" sz="2800" dirty="0"/>
              <a:t> </a:t>
            </a:r>
            <a:r>
              <a:rPr lang="en-US" sz="2800" dirty="0" err="1"/>
              <a:t>živit</a:t>
            </a:r>
            <a:r>
              <a:rPr lang="en-US" sz="2800" dirty="0"/>
              <a:t> </a:t>
            </a:r>
            <a:r>
              <a:rPr lang="en-US" sz="2800" dirty="0" err="1"/>
              <a:t>vnitřní</a:t>
            </a:r>
            <a:r>
              <a:rPr lang="en-US" sz="2800" dirty="0"/>
              <a:t> </a:t>
            </a:r>
            <a:r>
              <a:rPr lang="en-US" sz="2800" dirty="0" err="1"/>
              <a:t>kůrou</a:t>
            </a:r>
            <a:r>
              <a:rPr lang="en-US" sz="2800" dirty="0"/>
              <a:t> </a:t>
            </a:r>
            <a:r>
              <a:rPr lang="en-US" sz="2800" dirty="0" err="1"/>
              <a:t>stromů</a:t>
            </a:r>
            <a:r>
              <a:rPr lang="en-US" sz="2800" dirty="0"/>
              <a:t> </a:t>
            </a:r>
            <a:r>
              <a:rPr lang="en-US" sz="2800" dirty="0" err="1"/>
              <a:t>jako</a:t>
            </a:r>
            <a:r>
              <a:rPr lang="en-US" sz="2800" dirty="0"/>
              <a:t> </a:t>
            </a:r>
            <a:r>
              <a:rPr lang="en-US" sz="2800" dirty="0" err="1"/>
              <a:t>např</a:t>
            </a:r>
            <a:r>
              <a:rPr lang="en-US" sz="2800" dirty="0"/>
              <a:t>. </a:t>
            </a:r>
            <a:r>
              <a:rPr lang="en-US" sz="2800" dirty="0" err="1"/>
              <a:t>břízy</a:t>
            </a:r>
            <a:r>
              <a:rPr lang="en-US" sz="2800" dirty="0"/>
              <a:t>, </a:t>
            </a:r>
            <a:r>
              <a:rPr lang="en-US" sz="2800" dirty="0" err="1"/>
              <a:t>osiky</a:t>
            </a:r>
            <a:r>
              <a:rPr lang="en-US" sz="2800" dirty="0"/>
              <a:t>, </a:t>
            </a:r>
            <a:r>
              <a:rPr lang="en-US" sz="2800" dirty="0" err="1"/>
              <a:t>borovice</a:t>
            </a:r>
            <a:r>
              <a:rPr lang="en-US" sz="2800" dirty="0"/>
              <a:t>,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vrby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cs-CZ" sz="2800" dirty="0"/>
              <a:t>d</a:t>
            </a:r>
            <a:r>
              <a:rPr lang="en-US" sz="2800" dirty="0" err="1"/>
              <a:t>ále</a:t>
            </a:r>
            <a:r>
              <a:rPr lang="en-US" sz="2800" dirty="0"/>
              <a:t> </a:t>
            </a:r>
            <a:r>
              <a:rPr lang="en-US" sz="2800" dirty="0" err="1"/>
              <a:t>můžete</a:t>
            </a:r>
            <a:r>
              <a:rPr lang="en-US" sz="2800" dirty="0"/>
              <a:t> </a:t>
            </a:r>
            <a:r>
              <a:rPr lang="en-US" sz="2800" dirty="0" err="1"/>
              <a:t>sbírat</a:t>
            </a:r>
            <a:r>
              <a:rPr lang="en-US" sz="2800" dirty="0"/>
              <a:t> </a:t>
            </a:r>
            <a:r>
              <a:rPr lang="en-US" sz="2800" dirty="0" err="1"/>
              <a:t>kaštany</a:t>
            </a:r>
            <a:r>
              <a:rPr lang="en-US" sz="2800" dirty="0"/>
              <a:t>, </a:t>
            </a:r>
            <a:r>
              <a:rPr lang="en-US" sz="2800" dirty="0" err="1"/>
              <a:t>žaludy</a:t>
            </a:r>
            <a:r>
              <a:rPr lang="en-US" sz="2800" dirty="0"/>
              <a:t>, </a:t>
            </a:r>
            <a:r>
              <a:rPr lang="en-US" sz="2800" dirty="0" err="1"/>
              <a:t>ořechy</a:t>
            </a:r>
            <a:r>
              <a:rPr lang="en-US" sz="2800" dirty="0"/>
              <a:t>, </a:t>
            </a:r>
            <a:r>
              <a:rPr lang="en-US" sz="2800" dirty="0" err="1"/>
              <a:t>semena</a:t>
            </a:r>
            <a:r>
              <a:rPr lang="en-US" sz="2800" dirty="0"/>
              <a:t> a </a:t>
            </a:r>
            <a:r>
              <a:rPr lang="en-US" sz="2800" dirty="0" err="1"/>
              <a:t>dokonce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kořeny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endParaRPr lang="cs-CZ" sz="2800" dirty="0"/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2817B9-1370-4589-80DA-F3E1AEAE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EA75722-0BD5-48D8-A49B-AEB036AD1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060848"/>
            <a:ext cx="8928992" cy="49411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u="sng" dirty="0"/>
              <a:t>z</a:t>
            </a:r>
            <a:r>
              <a:rPr lang="en-US" b="1" u="sng" dirty="0" err="1"/>
              <a:t>ranění</a:t>
            </a:r>
            <a:r>
              <a:rPr lang="en-US" b="1" u="sng" dirty="0"/>
              <a:t> v </a:t>
            </a:r>
            <a:r>
              <a:rPr lang="en-US" b="1" u="sng" dirty="0" err="1"/>
              <a:t>přírodě</a:t>
            </a:r>
            <a:r>
              <a:rPr lang="en-US" b="1" u="sng" dirty="0"/>
              <a:t>  </a:t>
            </a:r>
            <a:endParaRPr lang="cs-CZ" b="1" u="sng" dirty="0"/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nejste</a:t>
            </a:r>
            <a:r>
              <a:rPr lang="en-US" dirty="0"/>
              <a:t> </a:t>
            </a:r>
            <a:r>
              <a:rPr lang="en-US" dirty="0" err="1"/>
              <a:t>schopni</a:t>
            </a:r>
            <a:r>
              <a:rPr lang="en-US" dirty="0"/>
              <a:t> </a:t>
            </a:r>
            <a:r>
              <a:rPr lang="en-US" dirty="0" err="1"/>
              <a:t>pokračovat</a:t>
            </a:r>
            <a:r>
              <a:rPr lang="en-US" dirty="0"/>
              <a:t> v </a:t>
            </a:r>
            <a:r>
              <a:rPr lang="en-US" dirty="0" err="1"/>
              <a:t>cestě</a:t>
            </a:r>
            <a:r>
              <a:rPr lang="en-US" dirty="0"/>
              <a:t> </a:t>
            </a:r>
            <a:r>
              <a:rPr lang="en-US" dirty="0" err="1"/>
              <a:t>volejte</a:t>
            </a:r>
            <a:r>
              <a:rPr lang="en-US" dirty="0"/>
              <a:t> </a:t>
            </a:r>
            <a:r>
              <a:rPr lang="en-US" dirty="0" err="1"/>
              <a:t>rychlou</a:t>
            </a:r>
            <a:r>
              <a:rPr lang="en-US" dirty="0"/>
              <a:t> </a:t>
            </a:r>
            <a:r>
              <a:rPr lang="en-US" dirty="0" err="1"/>
              <a:t>záchrannou</a:t>
            </a:r>
            <a:r>
              <a:rPr lang="en-US" dirty="0"/>
              <a:t> </a:t>
            </a:r>
            <a:r>
              <a:rPr lang="en-US" dirty="0" err="1"/>
              <a:t>složbu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čísle</a:t>
            </a:r>
            <a:r>
              <a:rPr lang="en-US" dirty="0"/>
              <a:t> 155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V terénu, kde neuspěje technika </a:t>
            </a:r>
            <a:r>
              <a:rPr lang="en-US" dirty="0" err="1"/>
              <a:t>musíte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zraněnou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 </a:t>
            </a:r>
            <a:r>
              <a:rPr lang="en-US" dirty="0" err="1"/>
              <a:t>transportovat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, </a:t>
            </a:r>
            <a:r>
              <a:rPr lang="en-US" dirty="0" err="1"/>
              <a:t>odkud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 </a:t>
            </a:r>
            <a:r>
              <a:rPr lang="en-US" dirty="0" err="1"/>
              <a:t>sehnat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v</a:t>
            </a:r>
            <a:r>
              <a:rPr lang="en-US" dirty="0" err="1"/>
              <a:t>ždy</a:t>
            </a:r>
            <a:r>
              <a:rPr lang="en-US" dirty="0"/>
              <a:t> se </a:t>
            </a:r>
            <a:r>
              <a:rPr lang="en-US" dirty="0" err="1"/>
              <a:t>snažte</a:t>
            </a:r>
            <a:r>
              <a:rPr lang="en-US" dirty="0"/>
              <a:t> </a:t>
            </a:r>
            <a:r>
              <a:rPr lang="en-US" dirty="0" err="1"/>
              <a:t>dostat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nejbližší</a:t>
            </a:r>
            <a:r>
              <a:rPr lang="en-US" dirty="0"/>
              <a:t> </a:t>
            </a:r>
            <a:r>
              <a:rPr lang="en-US" dirty="0" err="1"/>
              <a:t>cestu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možný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auta</a:t>
            </a:r>
            <a:r>
              <a:rPr lang="en-US" dirty="0"/>
              <a:t>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otevřené</a:t>
            </a:r>
            <a:r>
              <a:rPr lang="en-US" dirty="0"/>
              <a:t> </a:t>
            </a:r>
            <a:r>
              <a:rPr lang="en-US" dirty="0" err="1"/>
              <a:t>prostranství</a:t>
            </a:r>
            <a:r>
              <a:rPr lang="en-US" dirty="0"/>
              <a:t> pro </a:t>
            </a:r>
            <a:r>
              <a:rPr lang="en-US" dirty="0" err="1"/>
              <a:t>případné</a:t>
            </a:r>
            <a:r>
              <a:rPr lang="en-US" dirty="0"/>
              <a:t> </a:t>
            </a:r>
            <a:r>
              <a:rPr lang="en-US" dirty="0" err="1"/>
              <a:t>přistání</a:t>
            </a:r>
            <a:r>
              <a:rPr lang="en-US" dirty="0"/>
              <a:t> </a:t>
            </a:r>
            <a:r>
              <a:rPr lang="en-US" dirty="0" err="1"/>
              <a:t>vrtulníku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pokud jste sami, </a:t>
            </a:r>
            <a:r>
              <a:rPr lang="en-US" dirty="0" err="1"/>
              <a:t>ošetřete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zranění</a:t>
            </a:r>
            <a:r>
              <a:rPr lang="en-US" dirty="0"/>
              <a:t> a </a:t>
            </a:r>
            <a:r>
              <a:rPr lang="en-US" dirty="0" err="1"/>
              <a:t>snažte</a:t>
            </a:r>
            <a:r>
              <a:rPr lang="en-US" dirty="0"/>
              <a:t> se </a:t>
            </a:r>
            <a:r>
              <a:rPr lang="en-US" dirty="0" err="1"/>
              <a:t>dostat</a:t>
            </a:r>
            <a:r>
              <a:rPr lang="en-US" dirty="0"/>
              <a:t> k </a:t>
            </a:r>
            <a:r>
              <a:rPr lang="en-US" dirty="0" err="1"/>
              <a:t>nejbližší</a:t>
            </a:r>
            <a:r>
              <a:rPr lang="en-US" dirty="0"/>
              <a:t> </a:t>
            </a:r>
            <a:r>
              <a:rPr lang="en-US" dirty="0" err="1"/>
              <a:t>civilizaci</a:t>
            </a:r>
            <a:r>
              <a:rPr lang="en-US" dirty="0"/>
              <a:t>. </a:t>
            </a:r>
            <a:r>
              <a:rPr lang="en-US" dirty="0" err="1"/>
              <a:t>Šetřete</a:t>
            </a:r>
            <a:r>
              <a:rPr lang="en-US" dirty="0"/>
              <a:t> </a:t>
            </a:r>
            <a:r>
              <a:rPr lang="en-US" dirty="0" err="1"/>
              <a:t>síly</a:t>
            </a:r>
            <a:r>
              <a:rPr lang="en-US" dirty="0"/>
              <a:t> a </a:t>
            </a:r>
            <a:r>
              <a:rPr lang="en-US" dirty="0" err="1"/>
              <a:t>kontrolujte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zranění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n</a:t>
            </a:r>
            <a:r>
              <a:rPr lang="en-US" dirty="0" err="1"/>
              <a:t>evzdalujte</a:t>
            </a:r>
            <a:r>
              <a:rPr lang="en-US" dirty="0"/>
              <a:t> se z </a:t>
            </a:r>
            <a:r>
              <a:rPr lang="en-US" dirty="0" err="1"/>
              <a:t>cesty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/>
            <a:r>
              <a:rPr lang="cs-CZ" b="1" u="sng" dirty="0"/>
              <a:t>l</a:t>
            </a:r>
            <a:r>
              <a:rPr lang="en-US" b="1" u="sng" dirty="0" err="1"/>
              <a:t>avina</a:t>
            </a:r>
            <a:r>
              <a:rPr lang="en-US" b="1" u="sng" dirty="0"/>
              <a:t> </a:t>
            </a:r>
            <a:endParaRPr lang="cs-CZ" b="1" u="sng" dirty="0"/>
          </a:p>
          <a:p>
            <a:pPr lvl="0">
              <a:buFont typeface="Arial" pitchFamily="34" charset="0"/>
              <a:buChar char="•"/>
            </a:pPr>
            <a:r>
              <a:rPr lang="cs-CZ" i="1" dirty="0"/>
              <a:t>pokud </a:t>
            </a:r>
            <a:r>
              <a:rPr lang="cs-CZ" dirty="0"/>
              <a:t>se již dá lavina do pohybu, snažte se ujet z její dráhy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když už vás zachytí, pokuste se dostat mimo hlavní proud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chraňte si obličej a nadechněte se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když se lavina zastaví, vytvořte si dýchací kapsu před ústy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pokud nejste zraněni, snažte se dostat na povrch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pokud se stanete svědky toho, že lavina pohltila někoho jiného, zavolejte pomoc nebo pro ni někoho vyšlete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když jste postiženého našli, vykopávejte do sněhu díru bokem a ne kolmo dolů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807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866527"/>
            <a:ext cx="8740824" cy="4968552"/>
          </a:xfrm>
        </p:spPr>
        <p:txBody>
          <a:bodyPr>
            <a:normAutofit fontScale="70000" lnSpcReduction="20000"/>
          </a:bodyPr>
          <a:lstStyle/>
          <a:p>
            <a:pPr lvl="0">
              <a:buFont typeface="Arial" pitchFamily="34" charset="0"/>
              <a:buChar char="•"/>
            </a:pPr>
            <a:endParaRPr lang="cs-CZ" sz="2900" dirty="0"/>
          </a:p>
          <a:p>
            <a:pPr lvl="0"/>
            <a:r>
              <a:rPr lang="cs-CZ" sz="2900" b="1" u="sng" dirty="0"/>
              <a:t>p</a:t>
            </a:r>
            <a:r>
              <a:rPr lang="en-US" sz="2900" b="1" u="sng" dirty="0" err="1"/>
              <a:t>rolomení</a:t>
            </a:r>
            <a:r>
              <a:rPr lang="en-US" sz="2900" b="1" u="sng" dirty="0"/>
              <a:t> </a:t>
            </a:r>
            <a:r>
              <a:rPr lang="en-US" sz="2900" b="1" u="sng" dirty="0" err="1"/>
              <a:t>ledu</a:t>
            </a:r>
            <a:r>
              <a:rPr lang="en-US" sz="2900" b="1" u="sng" dirty="0"/>
              <a:t> </a:t>
            </a:r>
            <a:endParaRPr lang="cs-CZ" sz="2900" b="1" u="sng" dirty="0"/>
          </a:p>
          <a:p>
            <a:pPr lvl="0">
              <a:buFont typeface="Arial" pitchFamily="34" charset="0"/>
              <a:buChar char="•"/>
            </a:pPr>
            <a:r>
              <a:rPr lang="cs-CZ" sz="2900" dirty="0"/>
              <a:t>p</a:t>
            </a:r>
            <a:r>
              <a:rPr lang="en-US" sz="2900" dirty="0" err="1"/>
              <a:t>ro</a:t>
            </a:r>
            <a:r>
              <a:rPr lang="en-US" sz="2900" dirty="0"/>
              <a:t> </a:t>
            </a:r>
            <a:r>
              <a:rPr lang="en-US" sz="2900" dirty="0" err="1"/>
              <a:t>bezpečný</a:t>
            </a:r>
            <a:r>
              <a:rPr lang="en-US" sz="2900" dirty="0"/>
              <a:t> </a:t>
            </a:r>
            <a:r>
              <a:rPr lang="en-US" sz="2900" dirty="0" err="1"/>
              <a:t>vstup</a:t>
            </a:r>
            <a:r>
              <a:rPr lang="en-US" sz="2900" dirty="0"/>
              <a:t> a </a:t>
            </a:r>
            <a:r>
              <a:rPr lang="en-US" sz="2900" dirty="0" err="1"/>
              <a:t>pohyb</a:t>
            </a:r>
            <a:r>
              <a:rPr lang="cs-CZ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ledu</a:t>
            </a:r>
            <a:r>
              <a:rPr lang="en-US" sz="2900" dirty="0"/>
              <a:t> by </a:t>
            </a:r>
            <a:r>
              <a:rPr lang="en-US" sz="2900" dirty="0" err="1"/>
              <a:t>měl</a:t>
            </a:r>
            <a:r>
              <a:rPr lang="en-US" sz="2900" dirty="0"/>
              <a:t> </a:t>
            </a:r>
            <a:r>
              <a:rPr lang="en-US" sz="2900" dirty="0" err="1"/>
              <a:t>mít</a:t>
            </a:r>
            <a:r>
              <a:rPr lang="en-US" sz="2900" dirty="0"/>
              <a:t> led </a:t>
            </a:r>
            <a:r>
              <a:rPr lang="en-US" sz="2900" dirty="0" err="1"/>
              <a:t>nejméně</a:t>
            </a:r>
            <a:r>
              <a:rPr lang="en-US" sz="2900" dirty="0"/>
              <a:t> 20 cm</a:t>
            </a:r>
            <a:endParaRPr lang="cs-CZ" sz="2900" dirty="0"/>
          </a:p>
          <a:p>
            <a:pPr lvl="0">
              <a:buFont typeface="Arial" pitchFamily="34" charset="0"/>
              <a:buChar char="•"/>
            </a:pPr>
            <a:r>
              <a:rPr lang="cs-CZ" sz="2900" dirty="0"/>
              <a:t>p</a:t>
            </a:r>
            <a:r>
              <a:rPr lang="en-US" sz="2900" dirty="0" err="1"/>
              <a:t>okud</a:t>
            </a:r>
            <a:r>
              <a:rPr lang="en-US" sz="2900" dirty="0"/>
              <a:t> se </a:t>
            </a:r>
            <a:r>
              <a:rPr lang="en-US" sz="2900" dirty="0" err="1"/>
              <a:t>propadnete</a:t>
            </a:r>
            <a:r>
              <a:rPr lang="cs-CZ" sz="2900" dirty="0"/>
              <a:t>,</a:t>
            </a:r>
            <a:r>
              <a:rPr lang="en-US" sz="2900" dirty="0"/>
              <a:t> </a:t>
            </a:r>
            <a:r>
              <a:rPr lang="en-US" sz="2900" dirty="0" err="1"/>
              <a:t>snažte</a:t>
            </a:r>
            <a:r>
              <a:rPr lang="en-US" sz="2900" dirty="0"/>
              <a:t> se </a:t>
            </a:r>
            <a:r>
              <a:rPr lang="en-US" sz="2900" dirty="0" err="1"/>
              <a:t>dostat</a:t>
            </a:r>
            <a:r>
              <a:rPr lang="en-US" sz="2900" dirty="0"/>
              <a:t> </a:t>
            </a:r>
            <a:r>
              <a:rPr lang="en-US" sz="2900" dirty="0" err="1"/>
              <a:t>zpátky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led a v </a:t>
            </a:r>
            <a:r>
              <a:rPr lang="en-US" sz="2900" dirty="0" err="1"/>
              <a:t>leže</a:t>
            </a:r>
            <a:r>
              <a:rPr lang="en-US" sz="2900" dirty="0"/>
              <a:t> se </a:t>
            </a:r>
            <a:r>
              <a:rPr lang="en-US" sz="2900" dirty="0" err="1"/>
              <a:t>doplazit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břeh</a:t>
            </a:r>
            <a:endParaRPr lang="cs-CZ" sz="2900" dirty="0"/>
          </a:p>
          <a:p>
            <a:pPr lvl="0">
              <a:buFont typeface="Arial" pitchFamily="34" charset="0"/>
              <a:buChar char="•"/>
            </a:pPr>
            <a:r>
              <a:rPr lang="cs-CZ" sz="2900" dirty="0"/>
              <a:t>p</a:t>
            </a:r>
            <a:r>
              <a:rPr lang="en-US" sz="2900" dirty="0" err="1"/>
              <a:t>okud</a:t>
            </a:r>
            <a:r>
              <a:rPr lang="en-US" sz="2900" dirty="0"/>
              <a:t> se </a:t>
            </a:r>
            <a:r>
              <a:rPr lang="en-US" sz="2900" dirty="0" err="1"/>
              <a:t>ocitn</a:t>
            </a:r>
            <a:r>
              <a:rPr lang="cs-CZ" sz="2900" dirty="0"/>
              <a:t>et</a:t>
            </a:r>
            <a:r>
              <a:rPr lang="en-US" sz="2900" dirty="0"/>
              <a:t>e v </a:t>
            </a:r>
            <a:r>
              <a:rPr lang="en-US" sz="2900" dirty="0" err="1"/>
              <a:t>roli</a:t>
            </a:r>
            <a:r>
              <a:rPr lang="en-US" sz="2900" dirty="0"/>
              <a:t> </a:t>
            </a:r>
            <a:r>
              <a:rPr lang="en-US" sz="2900" dirty="0" err="1"/>
              <a:t>zachránce</a:t>
            </a:r>
            <a:r>
              <a:rPr lang="cs-CZ" sz="2900" dirty="0"/>
              <a:t>,</a:t>
            </a:r>
            <a:r>
              <a:rPr lang="en-US" sz="2900" dirty="0"/>
              <a:t> </a:t>
            </a:r>
            <a:r>
              <a:rPr lang="en-US" sz="2900" dirty="0" err="1"/>
              <a:t>snažte</a:t>
            </a:r>
            <a:r>
              <a:rPr lang="en-US" sz="2900" dirty="0"/>
              <a:t> se </a:t>
            </a:r>
            <a:r>
              <a:rPr lang="en-US" sz="2900" dirty="0" err="1"/>
              <a:t>postiženému</a:t>
            </a:r>
            <a:r>
              <a:rPr lang="en-US" sz="2900" dirty="0"/>
              <a:t> </a:t>
            </a:r>
            <a:r>
              <a:rPr lang="en-US" sz="2900" dirty="0" err="1"/>
              <a:t>podat</a:t>
            </a:r>
            <a:r>
              <a:rPr lang="en-US" sz="2900" dirty="0"/>
              <a:t> </a:t>
            </a:r>
            <a:endParaRPr lang="cs-CZ" sz="2900" dirty="0"/>
          </a:p>
          <a:p>
            <a:pPr lvl="0">
              <a:buNone/>
            </a:pPr>
            <a:r>
              <a:rPr lang="cs-CZ" sz="2900" dirty="0"/>
              <a:t>	</a:t>
            </a:r>
            <a:r>
              <a:rPr lang="en-US" sz="2900" dirty="0" err="1"/>
              <a:t>například</a:t>
            </a:r>
            <a:r>
              <a:rPr lang="en-US" sz="2900" dirty="0"/>
              <a:t> </a:t>
            </a:r>
            <a:r>
              <a:rPr lang="en-US" sz="2900" dirty="0" err="1"/>
              <a:t>dlouhý</a:t>
            </a:r>
            <a:r>
              <a:rPr lang="en-US" sz="2900" dirty="0"/>
              <a:t> </a:t>
            </a:r>
            <a:r>
              <a:rPr lang="en-US" sz="2900" dirty="0" err="1"/>
              <a:t>kus</a:t>
            </a:r>
            <a:r>
              <a:rPr lang="en-US" sz="2900" dirty="0"/>
              <a:t> </a:t>
            </a:r>
            <a:r>
              <a:rPr lang="en-US" sz="2900" dirty="0" err="1"/>
              <a:t>dřeva</a:t>
            </a:r>
            <a:endParaRPr lang="cs-CZ" sz="2900" dirty="0"/>
          </a:p>
          <a:p>
            <a:pPr lvl="0">
              <a:buFont typeface="Arial" pitchFamily="34" charset="0"/>
              <a:buChar char="•"/>
            </a:pPr>
            <a:r>
              <a:rPr lang="cs-CZ" sz="2900" dirty="0"/>
              <a:t>r</a:t>
            </a:r>
            <a:r>
              <a:rPr lang="en-US" sz="2900" dirty="0" err="1"/>
              <a:t>ozhodn</a:t>
            </a:r>
            <a:r>
              <a:rPr lang="cs-CZ" sz="2900" dirty="0" err="1"/>
              <a:t>et</a:t>
            </a:r>
            <a:r>
              <a:rPr lang="en-US" sz="2900" dirty="0"/>
              <a:t>e</a:t>
            </a:r>
            <a:r>
              <a:rPr lang="cs-CZ" sz="2900" dirty="0"/>
              <a:t>-li se</a:t>
            </a:r>
            <a:r>
              <a:rPr lang="en-US" sz="2900" dirty="0"/>
              <a:t> </a:t>
            </a:r>
            <a:r>
              <a:rPr lang="en-US" sz="2900" dirty="0" err="1"/>
              <a:t>jít</a:t>
            </a:r>
            <a:r>
              <a:rPr lang="en-US" sz="2900" dirty="0"/>
              <a:t> k </a:t>
            </a:r>
            <a:r>
              <a:rPr lang="en-US" sz="2900" dirty="0" err="1"/>
              <a:t>němu</a:t>
            </a:r>
            <a:r>
              <a:rPr lang="en-US" sz="2900" dirty="0"/>
              <a:t> </a:t>
            </a:r>
            <a:endParaRPr lang="cs-CZ" sz="2900" dirty="0"/>
          </a:p>
          <a:p>
            <a:pPr lvl="0">
              <a:buNone/>
            </a:pPr>
            <a:r>
              <a:rPr lang="cs-CZ" sz="2900" dirty="0"/>
              <a:t>	</a:t>
            </a:r>
            <a:r>
              <a:rPr lang="en-US" sz="2900" dirty="0" err="1"/>
              <a:t>blíže</a:t>
            </a:r>
            <a:r>
              <a:rPr lang="en-US" sz="2900" dirty="0"/>
              <a:t>, </a:t>
            </a:r>
            <a:r>
              <a:rPr lang="en-US" sz="2900" dirty="0" err="1"/>
              <a:t>lehněte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cs-CZ" sz="2900" dirty="0"/>
              <a:t>,</a:t>
            </a:r>
            <a:r>
              <a:rPr lang="en-US" sz="2900" dirty="0"/>
              <a:t> </a:t>
            </a:r>
            <a:r>
              <a:rPr lang="en-US" sz="2900" dirty="0" err="1"/>
              <a:t>abyste</a:t>
            </a:r>
            <a:r>
              <a:rPr lang="en-US" sz="2900" dirty="0"/>
              <a:t> </a:t>
            </a:r>
            <a:endParaRPr lang="cs-CZ" sz="2900" dirty="0"/>
          </a:p>
          <a:p>
            <a:pPr lvl="0">
              <a:buNone/>
            </a:pPr>
            <a:r>
              <a:rPr lang="cs-CZ" sz="2900" dirty="0"/>
              <a:t>	</a:t>
            </a:r>
            <a:r>
              <a:rPr lang="en-US" sz="2900" dirty="0" err="1"/>
              <a:t>rozložil</a:t>
            </a:r>
            <a:r>
              <a:rPr lang="cs-CZ" sz="2900" dirty="0"/>
              <a:t>i</a:t>
            </a:r>
            <a:r>
              <a:rPr lang="en-US" sz="2900" dirty="0"/>
              <a:t> </a:t>
            </a:r>
            <a:r>
              <a:rPr lang="en-US" sz="2900" dirty="0" err="1"/>
              <a:t>váhu</a:t>
            </a:r>
            <a:endParaRPr lang="cs-CZ" sz="2900" dirty="0"/>
          </a:p>
          <a:p>
            <a:pPr lvl="0">
              <a:buFont typeface="Arial" pitchFamily="34" charset="0"/>
              <a:buChar char="•"/>
            </a:pPr>
            <a:r>
              <a:rPr lang="cs-CZ" sz="2900" dirty="0"/>
              <a:t>v</a:t>
            </a:r>
            <a:r>
              <a:rPr lang="en-US" sz="2900" dirty="0" err="1"/>
              <a:t>ždy</a:t>
            </a:r>
            <a:r>
              <a:rPr lang="en-US" sz="2900" dirty="0"/>
              <a:t> </a:t>
            </a:r>
            <a:r>
              <a:rPr lang="en-US" sz="2900" dirty="0" err="1"/>
              <a:t>volejte</a:t>
            </a:r>
            <a:r>
              <a:rPr lang="en-US" sz="2900" dirty="0"/>
              <a:t> </a:t>
            </a:r>
            <a:r>
              <a:rPr lang="en-US" sz="2900" dirty="0" err="1"/>
              <a:t>rychlou</a:t>
            </a:r>
            <a:r>
              <a:rPr lang="en-US" sz="2900" dirty="0"/>
              <a:t> </a:t>
            </a:r>
            <a:endParaRPr lang="cs-CZ" sz="2900" dirty="0"/>
          </a:p>
          <a:p>
            <a:pPr lvl="0">
              <a:buNone/>
            </a:pPr>
            <a:r>
              <a:rPr lang="cs-CZ" sz="2900" dirty="0"/>
              <a:t>	</a:t>
            </a:r>
            <a:r>
              <a:rPr lang="en-US" sz="2900" dirty="0" err="1"/>
              <a:t>záchrannou</a:t>
            </a:r>
            <a:r>
              <a:rPr lang="en-US" sz="2900" dirty="0"/>
              <a:t> </a:t>
            </a:r>
            <a:r>
              <a:rPr lang="en-US" sz="2900" dirty="0" err="1"/>
              <a:t>službu</a:t>
            </a:r>
            <a:endParaRPr lang="cs-CZ" sz="2900" dirty="0"/>
          </a:p>
          <a:p>
            <a:endParaRPr lang="cs-CZ" dirty="0"/>
          </a:p>
        </p:txBody>
      </p:sp>
      <p:pic>
        <p:nvPicPr>
          <p:cNvPr id="1026" name="Picture 2" descr="D:\Users\Asus\Desktop\HZS JMK\14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5908" y="4275702"/>
            <a:ext cx="2808312" cy="2106234"/>
          </a:xfrm>
          <a:prstGeom prst="rect">
            <a:avLst/>
          </a:prstGeom>
          <a:noFill/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4211960" y="6381936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7 </a:t>
            </a:r>
            <a:r>
              <a:rPr lang="cs-CZ" sz="3000" dirty="0"/>
              <a:t>Práce hasičů při prolomení ledu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898944"/>
          </a:xfrm>
        </p:spPr>
        <p:txBody>
          <a:bodyPr>
            <a:normAutofit/>
          </a:bodyPr>
          <a:lstStyle/>
          <a:p>
            <a:pPr lvl="0"/>
            <a:r>
              <a:rPr lang="cs-CZ" b="1" u="sng" dirty="0"/>
              <a:t>t</a:t>
            </a:r>
            <a:r>
              <a:rPr lang="en-US" b="1" u="sng" dirty="0" err="1"/>
              <a:t>onutí</a:t>
            </a:r>
            <a:r>
              <a:rPr lang="en-US" b="1" u="sng" dirty="0"/>
              <a:t> </a:t>
            </a:r>
            <a:endParaRPr lang="cs-CZ" b="1" u="sng" dirty="0"/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vždy</a:t>
            </a:r>
            <a:r>
              <a:rPr lang="en-US" dirty="0"/>
              <a:t> se </a:t>
            </a:r>
            <a:r>
              <a:rPr lang="en-US" dirty="0" err="1"/>
              <a:t>snažte</a:t>
            </a:r>
            <a:r>
              <a:rPr lang="en-US" dirty="0"/>
              <a:t> </a:t>
            </a:r>
            <a:r>
              <a:rPr lang="en-US" dirty="0" err="1"/>
              <a:t>odhadnout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plavecké</a:t>
            </a:r>
            <a:r>
              <a:rPr lang="en-US" dirty="0"/>
              <a:t> </a:t>
            </a:r>
            <a:r>
              <a:rPr lang="cs-CZ" dirty="0"/>
              <a:t>schopnosti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 pod </a:t>
            </a:r>
            <a:r>
              <a:rPr lang="en-US" dirty="0" err="1"/>
              <a:t>vlivem</a:t>
            </a:r>
            <a:r>
              <a:rPr lang="en-US" dirty="0"/>
              <a:t> </a:t>
            </a:r>
            <a:r>
              <a:rPr lang="en-US" dirty="0" err="1"/>
              <a:t>alkoholu</a:t>
            </a:r>
            <a:r>
              <a:rPr lang="en-US" dirty="0"/>
              <a:t> </a:t>
            </a:r>
            <a:r>
              <a:rPr lang="en-US" dirty="0" err="1"/>
              <a:t>nechoďtě</a:t>
            </a:r>
            <a:r>
              <a:rPr lang="en-US" dirty="0"/>
              <a:t> do </a:t>
            </a:r>
            <a:r>
              <a:rPr lang="en-US" dirty="0" err="1"/>
              <a:t>vody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okud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přehřátí</a:t>
            </a:r>
            <a:r>
              <a:rPr lang="en-US" dirty="0"/>
              <a:t>, </a:t>
            </a:r>
            <a:r>
              <a:rPr lang="en-US" dirty="0" err="1"/>
              <a:t>neskákejte</a:t>
            </a:r>
            <a:r>
              <a:rPr lang="en-US" dirty="0"/>
              <a:t> do </a:t>
            </a:r>
            <a:r>
              <a:rPr lang="en-US" dirty="0" err="1"/>
              <a:t>studené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 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skákejte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tam, </a:t>
            </a:r>
            <a:r>
              <a:rPr lang="en-US" dirty="0" err="1"/>
              <a:t>kde</a:t>
            </a:r>
            <a:r>
              <a:rPr lang="en-US" dirty="0"/>
              <a:t> to </a:t>
            </a:r>
            <a:r>
              <a:rPr lang="en-US" dirty="0" err="1"/>
              <a:t>znáte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okud</a:t>
            </a:r>
            <a:r>
              <a:rPr lang="en-US" dirty="0"/>
              <a:t> se </a:t>
            </a:r>
            <a:r>
              <a:rPr lang="en-US" dirty="0" err="1"/>
              <a:t>dostanete</a:t>
            </a:r>
            <a:r>
              <a:rPr lang="en-US" dirty="0"/>
              <a:t> do </a:t>
            </a:r>
            <a:r>
              <a:rPr lang="en-US" dirty="0" err="1"/>
              <a:t>situace</a:t>
            </a:r>
            <a:r>
              <a:rPr lang="en-US" dirty="0"/>
              <a:t> </a:t>
            </a:r>
            <a:r>
              <a:rPr lang="en-US" dirty="0" err="1"/>
              <a:t>tonoucího</a:t>
            </a:r>
            <a:r>
              <a:rPr lang="en-US" dirty="0"/>
              <a:t>, </a:t>
            </a:r>
            <a:r>
              <a:rPr lang="en-US" dirty="0" err="1"/>
              <a:t>upozorněte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a </a:t>
            </a:r>
            <a:r>
              <a:rPr lang="en-US" dirty="0" err="1"/>
              <a:t>snažte</a:t>
            </a:r>
            <a:r>
              <a:rPr lang="en-US" dirty="0"/>
              <a:t> se </a:t>
            </a:r>
            <a:r>
              <a:rPr lang="en-US" dirty="0" err="1"/>
              <a:t>zůstat</a:t>
            </a:r>
            <a:r>
              <a:rPr lang="en-US" dirty="0"/>
              <a:t> v </a:t>
            </a:r>
            <a:r>
              <a:rPr lang="en-US" dirty="0" err="1"/>
              <a:t>klidu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ři</a:t>
            </a:r>
            <a:r>
              <a:rPr lang="en-US" dirty="0"/>
              <a:t> </a:t>
            </a:r>
            <a:r>
              <a:rPr lang="en-US" dirty="0" err="1"/>
              <a:t>záchraně</a:t>
            </a:r>
            <a:r>
              <a:rPr lang="en-US" dirty="0"/>
              <a:t> se </a:t>
            </a:r>
            <a:r>
              <a:rPr lang="en-US" dirty="0" err="1"/>
              <a:t>snažte</a:t>
            </a:r>
            <a:r>
              <a:rPr lang="en-US" dirty="0"/>
              <a:t> </a:t>
            </a:r>
            <a:r>
              <a:rPr lang="en-US" dirty="0" err="1"/>
              <a:t>neklást</a:t>
            </a:r>
            <a:r>
              <a:rPr lang="en-US" dirty="0"/>
              <a:t> </a:t>
            </a:r>
            <a:r>
              <a:rPr lang="en-US" dirty="0" err="1"/>
              <a:t>odpor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okud</a:t>
            </a:r>
            <a:r>
              <a:rPr lang="en-US" dirty="0"/>
              <a:t> </a:t>
            </a:r>
            <a:r>
              <a:rPr lang="en-US" dirty="0" err="1"/>
              <a:t>jste</a:t>
            </a:r>
            <a:r>
              <a:rPr lang="en-US" dirty="0"/>
              <a:t> v </a:t>
            </a:r>
            <a:r>
              <a:rPr lang="en-US" dirty="0" err="1"/>
              <a:t>roli</a:t>
            </a:r>
            <a:r>
              <a:rPr lang="en-US" dirty="0"/>
              <a:t> </a:t>
            </a:r>
            <a:r>
              <a:rPr lang="en-US" dirty="0" err="1"/>
              <a:t>zachránce</a:t>
            </a:r>
            <a:r>
              <a:rPr lang="en-US" dirty="0"/>
              <a:t>, </a:t>
            </a:r>
            <a:r>
              <a:rPr lang="en-US" dirty="0" err="1"/>
              <a:t>zvažte</a:t>
            </a:r>
            <a:r>
              <a:rPr lang="en-US" dirty="0"/>
              <a:t>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síly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t</a:t>
            </a:r>
            <a:r>
              <a:rPr lang="en-US" dirty="0" err="1"/>
              <a:t>onoucího</a:t>
            </a:r>
            <a:r>
              <a:rPr lang="en-US" dirty="0"/>
              <a:t> </a:t>
            </a:r>
            <a:r>
              <a:rPr lang="en-US" dirty="0" err="1"/>
              <a:t>chytněte</a:t>
            </a:r>
            <a:r>
              <a:rPr lang="en-US" dirty="0"/>
              <a:t> </a:t>
            </a:r>
            <a:r>
              <a:rPr lang="en-US" dirty="0" err="1"/>
              <a:t>zezadu</a:t>
            </a:r>
            <a:r>
              <a:rPr lang="en-US" dirty="0"/>
              <a:t> pod </a:t>
            </a:r>
            <a:r>
              <a:rPr lang="en-US" dirty="0" err="1"/>
              <a:t>krkem</a:t>
            </a:r>
            <a:r>
              <a:rPr lang="en-US" dirty="0"/>
              <a:t> a </a:t>
            </a:r>
            <a:r>
              <a:rPr lang="en-US" dirty="0" err="1"/>
              <a:t>opřete</a:t>
            </a:r>
            <a:r>
              <a:rPr lang="en-US" dirty="0"/>
              <a:t> o </a:t>
            </a:r>
            <a:r>
              <a:rPr lang="en-US" dirty="0" err="1"/>
              <a:t>sebe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okud</a:t>
            </a:r>
            <a:r>
              <a:rPr lang="en-US" dirty="0"/>
              <a:t> </a:t>
            </a:r>
            <a:r>
              <a:rPr lang="en-US" dirty="0" err="1"/>
              <a:t>nedýchá</a:t>
            </a:r>
            <a:r>
              <a:rPr lang="en-US" dirty="0"/>
              <a:t>, </a:t>
            </a:r>
            <a:r>
              <a:rPr lang="en-US" dirty="0" err="1"/>
              <a:t>poskytněte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břehu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60A812A2-4191-4723-8F48-962C5E6D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Povodně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F66C8A9-4BF8-4B3D-9C1B-B0012B4E9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222286"/>
            <a:ext cx="7794448" cy="4735105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Přechodné výrazné zvýšení hladiny vodních toků nebo jiných povrchových vod, při kterém voda již zaplavuje území mimo koryto vodního toku a může způsobit škody anebo voda nemůže dočasně přirozeným způsobem odtékat z určitého území nebo je její odtok nedostatečný, případně dochází k zaplavení území při soustředěném odtoku srážkových vod.</a:t>
            </a:r>
            <a:r>
              <a:rPr lang="cs-CZ" dirty="0"/>
              <a:t>“ (HZS JMK, [online], 2011)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52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Ochrana člověka v souvislosti s mimořádnou událostí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43406" y="1988840"/>
            <a:ext cx="8136904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/>
              <a:t>	„</a:t>
            </a:r>
            <a:r>
              <a:rPr lang="cs-CZ" sz="3200" b="1" i="1" dirty="0"/>
              <a:t>Plnění úkolů civilní ochrany, zejména varování, evakuace, ukrytí a nouzové přežití obyvatelstva a další opatření k zabezpečení ochrany jeho života, zdraví a majetku.</a:t>
            </a:r>
            <a:r>
              <a:rPr lang="cs-CZ" sz="3200" dirty="0"/>
              <a:t>“(Martínek, 2003, s. 8)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EB653D-E8A5-467D-B5F4-C21D7CC8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923B764-42A7-460A-9922-6D0E24A40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946" y="2492896"/>
            <a:ext cx="7524003" cy="3636510"/>
          </a:xfrm>
        </p:spPr>
        <p:txBody>
          <a:bodyPr/>
          <a:lstStyle/>
          <a:p>
            <a:r>
              <a:rPr lang="cs-CZ" sz="2400" dirty="0"/>
              <a:t>nejčastější  z mimořádných událostí v ČR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b="1" u="sng" dirty="0"/>
              <a:t>Rozdělujeme:</a:t>
            </a:r>
          </a:p>
          <a:p>
            <a:r>
              <a:rPr lang="cs-CZ" sz="2400" dirty="0"/>
              <a:t>přirozená povodeň (přírodní jevy),</a:t>
            </a:r>
          </a:p>
          <a:p>
            <a:r>
              <a:rPr lang="cs-CZ" sz="2400" dirty="0"/>
              <a:t>zvláštní povodeň (civilizační jevy).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05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69C95E-0656-44A6-988F-E82F55EC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chemeClr val="bg1"/>
                </a:solidFill>
              </a:rPr>
              <a:t>Stupně povodňové aktivity (SPA)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3F323BB-FFF2-48F8-93C7-71E7112B0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22286"/>
            <a:ext cx="8568952" cy="444707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cs-CZ" sz="2800" b="1" dirty="0"/>
              <a:t>1. SPA (= bdělost)</a:t>
            </a:r>
            <a:endParaRPr lang="cs-CZ" sz="2800" dirty="0"/>
          </a:p>
          <a:p>
            <a:r>
              <a:rPr lang="cs-CZ" sz="2800" dirty="0"/>
              <a:t>vyhlášen při nebezpečí povodně, zaniká při jeho skončení</a:t>
            </a:r>
          </a:p>
          <a:p>
            <a:r>
              <a:rPr lang="cs-CZ" sz="2800" dirty="0"/>
              <a:t>vyhlášen povodňovou službou</a:t>
            </a:r>
          </a:p>
          <a:p>
            <a:r>
              <a:rPr lang="cs-CZ" sz="2800" dirty="0"/>
              <a:t>tok v tomto stavu není vylitý a nedochází ani k hmotným škodám</a:t>
            </a:r>
          </a:p>
          <a:p>
            <a:pPr lvl="0">
              <a:buNone/>
            </a:pPr>
            <a:r>
              <a:rPr lang="cs-CZ" sz="2800" b="1" dirty="0"/>
              <a:t>2. SPA (= pohotovost)</a:t>
            </a:r>
          </a:p>
          <a:p>
            <a:r>
              <a:rPr lang="cs-CZ" sz="2800" dirty="0"/>
              <a:t>vyhlášen, když nebezpečí povodně přechází v povodeň</a:t>
            </a:r>
          </a:p>
          <a:p>
            <a:r>
              <a:rPr lang="cs-CZ" sz="2800" dirty="0"/>
              <a:t>dochází k malým rozlivům toku a minimálním škodám</a:t>
            </a:r>
          </a:p>
          <a:p>
            <a:r>
              <a:rPr lang="cs-CZ" sz="2800" dirty="0"/>
              <a:t>aktivují se povodňové služby,</a:t>
            </a:r>
          </a:p>
          <a:p>
            <a:pPr lvl="0">
              <a:buNone/>
            </a:pPr>
            <a:r>
              <a:rPr lang="cs-CZ" sz="2800" b="1" dirty="0"/>
              <a:t>3. SPA (= ohrožení)</a:t>
            </a:r>
            <a:r>
              <a:rPr lang="cs-CZ" sz="2800" dirty="0"/>
              <a:t> </a:t>
            </a:r>
          </a:p>
          <a:p>
            <a:r>
              <a:rPr lang="cs-CZ" sz="2800" dirty="0"/>
              <a:t>vyhlášen v době povodně, kdy je ohrožen majetek, zdraví nebo životy a dochází k větším škodám</a:t>
            </a:r>
          </a:p>
          <a:p>
            <a:r>
              <a:rPr lang="cs-CZ" sz="2800" dirty="0"/>
              <a:t>dochází k zaplavování měst a obcí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58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6892CE-75F9-4C94-AC50-14281397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chemeClr val="bg1"/>
                </a:solidFill>
              </a:rPr>
              <a:t>Co dělat, když se blíží povodeň…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7D449D6-5A9E-47FA-AEBD-10DF2863D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76871"/>
            <a:ext cx="8568951" cy="4392489"/>
          </a:xfrm>
        </p:spPr>
        <p:txBody>
          <a:bodyPr>
            <a:normAutofit fontScale="62500" lnSpcReduction="20000"/>
          </a:bodyPr>
          <a:lstStyle/>
          <a:p>
            <a:r>
              <a:rPr lang="cs-CZ" sz="2800" dirty="0"/>
              <a:t>odvezte auto mimo nebezpečnou zónu</a:t>
            </a:r>
          </a:p>
          <a:p>
            <a:r>
              <a:rPr lang="cs-CZ" sz="2800" dirty="0"/>
              <a:t>odveďte zvířata do bezpečí</a:t>
            </a:r>
          </a:p>
          <a:p>
            <a:r>
              <a:rPr lang="cs-CZ" sz="2800" dirty="0"/>
              <a:t>uzavřete všechny uzávěry plynu a elektrické energie</a:t>
            </a:r>
          </a:p>
          <a:p>
            <a:r>
              <a:rPr lang="cs-CZ" sz="2800" dirty="0"/>
              <a:t>uhaste otevřený oheň</a:t>
            </a:r>
          </a:p>
          <a:p>
            <a:r>
              <a:rPr lang="cs-CZ" sz="2800" dirty="0"/>
              <a:t>připravte evakuační zavazadla</a:t>
            </a:r>
          </a:p>
          <a:p>
            <a:r>
              <a:rPr lang="cs-CZ" sz="2800" dirty="0"/>
              <a:t>nábytek přestěhujte do vyšších míst</a:t>
            </a:r>
          </a:p>
          <a:p>
            <a:r>
              <a:rPr lang="cs-CZ" sz="2800" dirty="0"/>
              <a:t>utěsněte kanalizaci a odpady ve sklepě a v přízemí</a:t>
            </a:r>
          </a:p>
          <a:p>
            <a:r>
              <a:rPr lang="cs-CZ" sz="2800" dirty="0"/>
              <a:t>zajistěte věci před odplavením </a:t>
            </a:r>
          </a:p>
          <a:p>
            <a:r>
              <a:rPr lang="cs-CZ" sz="2800" dirty="0"/>
              <a:t>chemikálie dejte na bezpečné místo, aby nedošlo ke kontaminaci vody</a:t>
            </a:r>
          </a:p>
          <a:p>
            <a:r>
              <a:rPr lang="cs-CZ" sz="2800" dirty="0"/>
              <a:t>zabezpečte dveře a okna</a:t>
            </a:r>
          </a:p>
          <a:p>
            <a:r>
              <a:rPr lang="cs-CZ" sz="2800" dirty="0"/>
              <a:t>řiďte se pokyny orgánů obce a záchranných složek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20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809360-F23B-4767-9CC2-E58D4519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…když už hrozba pominula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651484-C0F1-4B72-8D7F-74E670802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2420888"/>
            <a:ext cx="7938464" cy="4248471"/>
          </a:xfrm>
        </p:spPr>
        <p:txBody>
          <a:bodyPr>
            <a:normAutofit fontScale="62500" lnSpcReduction="20000"/>
          </a:bodyPr>
          <a:lstStyle/>
          <a:p>
            <a:r>
              <a:rPr lang="cs-CZ" sz="2800" dirty="0"/>
              <a:t>zkontrolujte statickou narušenost obydlí</a:t>
            </a:r>
          </a:p>
          <a:p>
            <a:r>
              <a:rPr lang="cs-CZ" sz="2800" dirty="0"/>
              <a:t>zkontrolujte rozvody plynu a elektrické energie, rozvody vody a kanalizace, popřípadě stav studny</a:t>
            </a:r>
          </a:p>
          <a:p>
            <a:r>
              <a:rPr lang="cs-CZ" sz="2800" dirty="0"/>
              <a:t>zlikvidujte potraviny a polní plodiny zasažené povodněmi a také uhynulé zvířectvo</a:t>
            </a:r>
          </a:p>
          <a:p>
            <a:r>
              <a:rPr lang="cs-CZ" sz="2800" dirty="0"/>
              <a:t>úhyn divokých a cizích domácích zvířat nahlaste hygienikovi</a:t>
            </a:r>
          </a:p>
          <a:p>
            <a:r>
              <a:rPr lang="cs-CZ" sz="2800" dirty="0"/>
              <a:t>vodu z místních pitných zdrojů pijte, až po schválení hygienika</a:t>
            </a:r>
          </a:p>
          <a:p>
            <a:r>
              <a:rPr lang="cs-CZ" sz="2800" dirty="0"/>
              <a:t>v případě potřeby si o obecního/městského úřadu vyžádejte finanční pomoc, pitnou vodu a potraviny, hygienické potřeby a oblečení, nářadí pro likvidaci škod</a:t>
            </a:r>
          </a:p>
          <a:p>
            <a:r>
              <a:rPr lang="cs-CZ" sz="2800" dirty="0"/>
              <a:t>kontaktujte vaši pojišťovnu pro náhradu škod a vyhotovte podklady pro řešení pojistné události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044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2F35D3-7686-4496-B57F-BFE22ED1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Extrémní klimatické 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E1569D-31D0-4212-8B1A-112A02357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22286"/>
            <a:ext cx="8280919" cy="4447074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bouřka </a:t>
            </a:r>
            <a:r>
              <a:rPr lang="cs-CZ" sz="2800" u="sng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poryvy větrů a blesků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odpojte anténu a všechny elektrické zařízení vypojte ze sítě kromě ledničky a mrazničky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venku, se neschovávejte pod osamělé stromy nebo blízko vodivých předmětů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v automobilu se nedotýkejte se kovových částí a nevystupujte 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483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F326FC-EC68-4665-879E-5F32D5BA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A545619-496B-4F86-AFC7-F5989277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2132856"/>
            <a:ext cx="8712969" cy="4896543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u="sng" dirty="0"/>
              <a:t>vichřice</a:t>
            </a:r>
            <a:r>
              <a:rPr lang="cs-CZ" u="sng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dlouhodobý atmosférický jev na větším území, spojený se změnou tlaku a přechodem atmosférické fronty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venku se snažte dostat pod pevný přístřešek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 lese se můžete se ukrýt blízko kmene stabilního a zdravého stromu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 autě zpomalte nebo zastavte čelem ke směru větru</a:t>
            </a:r>
          </a:p>
          <a:p>
            <a:endParaRPr lang="cs-CZ" dirty="0"/>
          </a:p>
          <a:p>
            <a:pPr lvl="0"/>
            <a:r>
              <a:rPr lang="cs-CZ" b="1" u="sng" dirty="0"/>
              <a:t>tornádo</a:t>
            </a:r>
            <a:r>
              <a:rPr lang="cs-CZ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lokální atmosférický vír s velkou plochou působnosti, až několik stovek metrů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držte se dál od oken a nejlépe v nižších podlažích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venku utíkejte kolmo ke směru, ve kterém se pohybuje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 autě jeďte co nejrychleji z jeho dosahu</a:t>
            </a:r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xmlns="" id="{C6326091-B431-4D86-8F13-A950D320AFAA}"/>
              </a:ext>
            </a:extLst>
          </p:cNvPr>
          <p:cNvSpPr txBox="1">
            <a:spLocks/>
          </p:cNvSpPr>
          <p:nvPr/>
        </p:nvSpPr>
        <p:spPr>
          <a:xfrm>
            <a:off x="809997" y="2204864"/>
            <a:ext cx="7524003" cy="36365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476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56B5FF-295A-493A-ABC1-19235D7B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28DF8D-1E4C-466E-989D-B4FBC6C4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u="sng" dirty="0"/>
              <a:t>sněhová kalamita</a:t>
            </a:r>
            <a:r>
              <a:rPr lang="cs-CZ" u="sng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dlouhodobé intenzivní sněžení, dochází k přerušení dopravy, zásobování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vybavte dostatečným množstvím potravin a vody, snažte se nevycházet a nevyjíždět z domova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venku, pokud nedokážete najít cestu k obydlenému místu, volejte linku 112 nebo 155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 autě zastavte na bezpečném místě a zapněte výstražná světla</a:t>
            </a:r>
          </a:p>
          <a:p>
            <a:pPr lvl="0"/>
            <a:endParaRPr lang="cs-CZ" b="1" u="sng" dirty="0"/>
          </a:p>
          <a:p>
            <a:pPr lvl="0"/>
            <a:r>
              <a:rPr lang="cs-CZ" b="1" u="sng" dirty="0"/>
              <a:t>přívalový déšť</a:t>
            </a:r>
            <a:r>
              <a:rPr lang="cs-CZ" u="sng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intenzivní déšť, špatně předvídatelný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pozor na těsnost oken, dveří a střechy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 přírodě se snažte najít úkryt mimo toky a svahy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 autě zastavte raději na bezpečném a viditelném místě a počkejte, než se situace uklidní</a:t>
            </a:r>
          </a:p>
          <a:p>
            <a:pPr lvl="0">
              <a:buFont typeface="Arial" pitchFamily="34" charset="0"/>
              <a:buChar char="•"/>
            </a:pPr>
            <a:endParaRPr lang="cs-CZ" dirty="0"/>
          </a:p>
          <a:p>
            <a:pPr lvl="0"/>
            <a:r>
              <a:rPr lang="cs-CZ" b="1" u="sng" dirty="0"/>
              <a:t>krupobití</a:t>
            </a:r>
            <a:r>
              <a:rPr lang="cs-CZ" u="sng" dirty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krátkodobé srážky s ledovými kroupami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zabezpečte střešní okna a automobily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venku se schovejte pod nejbližší strom nebo most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v autě zastavte a na čelní sklo dejte například kus látky, aby nedošlo k poškození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871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72DC80-FC31-4D6A-B734-D23ECABD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Únik nebezpečných 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60D3D7C-307C-479A-9E2C-3F6CBD07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222286"/>
            <a:ext cx="7794448" cy="4447073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b="1" i="1" dirty="0"/>
              <a:t>Mimořádná, částečně nebo zcela neovladatelná, časově a prostorově ohraničená událost, která vznikla nebo jejíž vznik bezprostředně hrozí v souvislosti s užíváním objektu nebo zařízení, v němž je nebezpečná látka vyráběna, zpracovávána, používána, přepravována nebo skladována, a která vede k bezprostřednímu nebo následnému závažnému poškození nebo ohrožení života a zdraví občanů, hospodářských zvířat, životního prostředí nebo ke škodě na majetku.</a:t>
            </a:r>
            <a:r>
              <a:rPr lang="cs-CZ" i="1" dirty="0"/>
              <a:t>“ </a:t>
            </a:r>
            <a:r>
              <a:rPr lang="cs-CZ" dirty="0"/>
              <a:t>(Martínek, 2003, s. 58).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30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37A183-F5C5-445A-96A1-23727150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Nebezpečné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DDFF6D6-1268-463D-A910-CA9796D6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22286"/>
            <a:ext cx="8964487" cy="463571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u="sng" dirty="0"/>
              <a:t>čpavek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je dráždivá žíravá látka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dráždí sliznici, oči a dýchací cesty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má charakteristický štiplavý zápach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v mrazírnách a potravinářském průmyslu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nepříznivý pro plíce, kde hrozí otok, až zástava dechu.</a:t>
            </a:r>
          </a:p>
          <a:p>
            <a:endParaRPr lang="cs-CZ" dirty="0"/>
          </a:p>
          <a:p>
            <a:pPr>
              <a:buNone/>
            </a:pPr>
            <a:r>
              <a:rPr lang="cs-CZ" b="1" u="sng" dirty="0"/>
              <a:t>chlor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žlutozelenou barvu a ostře zapáchá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dráždí oči, kůži a dýchací cesty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požívá se k desinfekci vody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/>
              <a:t>první pomoc při zasažení čpavkem nebo chlorem spočívá v dopravě postiženého na čerstvý vzduch a umytí zasažených míst vlažnou vodou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při úniku čpavku a chloru se pokuste zadržet dech na co nejdelší dobu a opusťte prostor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dýchací cesty si chraňte látkou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dále volejte 155.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497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D4567A-BEB3-4F3C-8E2C-37C3FB43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61E4AA2-9EA6-4E7E-988A-93F0EB111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/>
              <a:t>zemní plyn</a:t>
            </a:r>
            <a:r>
              <a:rPr lang="cs-CZ" u="sng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pokud ucítíte plyn v domě nebo okolí, zhasněte plameny a otevřete všechny okna a dveře a uzavřete všechny uzávěry plynu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nepoužívejte oheň, elektrické spotřebiče a nekuřte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varujte ostatní obyvatele domu a opusťte jej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856" y="315414"/>
            <a:ext cx="7524003" cy="97045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Varovné signály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348880"/>
            <a:ext cx="7524003" cy="4104456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slouží k vyhlášení mimořádné události</a:t>
            </a:r>
          </a:p>
          <a:p>
            <a:pPr algn="just"/>
            <a:r>
              <a:rPr lang="cs-CZ" sz="2000" dirty="0"/>
              <a:t>pokrytí systému varování obyvatelstva je ve 100</a:t>
            </a:r>
            <a:r>
              <a:rPr lang="en-US" sz="2000" dirty="0"/>
              <a:t>%</a:t>
            </a:r>
            <a:r>
              <a:rPr lang="cs-CZ" sz="2000" dirty="0"/>
              <a:t> osídlených oblastí.</a:t>
            </a:r>
          </a:p>
          <a:p>
            <a:pPr algn="just"/>
            <a:endParaRPr lang="cs-CZ" sz="2000" dirty="0"/>
          </a:p>
          <a:p>
            <a:pPr>
              <a:buNone/>
            </a:pPr>
            <a:r>
              <a:rPr lang="cs-CZ" sz="2000" b="1" u="sng" dirty="0"/>
              <a:t>Prostředky varování:</a:t>
            </a:r>
          </a:p>
          <a:p>
            <a:r>
              <a:rPr lang="cs-CZ" sz="2000" dirty="0"/>
              <a:t>rotační sirény,</a:t>
            </a:r>
          </a:p>
          <a:p>
            <a:r>
              <a:rPr lang="cs-CZ" sz="2000" dirty="0"/>
              <a:t>elektronické sirény,</a:t>
            </a:r>
          </a:p>
          <a:p>
            <a:r>
              <a:rPr lang="cs-CZ" sz="2000" dirty="0"/>
              <a:t>místně informační systémy,</a:t>
            </a:r>
          </a:p>
          <a:p>
            <a:pPr>
              <a:buNone/>
            </a:pPr>
            <a:r>
              <a:rPr lang="cs-CZ" sz="2000" dirty="0"/>
              <a:t>	s vlastnostmi elektronických sirén.</a:t>
            </a:r>
          </a:p>
          <a:p>
            <a:endParaRPr lang="cs-CZ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78912499-56A2-425E-9463-1BF06A7FA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21204"/>
            <a:ext cx="22383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xmlns="" id="{53455452-4FB5-4026-90BB-3E161BE779ED}"/>
              </a:ext>
            </a:extLst>
          </p:cNvPr>
          <p:cNvSpPr txBox="1">
            <a:spLocks/>
          </p:cNvSpPr>
          <p:nvPr/>
        </p:nvSpPr>
        <p:spPr>
          <a:xfrm>
            <a:off x="5724128" y="5841374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r>
              <a:rPr lang="cs-CZ" sz="3000" dirty="0"/>
              <a:t> Rotační siréna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A5B9F2-1518-49D0-B1AE-45E87475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541F3D-57EB-47A3-B4C2-081458AB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222286"/>
            <a:ext cx="9036495" cy="463571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/>
              <a:t>unikající látky z auta převážející chemikálie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vzdalte se ihned od místa nehody, kolmo na směr větru a ukryjte se v nejbližší budově a volejte 112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každé vozidlo převážející </a:t>
            </a:r>
          </a:p>
          <a:p>
            <a:pPr>
              <a:buNone/>
            </a:pPr>
            <a:r>
              <a:rPr lang="cs-CZ" dirty="0"/>
              <a:t>	nebezpečnou látku je označeno</a:t>
            </a:r>
          </a:p>
          <a:p>
            <a:pPr>
              <a:buNone/>
            </a:pPr>
            <a:r>
              <a:rPr lang="cs-CZ" dirty="0"/>
              <a:t>	 oranžovou reflexní tabulkou, </a:t>
            </a:r>
          </a:p>
          <a:p>
            <a:pPr>
              <a:buNone/>
            </a:pPr>
            <a:r>
              <a:rPr lang="cs-CZ" dirty="0"/>
              <a:t>	která udává, o kterou látku se </a:t>
            </a:r>
          </a:p>
          <a:p>
            <a:pPr>
              <a:buNone/>
            </a:pPr>
            <a:r>
              <a:rPr lang="cs-CZ" dirty="0"/>
              <a:t>	jedná a jaké nebezpečí látka </a:t>
            </a:r>
          </a:p>
          <a:p>
            <a:pPr>
              <a:buNone/>
            </a:pPr>
            <a:r>
              <a:rPr lang="cs-CZ" dirty="0"/>
              <a:t>	obsahuje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číslo v horní části se nazývá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/>
              <a:t>Kemler</a:t>
            </a:r>
            <a:r>
              <a:rPr lang="cs-CZ" dirty="0"/>
              <a:t>  kód a udává, jaké </a:t>
            </a:r>
          </a:p>
          <a:p>
            <a:pPr>
              <a:buNone/>
            </a:pPr>
            <a:r>
              <a:rPr lang="cs-CZ" dirty="0"/>
              <a:t>	nebezpečí látka znamená - ve </a:t>
            </a:r>
          </a:p>
          <a:p>
            <a:pPr>
              <a:buNone/>
            </a:pPr>
            <a:r>
              <a:rPr lang="cs-CZ" dirty="0"/>
              <a:t>	spodní části je UN kód, ten je </a:t>
            </a:r>
          </a:p>
          <a:p>
            <a:pPr>
              <a:buNone/>
            </a:pPr>
            <a:r>
              <a:rPr lang="cs-CZ" dirty="0"/>
              <a:t>	přiřazován každé látce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při nahlášení nehody sdělte také čísla z tabulky</a:t>
            </a:r>
          </a:p>
          <a:p>
            <a:endParaRPr lang="cs-CZ" dirty="0"/>
          </a:p>
        </p:txBody>
      </p:sp>
      <p:pic>
        <p:nvPicPr>
          <p:cNvPr id="4" name="Picture 2" descr="D:\Users\Asus\Desktop\Štěpán fotky hasiči\3f67fd97162d20e6fe27748b5b372509.jpg">
            <a:extLst>
              <a:ext uri="{FF2B5EF4-FFF2-40B4-BE49-F238E27FC236}">
                <a16:creationId xmlns:a16="http://schemas.microsoft.com/office/drawing/2014/main" xmlns="" id="{6AD83D25-DBF0-406B-AC90-514F8D5FA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279" y="2852936"/>
            <a:ext cx="3888432" cy="2838555"/>
          </a:xfrm>
          <a:prstGeom prst="rect">
            <a:avLst/>
          </a:prstGeom>
          <a:noFill/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xmlns="" id="{0CEBA5CF-C8CE-4981-89F5-5AC86EE3ADAA}"/>
              </a:ext>
            </a:extLst>
          </p:cNvPr>
          <p:cNvSpPr txBox="1">
            <a:spLocks/>
          </p:cNvSpPr>
          <p:nvPr/>
        </p:nvSpPr>
        <p:spPr>
          <a:xfrm>
            <a:off x="4571998" y="5691491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</a:t>
            </a:r>
            <a:r>
              <a:rPr lang="cs-CZ" sz="3000" dirty="0"/>
              <a:t>8</a:t>
            </a: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Cvičení – únik nebezpečné látky</a:t>
            </a:r>
          </a:p>
        </p:txBody>
      </p:sp>
    </p:spTree>
    <p:extLst>
      <p:ext uri="{BB962C8B-B14F-4D97-AF65-F5344CB8AC3E}">
        <p14:creationId xmlns:p14="http://schemas.microsoft.com/office/powerpoint/2010/main" val="2180891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99176" cy="810344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Psychologická a humanitární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492896"/>
            <a:ext cx="8748464" cy="38884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b="1" dirty="0"/>
              <a:t>„</a:t>
            </a:r>
            <a:r>
              <a:rPr lang="cs-CZ" b="1" i="1" dirty="0"/>
              <a:t>Humanitární pomoc je uspokojování základních </a:t>
            </a:r>
            <a:r>
              <a:rPr lang="en-US" b="1" i="1" dirty="0" err="1"/>
              <a:t>životních</a:t>
            </a:r>
            <a:r>
              <a:rPr lang="en-US" b="1" i="1" dirty="0"/>
              <a:t> </a:t>
            </a:r>
            <a:r>
              <a:rPr lang="en-US" b="1" i="1" dirty="0" err="1"/>
              <a:t>potřeb</a:t>
            </a:r>
            <a:r>
              <a:rPr lang="en-US" b="1" i="1" dirty="0"/>
              <a:t> </a:t>
            </a:r>
            <a:r>
              <a:rPr lang="en-US" b="1" i="1" dirty="0" err="1"/>
              <a:t>obyvatelstva</a:t>
            </a:r>
            <a:r>
              <a:rPr lang="en-US" b="1" i="1" dirty="0"/>
              <a:t> a </a:t>
            </a:r>
            <a:r>
              <a:rPr lang="en-US" b="1" i="1" dirty="0" err="1"/>
              <a:t>obnova</a:t>
            </a:r>
            <a:r>
              <a:rPr lang="en-US" b="1" i="1" dirty="0"/>
              <a:t> </a:t>
            </a:r>
            <a:r>
              <a:rPr lang="en-US" b="1" i="1" dirty="0" err="1"/>
              <a:t>území</a:t>
            </a:r>
            <a:r>
              <a:rPr lang="en-US" b="1" i="1" dirty="0"/>
              <a:t> </a:t>
            </a:r>
            <a:r>
              <a:rPr lang="en-US" b="1" i="1" dirty="0" err="1"/>
              <a:t>postižených</a:t>
            </a:r>
            <a:r>
              <a:rPr lang="en-US" b="1" i="1" dirty="0"/>
              <a:t> </a:t>
            </a:r>
            <a:r>
              <a:rPr lang="en-US" b="1" i="1" dirty="0" err="1"/>
              <a:t>mimořádnou</a:t>
            </a:r>
            <a:r>
              <a:rPr lang="en-US" b="1" i="1" dirty="0"/>
              <a:t> </a:t>
            </a:r>
            <a:r>
              <a:rPr lang="en-US" b="1" i="1" dirty="0" err="1"/>
              <a:t>událostí</a:t>
            </a:r>
            <a:r>
              <a:rPr lang="en-US" b="1" i="1" dirty="0"/>
              <a:t> </a:t>
            </a:r>
            <a:r>
              <a:rPr lang="en-US" b="1" i="1" dirty="0" err="1"/>
              <a:t>formou</a:t>
            </a:r>
            <a:r>
              <a:rPr lang="en-US" b="1" i="1" dirty="0"/>
              <a:t> </a:t>
            </a:r>
            <a:r>
              <a:rPr lang="en-US" b="1" i="1" dirty="0" err="1"/>
              <a:t>věcných</a:t>
            </a:r>
            <a:r>
              <a:rPr lang="en-US" b="1" i="1" dirty="0"/>
              <a:t> </a:t>
            </a:r>
            <a:r>
              <a:rPr lang="en-US" b="1" i="1" dirty="0" err="1"/>
              <a:t>nebo</a:t>
            </a:r>
            <a:r>
              <a:rPr lang="en-US" b="1" i="1" dirty="0"/>
              <a:t> </a:t>
            </a:r>
            <a:r>
              <a:rPr lang="en-US" b="1" i="1" dirty="0" err="1"/>
              <a:t>finančních</a:t>
            </a:r>
            <a:r>
              <a:rPr lang="en-US" b="1" i="1" dirty="0"/>
              <a:t> </a:t>
            </a:r>
            <a:r>
              <a:rPr lang="en-US" b="1" i="1" dirty="0" err="1"/>
              <a:t>prostředků</a:t>
            </a:r>
            <a:r>
              <a:rPr lang="en-US" b="1" i="1" dirty="0"/>
              <a:t>, </a:t>
            </a:r>
            <a:r>
              <a:rPr lang="en-US" b="1" i="1" dirty="0" err="1"/>
              <a:t>služeb</a:t>
            </a:r>
            <a:r>
              <a:rPr lang="en-US" b="1" i="1" dirty="0"/>
              <a:t> </a:t>
            </a:r>
            <a:r>
              <a:rPr lang="en-US" b="1" i="1" dirty="0" err="1"/>
              <a:t>nebo</a:t>
            </a:r>
            <a:r>
              <a:rPr lang="en-US" b="1" i="1" dirty="0"/>
              <a:t> </a:t>
            </a:r>
            <a:r>
              <a:rPr lang="en-US" b="1" i="1" dirty="0" err="1"/>
              <a:t>speciálních</a:t>
            </a:r>
            <a:r>
              <a:rPr lang="en-US" b="1" i="1" dirty="0"/>
              <a:t> </a:t>
            </a:r>
            <a:r>
              <a:rPr lang="en-US" b="1" i="1" dirty="0" err="1"/>
              <a:t>prací</a:t>
            </a:r>
            <a:r>
              <a:rPr lang="cs-CZ" b="1" i="1" dirty="0"/>
              <a:t>.</a:t>
            </a:r>
            <a:r>
              <a:rPr lang="en-US" b="1" dirty="0"/>
              <a:t>” </a:t>
            </a:r>
            <a:r>
              <a:rPr lang="cs-CZ" dirty="0"/>
              <a:t>(</a:t>
            </a:r>
            <a:r>
              <a:rPr lang="en-US" dirty="0"/>
              <a:t>MZCR (</a:t>
            </a:r>
            <a:r>
              <a:rPr lang="cs-CZ" dirty="0"/>
              <a:t>[online], 2008)</a:t>
            </a:r>
          </a:p>
          <a:p>
            <a:pPr>
              <a:buNone/>
            </a:pPr>
            <a:endParaRPr lang="cs-CZ" dirty="0"/>
          </a:p>
          <a:p>
            <a:pPr lvl="0"/>
            <a:r>
              <a:rPr lang="en-US" i="1" dirty="0" err="1"/>
              <a:t>Vyslání</a:t>
            </a:r>
            <a:r>
              <a:rPr lang="en-US" i="1" dirty="0"/>
              <a:t> </a:t>
            </a:r>
            <a:r>
              <a:rPr lang="en-US" i="1" dirty="0" err="1"/>
              <a:t>záchranného</a:t>
            </a:r>
            <a:r>
              <a:rPr lang="en-US" i="1" dirty="0"/>
              <a:t> </a:t>
            </a:r>
            <a:r>
              <a:rPr lang="en-US" i="1" dirty="0" err="1"/>
              <a:t>týmu</a:t>
            </a:r>
            <a:r>
              <a:rPr lang="en-US" i="1" dirty="0"/>
              <a:t>,</a:t>
            </a:r>
            <a:endParaRPr lang="cs-CZ" dirty="0"/>
          </a:p>
          <a:p>
            <a:pPr lvl="0"/>
            <a:r>
              <a:rPr lang="en-US" i="1" dirty="0" err="1"/>
              <a:t>materiální</a:t>
            </a:r>
            <a:r>
              <a:rPr lang="en-US" i="1" dirty="0"/>
              <a:t> </a:t>
            </a:r>
            <a:r>
              <a:rPr lang="en-US" i="1" dirty="0" err="1"/>
              <a:t>pomoc</a:t>
            </a:r>
            <a:r>
              <a:rPr lang="en-US" i="1" dirty="0"/>
              <a:t>,</a:t>
            </a:r>
            <a:endParaRPr lang="cs-CZ" dirty="0"/>
          </a:p>
          <a:p>
            <a:pPr lvl="0"/>
            <a:r>
              <a:rPr lang="en-US" i="1" dirty="0" err="1"/>
              <a:t>finanční</a:t>
            </a:r>
            <a:r>
              <a:rPr lang="en-US" i="1" dirty="0"/>
              <a:t>,</a:t>
            </a:r>
            <a:endParaRPr lang="cs-CZ" dirty="0"/>
          </a:p>
          <a:p>
            <a:pPr lvl="0"/>
            <a:r>
              <a:rPr lang="en-US" i="1" dirty="0" err="1"/>
              <a:t>poradenská</a:t>
            </a:r>
            <a:r>
              <a:rPr lang="en-US" i="1" dirty="0"/>
              <a:t> a </a:t>
            </a:r>
            <a:r>
              <a:rPr lang="en-US" i="1" dirty="0" err="1"/>
              <a:t>technická</a:t>
            </a:r>
            <a:r>
              <a:rPr lang="en-US" i="1" dirty="0"/>
              <a:t>,</a:t>
            </a:r>
            <a:endParaRPr lang="cs-CZ" dirty="0"/>
          </a:p>
          <a:p>
            <a:pPr lvl="0"/>
            <a:r>
              <a:rPr lang="en-US" i="1" dirty="0" err="1"/>
              <a:t>kombinovaná</a:t>
            </a:r>
            <a:r>
              <a:rPr lang="en-US" i="1" dirty="0"/>
              <a:t>.</a:t>
            </a:r>
            <a:endParaRPr lang="cs-CZ" i="1" dirty="0"/>
          </a:p>
          <a:p>
            <a:pPr lvl="0"/>
            <a:endParaRPr lang="cs-CZ" i="1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psychologická služba HZS poskytuje pomoc posttraumatickou péči příslušníkům a občanským pracovníkům a obyvatelům zasaženým mimořádnou událostí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400" dirty="0"/>
              <a:t>MARTÍNEK, Bohumír. </a:t>
            </a:r>
            <a:r>
              <a:rPr lang="cs-CZ" sz="2400" i="1" dirty="0"/>
              <a:t>Ochrana člověka za mimořádných událostí: příručka pro učitele základních a středních škol</a:t>
            </a:r>
            <a:r>
              <a:rPr lang="cs-CZ" sz="2400" dirty="0"/>
              <a:t>. </a:t>
            </a:r>
            <a:r>
              <a:rPr lang="cs-CZ" sz="2400" dirty="0" err="1"/>
              <a:t>Vyd</a:t>
            </a:r>
            <a:r>
              <a:rPr lang="cs-CZ" sz="2400" dirty="0"/>
              <a:t>. 2., </a:t>
            </a:r>
            <a:r>
              <a:rPr lang="cs-CZ" sz="2400" dirty="0" err="1"/>
              <a:t>opr</a:t>
            </a:r>
            <a:r>
              <a:rPr lang="cs-CZ" sz="2400" dirty="0"/>
              <a:t>. a </a:t>
            </a:r>
            <a:r>
              <a:rPr lang="cs-CZ" sz="2400" dirty="0" err="1"/>
              <a:t>rozš</a:t>
            </a:r>
            <a:r>
              <a:rPr lang="cs-CZ" sz="2400" dirty="0"/>
              <a:t>. Praha: Ministerstvo vnitra, generální ředitelství Hasičského záchranného sboru ČR, 2003, 119 s. ISBN 80-866-4008-6.</a:t>
            </a:r>
          </a:p>
          <a:p>
            <a:pPr lvl="0"/>
            <a:r>
              <a:rPr lang="cs-CZ" sz="2400" dirty="0"/>
              <a:t>HASIČSKÝ ZÁCHRANNÝ SBOR  JIHOMORAVSKÉHO KRAJE. </a:t>
            </a:r>
            <a:r>
              <a:rPr lang="cs-CZ" sz="2400" i="1" dirty="0"/>
              <a:t>Vaše cesty k bezpečí: aneb chytré blondýnky radí...</a:t>
            </a:r>
            <a:r>
              <a:rPr lang="cs-CZ" sz="2400" dirty="0"/>
              <a:t>[online]. Brno, 2011 [cit. 2013-03-09]. Dostupné z: </a:t>
            </a:r>
            <a:r>
              <a:rPr lang="cs-CZ" sz="2400" u="sng" dirty="0">
                <a:hlinkClick r:id="rId2"/>
              </a:rPr>
              <a:t>http://www.</a:t>
            </a:r>
            <a:r>
              <a:rPr lang="cs-CZ" sz="2400" u="sng" dirty="0" err="1">
                <a:hlinkClick r:id="rId2"/>
              </a:rPr>
              <a:t>firebrno.cz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uploads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blondynky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brozurka</a:t>
            </a:r>
            <a:r>
              <a:rPr lang="cs-CZ" sz="2400" u="sng" dirty="0">
                <a:hlinkClick r:id="rId2"/>
              </a:rPr>
              <a:t>_</a:t>
            </a:r>
            <a:r>
              <a:rPr lang="cs-CZ" sz="2400" u="sng" dirty="0" err="1">
                <a:hlinkClick r:id="rId2"/>
              </a:rPr>
              <a:t>blondynky</a:t>
            </a:r>
            <a:r>
              <a:rPr lang="cs-CZ" sz="2400" u="sng" dirty="0">
                <a:hlinkClick r:id="rId2"/>
              </a:rPr>
              <a:t>_2010.pdf</a:t>
            </a:r>
            <a:endParaRPr lang="cs-CZ" sz="2400" u="sng" dirty="0"/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sz="2400" dirty="0"/>
              <a:t>FOTOGRAFIE PŘEVZATY ZE STRÁNEK </a:t>
            </a:r>
            <a:r>
              <a:rPr lang="cs-CZ" sz="2400" dirty="0">
                <a:hlinkClick r:id="rId3"/>
              </a:rPr>
              <a:t>http://hzscr.cz</a:t>
            </a:r>
            <a:r>
              <a:rPr lang="cs-CZ" sz="2400" dirty="0"/>
              <a:t> , které jsou patří HZS ČR (Obr. 2-5, 7), ze stránek </a:t>
            </a:r>
            <a:r>
              <a:rPr lang="cs-CZ" sz="2400" dirty="0">
                <a:hlinkClick r:id="rId4"/>
              </a:rPr>
              <a:t>http://www.ordinaryangels.net</a:t>
            </a:r>
            <a:r>
              <a:rPr lang="cs-CZ" sz="2400" dirty="0"/>
              <a:t>, které jsou pořízené profesionálním hasičem z PS Bruntál Š. Mikulkou (Obr. 1, 8) a ze stránky </a:t>
            </a:r>
            <a:r>
              <a:rPr lang="cs-CZ" sz="2400" dirty="0">
                <a:hlinkClick r:id="rId5"/>
              </a:rPr>
              <a:t>www.zachranny-kruh.cz</a:t>
            </a:r>
            <a:r>
              <a:rPr lang="cs-CZ" sz="2400" dirty="0"/>
              <a:t> (obr. 6)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Varovné signály - 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616" y="1484784"/>
            <a:ext cx="8686800" cy="5029200"/>
          </a:xfrm>
        </p:spPr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sz="2800" b="1" dirty="0"/>
              <a:t>Zkouška sirén </a:t>
            </a:r>
          </a:p>
          <a:p>
            <a:r>
              <a:rPr lang="cs-CZ" sz="2800" b="1" dirty="0"/>
              <a:t>Požární poplach</a:t>
            </a:r>
          </a:p>
          <a:p>
            <a:r>
              <a:rPr lang="cs-CZ" sz="2800" b="1" dirty="0"/>
              <a:t>Všeobecná výstraha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Zkouška sirén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524003" cy="6510203"/>
          </a:xfrm>
        </p:spPr>
        <p:txBody>
          <a:bodyPr/>
          <a:lstStyle/>
          <a:p>
            <a:pPr lvl="0"/>
            <a:r>
              <a:rPr lang="cs-CZ" sz="2400" dirty="0"/>
              <a:t>každou první středu v měsíci ve 12 hod.</a:t>
            </a:r>
          </a:p>
          <a:p>
            <a:pPr lvl="0"/>
            <a:r>
              <a:rPr lang="cs-CZ" sz="2400" dirty="0"/>
              <a:t>nepřerušovaný tón – po dobu 140s</a:t>
            </a:r>
          </a:p>
          <a:p>
            <a:pPr lvl="0"/>
            <a:r>
              <a:rPr lang="cs-CZ" sz="2400" dirty="0"/>
              <a:t>kontrola funkčnosti sirén</a:t>
            </a:r>
          </a:p>
          <a:p>
            <a:pPr lvl="0"/>
            <a:r>
              <a:rPr lang="cs-CZ" sz="2400" dirty="0"/>
              <a:t>u sirén s možností mluvené zprávy zní: „zkouška sirén“</a:t>
            </a:r>
          </a:p>
          <a:p>
            <a:pPr lvl="0"/>
            <a:endParaRPr lang="cs-CZ" sz="2400" dirty="0"/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https://www.youtube.com/watch?v=6qqMr0J4IVc</a:t>
            </a:r>
            <a:endParaRPr lang="cs-CZ" dirty="0"/>
          </a:p>
          <a:p>
            <a:pPr marL="0" lvl="0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2339752" y="5805264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r>
              <a:rPr lang="cs-CZ" sz="3000" dirty="0"/>
              <a:t> Zkouška sirén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zkouska.jpg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288670"/>
            <a:ext cx="4973881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Požární poplach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5" y="2420888"/>
            <a:ext cx="7938465" cy="4437112"/>
          </a:xfrm>
        </p:spPr>
        <p:txBody>
          <a:bodyPr/>
          <a:lstStyle/>
          <a:p>
            <a:r>
              <a:rPr lang="cs-CZ" sz="2000" dirty="0"/>
              <a:t>svolávací signál pro JPO</a:t>
            </a:r>
          </a:p>
          <a:p>
            <a:r>
              <a:rPr lang="cs-CZ" sz="2000" dirty="0"/>
              <a:t>přerušovaný tón – po dobu 60s</a:t>
            </a:r>
          </a:p>
          <a:p>
            <a:r>
              <a:rPr lang="cs-CZ" sz="2000" dirty="0"/>
              <a:t>připomíná HÓ-ŘÍ, HÓŘÍ</a:t>
            </a:r>
          </a:p>
          <a:p>
            <a:pPr lvl="0"/>
            <a:r>
              <a:rPr lang="cs-CZ" sz="2000" dirty="0"/>
              <a:t>u sirén s možností mluvené zprávy zní: „požární poplach“</a:t>
            </a:r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https://www.youtube.com/watch?v=aIuPIj57GME</a:t>
            </a:r>
            <a:endParaRPr lang="cs-CZ" dirty="0"/>
          </a:p>
          <a:p>
            <a:pPr marL="0" lvl="0" indent="0">
              <a:buNone/>
            </a:pPr>
            <a:endParaRPr lang="cs-CZ" sz="2000" dirty="0"/>
          </a:p>
          <a:p>
            <a:endParaRPr lang="cs-CZ" dirty="0"/>
          </a:p>
        </p:txBody>
      </p:sp>
      <p:pic>
        <p:nvPicPr>
          <p:cNvPr id="2050" name="Picture 2" descr="pozarnip.jpg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2173" y="4077072"/>
            <a:ext cx="4725187" cy="1368152"/>
          </a:xfrm>
          <a:prstGeom prst="rect">
            <a:avLst/>
          </a:prstGeom>
          <a:noFill/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1907704" y="5507994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4 Požární poplach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Všeobecná výstraha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590728" cy="6654480"/>
          </a:xfrm>
        </p:spPr>
        <p:txBody>
          <a:bodyPr>
            <a:normAutofit/>
          </a:bodyPr>
          <a:lstStyle/>
          <a:p>
            <a:r>
              <a:rPr lang="cs-CZ" sz="2000" dirty="0"/>
              <a:t>kolísavý tón - po dobu 140s </a:t>
            </a:r>
          </a:p>
          <a:p>
            <a:r>
              <a:rPr lang="cs-CZ" sz="2000" dirty="0"/>
              <a:t>může být puštěn 3x za sebou</a:t>
            </a:r>
          </a:p>
          <a:p>
            <a:pPr lvl="0"/>
            <a:r>
              <a:rPr lang="cs-CZ" sz="2000" dirty="0"/>
              <a:t>u sirén s možností mluvené zprávy zní sdělení, o jakou situaci se jedná: „všeobecná výstraha, nebezpečí zátopové vlny, radiační havárie, chemická havárie“ 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u="sng" dirty="0">
              <a:hlinkClick r:id="rId2"/>
            </a:endParaRPr>
          </a:p>
          <a:p>
            <a:pPr marL="0" lvl="0" indent="0">
              <a:buNone/>
            </a:pPr>
            <a:r>
              <a:rPr lang="cs-CZ" u="sng" dirty="0">
                <a:hlinkClick r:id="rId2"/>
              </a:rPr>
              <a:t>https://www.youtube.com/watch?v=-J_IY9RHDqQ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8434" name="Picture 2" descr="vseobecna.jpg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5057" y="4269161"/>
            <a:ext cx="4973881" cy="1440160"/>
          </a:xfrm>
          <a:prstGeom prst="rect">
            <a:avLst/>
          </a:prstGeom>
          <a:noFill/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1907704" y="5737719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5 Všeobecná</a:t>
            </a:r>
            <a:r>
              <a:rPr kumimoji="0" lang="cs-CZ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výstraha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Evakuace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7887072" cy="5422384"/>
          </a:xfrm>
        </p:spPr>
        <p:txBody>
          <a:bodyPr/>
          <a:lstStyle/>
          <a:p>
            <a:pPr>
              <a:buNone/>
            </a:pPr>
            <a:r>
              <a:rPr lang="cs-CZ" dirty="0"/>
              <a:t>	</a:t>
            </a:r>
            <a:r>
              <a:rPr lang="cs-CZ" sz="2800" dirty="0"/>
              <a:t>„</a:t>
            </a:r>
            <a:r>
              <a:rPr lang="cs-CZ" sz="2800" b="1" i="1" dirty="0"/>
              <a:t>Souhrn opatření pro rychlé, bezpečné a účinné přemístění osob, zvířat a majetku z ohroženého objektu nebo oblasti do prostoru, kde nebezpečí nehrozí.</a:t>
            </a:r>
            <a:r>
              <a:rPr lang="cs-CZ" sz="2800" dirty="0"/>
              <a:t>“ (HZS JMK </a:t>
            </a:r>
            <a:r>
              <a:rPr lang="en-US" sz="2800" dirty="0"/>
              <a:t>[online], 2011)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4653136"/>
          </a:xfrm>
        </p:spPr>
        <p:txBody>
          <a:bodyPr>
            <a:normAutofit/>
          </a:bodyPr>
          <a:lstStyle/>
          <a:p>
            <a:r>
              <a:rPr lang="cs-CZ" sz="2400" dirty="0"/>
              <a:t>Evakuaci</a:t>
            </a:r>
            <a:r>
              <a:rPr lang="en-US" sz="2400" dirty="0"/>
              <a:t> </a:t>
            </a:r>
            <a:r>
              <a:rPr lang="en-US" sz="2400" dirty="0" err="1"/>
              <a:t>může</a:t>
            </a:r>
            <a:r>
              <a:rPr lang="en-US" sz="2400" dirty="0"/>
              <a:t> </a:t>
            </a:r>
            <a:r>
              <a:rPr lang="en-US" sz="2400" dirty="0" err="1"/>
              <a:t>nařídit</a:t>
            </a:r>
            <a:r>
              <a:rPr lang="en-US" sz="2400" dirty="0"/>
              <a:t> </a:t>
            </a:r>
            <a:r>
              <a:rPr lang="en-US" sz="2400" dirty="0" err="1"/>
              <a:t>velitel</a:t>
            </a:r>
            <a:r>
              <a:rPr lang="en-US" sz="2400" dirty="0"/>
              <a:t> </a:t>
            </a:r>
            <a:r>
              <a:rPr lang="en-US" sz="2400" dirty="0" err="1"/>
              <a:t>zásahu</a:t>
            </a:r>
            <a:r>
              <a:rPr lang="en-US" sz="2400" dirty="0"/>
              <a:t>, </a:t>
            </a:r>
            <a:r>
              <a:rPr lang="en-US" sz="2400" dirty="0" err="1"/>
              <a:t>zaměstnavatel</a:t>
            </a:r>
            <a:r>
              <a:rPr lang="en-US" sz="2400" dirty="0"/>
              <a:t>, </a:t>
            </a:r>
            <a:r>
              <a:rPr lang="en-US" sz="2400" dirty="0" err="1"/>
              <a:t>starosta</a:t>
            </a:r>
            <a:r>
              <a:rPr lang="en-US" sz="2400" dirty="0"/>
              <a:t> </a:t>
            </a:r>
            <a:r>
              <a:rPr lang="en-US" sz="2400" dirty="0" err="1"/>
              <a:t>obcí</a:t>
            </a:r>
            <a:r>
              <a:rPr lang="en-US" sz="2400" dirty="0"/>
              <a:t> a </a:t>
            </a:r>
            <a:r>
              <a:rPr lang="en-US" sz="2400" dirty="0" err="1"/>
              <a:t>hejtman</a:t>
            </a:r>
            <a:r>
              <a:rPr lang="en-US" sz="2400" dirty="0"/>
              <a:t> </a:t>
            </a:r>
            <a:r>
              <a:rPr lang="en-US" sz="2400" dirty="0" err="1"/>
              <a:t>kraje</a:t>
            </a:r>
            <a:r>
              <a:rPr lang="cs-CZ" sz="2400" dirty="0"/>
              <a:t>,</a:t>
            </a:r>
          </a:p>
          <a:p>
            <a:r>
              <a:rPr lang="en-US" sz="2400" dirty="0" err="1"/>
              <a:t>příkaz</a:t>
            </a:r>
            <a:r>
              <a:rPr lang="en-US" sz="2400" dirty="0"/>
              <a:t> k </a:t>
            </a:r>
            <a:r>
              <a:rPr lang="en-US" sz="2400" dirty="0" err="1"/>
              <a:t>evakuaci</a:t>
            </a:r>
            <a:r>
              <a:rPr lang="cs-CZ" sz="2400" dirty="0"/>
              <a:t> je hlášen </a:t>
            </a:r>
            <a:r>
              <a:rPr lang="en-US" sz="2400" dirty="0"/>
              <a:t>v </a:t>
            </a:r>
            <a:r>
              <a:rPr lang="en-US" sz="2400" dirty="0" err="1"/>
              <a:t>rozhlasech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z </a:t>
            </a:r>
            <a:r>
              <a:rPr lang="en-US" sz="2400" dirty="0" err="1"/>
              <a:t>policejních</a:t>
            </a:r>
            <a:r>
              <a:rPr lang="en-US" sz="2400" dirty="0"/>
              <a:t> </a:t>
            </a:r>
            <a:r>
              <a:rPr lang="en-US" sz="2400" dirty="0" err="1"/>
              <a:t>vozidel</a:t>
            </a:r>
            <a:r>
              <a:rPr lang="cs-CZ" sz="2400" dirty="0"/>
              <a:t> nebo </a:t>
            </a:r>
            <a:r>
              <a:rPr lang="en-US" sz="2400" dirty="0" err="1"/>
              <a:t>informují</a:t>
            </a:r>
            <a:r>
              <a:rPr lang="en-US" sz="2400" dirty="0"/>
              <a:t> o </a:t>
            </a:r>
            <a:r>
              <a:rPr lang="en-US" sz="2400" dirty="0" err="1"/>
              <a:t>evakuaci</a:t>
            </a:r>
            <a:r>
              <a:rPr lang="en-US" sz="2400" dirty="0"/>
              <a:t> </a:t>
            </a:r>
            <a:r>
              <a:rPr lang="en-US" sz="2400" dirty="0" err="1"/>
              <a:t>masmédia</a:t>
            </a:r>
            <a:r>
              <a:rPr lang="cs-CZ" sz="2400" dirty="0"/>
              <a:t>,</a:t>
            </a:r>
          </a:p>
          <a:p>
            <a:r>
              <a:rPr lang="cs-CZ" sz="2400" dirty="0"/>
              <a:t>p</a:t>
            </a:r>
            <a:r>
              <a:rPr lang="en-US" sz="2400" dirty="0" err="1"/>
              <a:t>ři</a:t>
            </a:r>
            <a:r>
              <a:rPr lang="en-US" sz="2400" dirty="0"/>
              <a:t> </a:t>
            </a:r>
            <a:r>
              <a:rPr lang="en-US" sz="2400" dirty="0" err="1"/>
              <a:t>vyhlášení</a:t>
            </a:r>
            <a:r>
              <a:rPr lang="en-US" sz="2400" dirty="0"/>
              <a:t> </a:t>
            </a:r>
            <a:r>
              <a:rPr lang="en-US" sz="2400" dirty="0" err="1"/>
              <a:t>evakuace</a:t>
            </a:r>
            <a:r>
              <a:rPr lang="en-US" sz="2400" dirty="0"/>
              <a:t> je </a:t>
            </a:r>
            <a:r>
              <a:rPr lang="en-US" sz="2400" dirty="0" err="1"/>
              <a:t>prioritní</a:t>
            </a:r>
            <a:r>
              <a:rPr lang="en-US" sz="2400" dirty="0"/>
              <a:t> </a:t>
            </a:r>
            <a:r>
              <a:rPr lang="en-US" sz="2400" dirty="0" err="1"/>
              <a:t>zabalit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evakuační</a:t>
            </a:r>
            <a:r>
              <a:rPr lang="en-US" sz="2400" dirty="0"/>
              <a:t> </a:t>
            </a:r>
            <a:r>
              <a:rPr lang="en-US" sz="2400" dirty="0" err="1"/>
              <a:t>zavazadlo</a:t>
            </a:r>
            <a:r>
              <a:rPr lang="cs-CZ" sz="2400" dirty="0"/>
              <a:t>, </a:t>
            </a:r>
            <a:r>
              <a:rPr lang="en-US" sz="2400" dirty="0" err="1"/>
              <a:t>opustit</a:t>
            </a:r>
            <a:r>
              <a:rPr lang="en-US" sz="2400" dirty="0"/>
              <a:t> </a:t>
            </a:r>
            <a:r>
              <a:rPr lang="en-US" sz="2400" dirty="0" err="1"/>
              <a:t>objekt</a:t>
            </a:r>
            <a:r>
              <a:rPr lang="en-US" sz="2400" dirty="0"/>
              <a:t> a</a:t>
            </a:r>
            <a:r>
              <a:rPr lang="cs-CZ" sz="2400" dirty="0"/>
              <a:t> dostavit</a:t>
            </a:r>
            <a:r>
              <a:rPr lang="en-US" sz="2400" dirty="0"/>
              <a:t> se do </a:t>
            </a:r>
            <a:r>
              <a:rPr lang="en-US" sz="2400" dirty="0" err="1"/>
              <a:t>evakuačního</a:t>
            </a:r>
            <a:r>
              <a:rPr lang="en-US" sz="2400" dirty="0"/>
              <a:t> </a:t>
            </a:r>
            <a:r>
              <a:rPr lang="en-US" sz="2400" dirty="0" err="1"/>
              <a:t>střediska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11875</TotalTime>
  <Words>1223</Words>
  <Application>Microsoft Office PowerPoint</Application>
  <PresentationFormat>Předvádění na obrazovce (4:3)</PresentationFormat>
  <Paragraphs>277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Citáty</vt:lpstr>
      <vt:lpstr>Ochrana obyvatelstva</vt:lpstr>
      <vt:lpstr>Ochrana člověka v souvislosti s mimořádnou událostí</vt:lpstr>
      <vt:lpstr>Varovné signály</vt:lpstr>
      <vt:lpstr>Varovné signály - rozdělení</vt:lpstr>
      <vt:lpstr>Zkouška sirén </vt:lpstr>
      <vt:lpstr>Požární poplach</vt:lpstr>
      <vt:lpstr>Všeobecná výstraha</vt:lpstr>
      <vt:lpstr>Evakuace</vt:lpstr>
      <vt:lpstr>Prezentace aplikace PowerPoint</vt:lpstr>
      <vt:lpstr>Opuštění bytu z důvodu evakuace</vt:lpstr>
      <vt:lpstr>Evakuační zavazadlo</vt:lpstr>
      <vt:lpstr>Ukrytí</vt:lpstr>
      <vt:lpstr>Prezentace aplikace PowerPoint</vt:lpstr>
      <vt:lpstr>Nouzové přežití v přírodě</vt:lpstr>
      <vt:lpstr>Prezentace aplikace PowerPoint</vt:lpstr>
      <vt:lpstr>Prezentace aplikace PowerPoint</vt:lpstr>
      <vt:lpstr>Prezentace aplikace PowerPoint</vt:lpstr>
      <vt:lpstr>Prezentace aplikace PowerPoint</vt:lpstr>
      <vt:lpstr>Povodně</vt:lpstr>
      <vt:lpstr>Prezentace aplikace PowerPoint</vt:lpstr>
      <vt:lpstr>Stupně povodňové aktivity (SPA)</vt:lpstr>
      <vt:lpstr>Co dělat, když se blíží povodeň…</vt:lpstr>
      <vt:lpstr>…když už hrozba pominula</vt:lpstr>
      <vt:lpstr>Extrémní klimatické jevy</vt:lpstr>
      <vt:lpstr>Prezentace aplikace PowerPoint</vt:lpstr>
      <vt:lpstr>Prezentace aplikace PowerPoint</vt:lpstr>
      <vt:lpstr>Únik nebezpečných látek</vt:lpstr>
      <vt:lpstr>Nebezpečné látky</vt:lpstr>
      <vt:lpstr>Prezentace aplikace PowerPoint</vt:lpstr>
      <vt:lpstr>Prezentace aplikace PowerPoint</vt:lpstr>
      <vt:lpstr>Psychologická a humanitární pomoc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obyvatelstva</dc:title>
  <dc:creator>Asus</dc:creator>
  <cp:lastModifiedBy>Reissmannova</cp:lastModifiedBy>
  <cp:revision>630</cp:revision>
  <dcterms:created xsi:type="dcterms:W3CDTF">2013-04-10T14:17:50Z</dcterms:created>
  <dcterms:modified xsi:type="dcterms:W3CDTF">2019-03-06T10:14:22Z</dcterms:modified>
</cp:coreProperties>
</file>