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7"/>
  </p:notesMasterIdLst>
  <p:sldIdLst>
    <p:sldId id="256" r:id="rId2"/>
    <p:sldId id="280" r:id="rId3"/>
    <p:sldId id="351" r:id="rId4"/>
    <p:sldId id="295" r:id="rId5"/>
    <p:sldId id="349" r:id="rId6"/>
    <p:sldId id="346" r:id="rId7"/>
    <p:sldId id="347" r:id="rId8"/>
    <p:sldId id="265" r:id="rId9"/>
    <p:sldId id="298" r:id="rId10"/>
    <p:sldId id="355" r:id="rId11"/>
    <p:sldId id="296" r:id="rId12"/>
    <p:sldId id="356" r:id="rId13"/>
    <p:sldId id="297" r:id="rId14"/>
    <p:sldId id="352" r:id="rId15"/>
    <p:sldId id="299" r:id="rId16"/>
    <p:sldId id="294" r:id="rId17"/>
    <p:sldId id="353" r:id="rId18"/>
    <p:sldId id="282" r:id="rId19"/>
    <p:sldId id="300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50" r:id="rId76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87"/>
  </p:normalViewPr>
  <p:slideViewPr>
    <p:cSldViewPr>
      <p:cViewPr varScale="1">
        <p:scale>
          <a:sx n="104" d="100"/>
          <a:sy n="104" d="100"/>
        </p:scale>
        <p:origin x="126" y="2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49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51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52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5286T_kn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likace.msmt.cz/doc/NHRevizeBloomovytaxonomieedukace.do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lib/neweb/index.php?sekce=3" TargetMode="External"/><Relationship Id="rId7" Type="http://schemas.openxmlformats.org/officeDocument/2006/relationships/hyperlink" Target="http://www.nadani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vp.cz/" TargetMode="External"/><Relationship Id="rId5" Type="http://schemas.openxmlformats.org/officeDocument/2006/relationships/hyperlink" Target="https://ezdroje.muni.cz/" TargetMode="External"/><Relationship Id="rId4" Type="http://schemas.openxmlformats.org/officeDocument/2006/relationships/hyperlink" Target="http://pdfweb.truni.sk/jop/index.html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 smtClean="0"/>
              <a:t>pedagogickÁ</a:t>
            </a:r>
            <a:r>
              <a:rPr lang="cs-CZ" sz="4400" dirty="0" smtClean="0"/>
              <a:t> </a:t>
            </a:r>
            <a:r>
              <a:rPr lang="cs-CZ" sz="4400" dirty="0"/>
              <a:t>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Úvodní setkání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Ã­ k dispozici Å¾Ã¡dnÃ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0"/>
            <a:ext cx="6019800" cy="74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5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Jaká jsou nejčastější témata zmiňovaná ve vztahu k učitelům a učitelské profesi?</a:t>
            </a:r>
          </a:p>
          <a:p>
            <a:r>
              <a:rPr lang="cs-CZ" dirty="0" smtClean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máte učitelský vzor?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</a:t>
            </a:r>
            <a:r>
              <a:rPr lang="cs-CZ">
                <a:hlinkClick r:id="rId2"/>
              </a:rPr>
              <a:t>://</a:t>
            </a:r>
            <a:r>
              <a:rPr lang="cs-CZ" smtClean="0">
                <a:hlinkClick r:id="rId2"/>
              </a:rPr>
              <a:t>www.youtube.com/watch?v=4p5286T_kn0</a:t>
            </a:r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30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Jaké výzvy přináší současná školní (výuková) praxe?</a:t>
            </a:r>
          </a:p>
          <a:p>
            <a:r>
              <a:rPr lang="cs-CZ" dirty="0" smtClean="0"/>
              <a:t>Jaký je rozdíl mezi mediální prezentací problémů ve školství a reálnou výukovou praxí (v konkrétní škole)?</a:t>
            </a:r>
          </a:p>
          <a:p>
            <a:r>
              <a:rPr lang="cs-CZ" dirty="0" smtClean="0"/>
              <a:t>Jak má vypadat (školní) výuka v 21. století?</a:t>
            </a:r>
          </a:p>
          <a:p>
            <a:r>
              <a:rPr lang="cs-CZ" dirty="0" smtClean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 smtClean="0"/>
              <a:t>Proč roste počet rodičů, kteří preferují privátní či alternativní školy a školky?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2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 smtClean="0"/>
              <a:t>Pedagogická psychologie může být chápána jako:</a:t>
            </a:r>
          </a:p>
          <a:p>
            <a:pPr lvl="1"/>
            <a:r>
              <a:rPr lang="cs-CZ" b="1" dirty="0" smtClean="0"/>
              <a:t>Vědní obor</a:t>
            </a:r>
          </a:p>
          <a:p>
            <a:pPr lvl="1"/>
            <a:r>
              <a:rPr lang="cs-CZ" b="1" dirty="0" smtClean="0"/>
              <a:t>Soubor profesí</a:t>
            </a:r>
            <a:r>
              <a:rPr lang="cs-CZ" dirty="0" smtClean="0"/>
              <a:t>, které poznatky využívají v praxi i ve výzkumu</a:t>
            </a:r>
          </a:p>
          <a:p>
            <a:pPr lvl="1"/>
            <a:r>
              <a:rPr lang="cs-CZ" b="1" dirty="0" smtClean="0"/>
              <a:t>Vyučovací předmět</a:t>
            </a:r>
            <a:r>
              <a:rPr lang="cs-CZ" dirty="0" smtClean="0"/>
              <a:t>(y) pro různé skupiny (a osobní zkušenost s nimi)</a:t>
            </a:r>
          </a:p>
          <a:p>
            <a:pPr lvl="1"/>
            <a:r>
              <a:rPr lang="cs-CZ" b="1" dirty="0" smtClean="0"/>
              <a:t>Kulturní a mediální fenomén </a:t>
            </a:r>
            <a:r>
              <a:rPr lang="cs-CZ" dirty="0" smtClean="0"/>
              <a:t>(soubor „aktuálních“ témat a mediálních postav) </a:t>
            </a:r>
            <a:r>
              <a:rPr lang="mr-IN" dirty="0" smtClean="0"/>
              <a:t>–</a:t>
            </a:r>
            <a:r>
              <a:rPr lang="cs-CZ" dirty="0" smtClean="0"/>
              <a:t> která témata a kteří kolegové to jsou v současnosti?</a:t>
            </a:r>
          </a:p>
          <a:p>
            <a:pPr lvl="1"/>
            <a:endParaRPr lang="cs-CZ" dirty="0" smtClean="0"/>
          </a:p>
          <a:p>
            <a:pPr lvl="1" algn="r">
              <a:buFont typeface="Wingdings 2" pitchFamily="18" charset="2"/>
              <a:buNone/>
            </a:pPr>
            <a:r>
              <a:rPr lang="cs-CZ" dirty="0" smtClean="0"/>
              <a:t>…a je potřeba je umět rozlišovat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 a média</a:t>
            </a:r>
            <a:endParaRPr lang="cs-CZ" dirty="0"/>
          </a:p>
        </p:txBody>
      </p:sp>
      <p:pic>
        <p:nvPicPr>
          <p:cNvPr id="3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1691605"/>
            <a:ext cx="5300911" cy="2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g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23853"/>
            <a:ext cx="4806771" cy="25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Pedagogická psychologie</a:t>
            </a:r>
          </a:p>
          <a:p>
            <a:pPr lvl="1">
              <a:defRPr/>
            </a:pP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educational</a:t>
            </a:r>
            <a:r>
              <a:rPr lang="cs-CZ" dirty="0" smtClean="0"/>
              <a:t> psychology, </a:t>
            </a:r>
          </a:p>
          <a:p>
            <a:pPr lvl="1">
              <a:defRPr/>
            </a:pPr>
            <a:r>
              <a:rPr lang="cs-CZ" dirty="0" err="1" smtClean="0"/>
              <a:t>franc</a:t>
            </a:r>
            <a:r>
              <a:rPr lang="cs-CZ" dirty="0" smtClean="0"/>
              <a:t>. psychologie de l’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</a:p>
          <a:p>
            <a:pPr lvl="1">
              <a:defRPr/>
            </a:pPr>
            <a:r>
              <a:rPr lang="cs-CZ" dirty="0" smtClean="0"/>
              <a:t>něm. </a:t>
            </a:r>
            <a:r>
              <a:rPr lang="cs-CZ" dirty="0" err="1" smtClean="0"/>
              <a:t>Pädagogische</a:t>
            </a:r>
            <a:r>
              <a:rPr lang="cs-CZ" dirty="0" smtClean="0"/>
              <a:t> Psychologie, </a:t>
            </a:r>
          </a:p>
          <a:p>
            <a:pPr lvl="1">
              <a:defRPr/>
            </a:pPr>
            <a:r>
              <a:rPr lang="cs-CZ" dirty="0" smtClean="0"/>
              <a:t>rusky </a:t>
            </a:r>
            <a:r>
              <a:rPr lang="cs-CZ" dirty="0" err="1" smtClean="0"/>
              <a:t>pedagogičeskaja</a:t>
            </a:r>
            <a:r>
              <a:rPr lang="cs-CZ" dirty="0" smtClean="0"/>
              <a:t> </a:t>
            </a:r>
            <a:r>
              <a:rPr lang="cs-CZ" dirty="0" err="1" smtClean="0"/>
              <a:t>psichologija</a:t>
            </a:r>
            <a:r>
              <a:rPr lang="cs-CZ" dirty="0" smtClean="0"/>
              <a:t> 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změnila škola v uplynulých letech?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 smtClean="0"/>
              <a:t>Podívejte se, zapněte si titulky a odpovězte si na následující otázky:</a:t>
            </a:r>
          </a:p>
          <a:p>
            <a:pPr lvl="1"/>
            <a:r>
              <a:rPr lang="cs-CZ" dirty="0" smtClean="0"/>
              <a:t>Která část videa Vám přišla nejvíc zajímavá? (a v čem)</a:t>
            </a:r>
          </a:p>
          <a:p>
            <a:pPr lvl="1"/>
            <a:r>
              <a:rPr lang="cs-CZ" dirty="0" smtClean="0"/>
              <a:t>Jakou metaforu používá K. Robinson pro tradiční školství?</a:t>
            </a:r>
          </a:p>
          <a:p>
            <a:pPr lvl="1"/>
            <a:r>
              <a:rPr lang="cs-CZ" dirty="0" smtClean="0"/>
              <a:t>Jaké výzvy vidí pro školu v současnosti?</a:t>
            </a:r>
          </a:p>
          <a:p>
            <a:pPr lvl="1"/>
            <a:r>
              <a:rPr lang="cs-CZ" dirty="0" smtClean="0"/>
              <a:t>Která část USA by měla být podle statistik spotřeby tlumících preparátů „zcela šílená“?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35104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  <a:endParaRPr lang="en-GB" b="1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Prosím uvádět v předmětu kód předmětu!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konzultační</a:t>
            </a:r>
            <a:r>
              <a:rPr lang="en-GB" dirty="0" smtClean="0"/>
              <a:t> </a:t>
            </a:r>
            <a:r>
              <a:rPr lang="en-GB" dirty="0" err="1" smtClean="0"/>
              <a:t>hodiny</a:t>
            </a:r>
            <a:r>
              <a:rPr lang="en-GB" dirty="0" smtClean="0"/>
              <a:t>: </a:t>
            </a:r>
            <a:r>
              <a:rPr lang="cs-CZ" dirty="0" smtClean="0"/>
              <a:t>úterý 9:30-10:30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jindy</a:t>
            </a:r>
            <a:r>
              <a:rPr lang="en-GB" dirty="0" smtClean="0"/>
              <a:t> </a:t>
            </a:r>
            <a:r>
              <a:rPr lang="cs-CZ" dirty="0" smtClean="0"/>
              <a:t>jen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předchozí</a:t>
            </a:r>
            <a:r>
              <a:rPr lang="en-GB" dirty="0" smtClean="0"/>
              <a:t> </a:t>
            </a:r>
            <a:r>
              <a:rPr lang="en-GB" dirty="0" err="1" smtClean="0"/>
              <a:t>domluvě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(</a:t>
            </a:r>
            <a:r>
              <a:rPr lang="en-GB" dirty="0" err="1" smtClean="0"/>
              <a:t>Katedra</a:t>
            </a:r>
            <a:r>
              <a:rPr lang="en-GB" dirty="0" smtClean="0"/>
              <a:t> </a:t>
            </a:r>
            <a:r>
              <a:rPr lang="en-GB" dirty="0" err="1" smtClean="0"/>
              <a:t>psychologie</a:t>
            </a:r>
            <a:r>
              <a:rPr lang="en-GB" dirty="0" smtClean="0"/>
              <a:t>, </a:t>
            </a:r>
            <a:r>
              <a:rPr lang="cs-CZ" dirty="0" smtClean="0"/>
              <a:t>Poříčí 31</a:t>
            </a:r>
            <a:r>
              <a:rPr lang="en-GB" dirty="0" smtClean="0"/>
              <a:t>, Brno)</a:t>
            </a: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dirty="0" smtClean="0"/>
              <a:t>leží na </a:t>
            </a:r>
            <a:r>
              <a:rPr lang="cs-CZ" sz="2200" b="1" dirty="0" smtClean="0"/>
              <a:t>průniku řady věd</a:t>
            </a:r>
            <a:r>
              <a:rPr lang="cs-CZ" sz="2200" dirty="0" smtClean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 dirty="0" smtClean="0"/>
              <a:t>Z psychologie</a:t>
            </a:r>
            <a:r>
              <a:rPr lang="cs-CZ" sz="2000" dirty="0" smtClean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 dirty="0" smtClean="0"/>
              <a:t>Z pedagogiky</a:t>
            </a:r>
            <a:r>
              <a:rPr lang="cs-CZ" sz="2000" dirty="0" smtClean="0"/>
              <a:t> ji ovlivňují didaktika (o společných a rozdílných oblastech viz </a:t>
            </a:r>
            <a:r>
              <a:rPr lang="cs-CZ" sz="2000" dirty="0" err="1" smtClean="0"/>
              <a:t>Kansanen</a:t>
            </a:r>
            <a:r>
              <a:rPr lang="cs-CZ" sz="2000" dirty="0" smtClean="0"/>
              <a:t>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 dirty="0" smtClean="0"/>
              <a:t>Situování</a:t>
            </a:r>
            <a:r>
              <a:rPr lang="cs-CZ" sz="2200" dirty="0" smtClean="0"/>
              <a:t> pedagogické psychologie </a:t>
            </a:r>
            <a:r>
              <a:rPr lang="cs-CZ" sz="2200" b="1" dirty="0" smtClean="0"/>
              <a:t>v rámci humanitních věd je ovlivněno historickou tradicí</a:t>
            </a:r>
            <a:r>
              <a:rPr lang="cs-CZ" sz="2200" dirty="0" smtClean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ve většině evropských států, v USA, Kanadě, Austrálii je řazena mezi </a:t>
            </a:r>
            <a:r>
              <a:rPr lang="cs-CZ" sz="2000" b="1" dirty="0" smtClean="0"/>
              <a:t>psychologické vědy</a:t>
            </a:r>
            <a:r>
              <a:rPr lang="cs-CZ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Německu a ve skandinávských zemích bývala počítána mezi </a:t>
            </a:r>
            <a:r>
              <a:rPr lang="cs-CZ" sz="2000" b="1" dirty="0" smtClean="0"/>
              <a:t>vědy pedagogické</a:t>
            </a:r>
            <a:r>
              <a:rPr lang="cs-CZ" sz="2000" dirty="0" smtClean="0"/>
              <a:t>. 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V současnosti </a:t>
            </a:r>
            <a:r>
              <a:rPr lang="cs-CZ" sz="1600" dirty="0" err="1" smtClean="0"/>
              <a:t>educational</a:t>
            </a:r>
            <a:r>
              <a:rPr lang="cs-CZ" sz="1600" dirty="0" smtClean="0"/>
              <a:t> </a:t>
            </a:r>
            <a:r>
              <a:rPr lang="cs-CZ" sz="1600" dirty="0" err="1" smtClean="0"/>
              <a:t>sciences</a:t>
            </a: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 smtClean="0"/>
              <a:t>Americká tradice:</a:t>
            </a:r>
            <a:r>
              <a:rPr lang="cs-CZ" sz="22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smtClean="0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 smtClean="0"/>
              <a:t>Neakcentuje aplikační charakter</a:t>
            </a:r>
            <a:r>
              <a:rPr lang="cs-CZ" sz="2000" smtClean="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učitelské přípravě</a:t>
            </a:r>
            <a:r>
              <a:rPr lang="cs-CZ" dirty="0" smtClean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samostatná učebnice (např. Příhoda, 1956; Jiránek, 1968, </a:t>
            </a:r>
            <a:r>
              <a:rPr lang="cs-CZ" dirty="0" err="1" smtClean="0"/>
              <a:t>Ďurič</a:t>
            </a:r>
            <a:r>
              <a:rPr lang="cs-CZ" dirty="0" smtClean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tvoří podstatnou část témat v souhrnné učebnici psychologie pro učitele (např. Čáp, 1976, 1993; </a:t>
            </a:r>
            <a:r>
              <a:rPr lang="cs-CZ" dirty="0" err="1" smtClean="0"/>
              <a:t>Ďurič</a:t>
            </a:r>
            <a:r>
              <a:rPr lang="cs-CZ" dirty="0" smtClean="0"/>
              <a:t> a </a:t>
            </a:r>
            <a:r>
              <a:rPr lang="cs-CZ" dirty="0" err="1" smtClean="0"/>
              <a:t>Štefanovič</a:t>
            </a:r>
            <a:r>
              <a:rPr lang="cs-CZ" dirty="0" smtClean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přípravě odborných psychologů</a:t>
            </a:r>
            <a:r>
              <a:rPr lang="cs-CZ" dirty="0" smtClean="0"/>
              <a:t> patří pedagogická psychologie k předmětům rozšiřujícím tradiční základ.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 smtClean="0"/>
              <a:t>Pedagogická psychologie jako obor vědecké přípravy a jako </a:t>
            </a:r>
            <a:r>
              <a:rPr lang="cs-CZ" sz="3300" b="1" smtClean="0"/>
              <a:t>odborná psychologická specializace</a:t>
            </a:r>
            <a:r>
              <a:rPr lang="cs-CZ" sz="3300" smtClean="0"/>
              <a:t>.</a:t>
            </a:r>
            <a:r>
              <a:rPr lang="cs-CZ" sz="45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 oborů doktorského studia </a:t>
            </a:r>
            <a:r>
              <a:rPr lang="cs-CZ" sz="1700" smtClean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ze čtyř profesních oborů</a:t>
            </a:r>
            <a:r>
              <a:rPr lang="cs-CZ" sz="1700" smtClean="0"/>
              <a:t>, v nichž se absolvent může po promoci specializovat, </a:t>
            </a:r>
            <a:r>
              <a:rPr lang="cs-CZ" sz="1700" b="1" smtClean="0"/>
              <a:t>je</a:t>
            </a:r>
            <a:r>
              <a:rPr lang="cs-CZ" sz="1700" smtClean="0"/>
              <a:t> také </a:t>
            </a:r>
            <a:r>
              <a:rPr lang="cs-CZ" sz="1700" b="1" smtClean="0"/>
              <a:t>pedagogická a školní psychologie</a:t>
            </a:r>
            <a:r>
              <a:rPr lang="cs-CZ" sz="1700" smtClean="0"/>
              <a:t>, tedy oblast edukace – </a:t>
            </a:r>
            <a:r>
              <a:rPr lang="cs-CZ" sz="1700" i="1" smtClean="0"/>
              <a:t>education</a:t>
            </a:r>
            <a:r>
              <a:rPr lang="cs-CZ" sz="1700" smtClean="0"/>
              <a:t> (EuroPsy, 2005).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 smtClean="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 smtClean="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od r. 1960 do současnosti.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Americký psycholog </a:t>
            </a:r>
            <a:r>
              <a:rPr lang="cs-CZ" sz="1800" b="1" smtClean="0"/>
              <a:t>W. James</a:t>
            </a:r>
            <a:r>
              <a:rPr lang="cs-CZ" sz="1800" smtClean="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Francouzský lékař a psycholog </a:t>
            </a:r>
            <a:r>
              <a:rPr lang="cs-CZ" sz="1800" b="1" smtClean="0"/>
              <a:t>A. Binet </a:t>
            </a:r>
            <a:r>
              <a:rPr lang="cs-CZ" sz="1800" smtClean="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Střední  vývojové období (1920 – 1960) ovlivnilo pět osobností: L.S. Vygotskij, B.F. Skinner, J. Piaget, L.J. Cronbach, R.M. Gagné. </a:t>
            </a:r>
          </a:p>
          <a:p>
            <a:r>
              <a:rPr lang="cs-CZ" smtClean="0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Přínos ped. psy. pro další obory </a:t>
            </a:r>
            <a:br>
              <a:rPr lang="cs-CZ" sz="4500" smtClean="0"/>
            </a:br>
            <a:r>
              <a:rPr lang="cs-CZ" sz="4500" smtClean="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smtClean="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 smtClean="0"/>
          </a:p>
          <a:p>
            <a:pPr>
              <a:lnSpc>
                <a:spcPct val="80000"/>
              </a:lnSpc>
            </a:pPr>
            <a:r>
              <a:rPr lang="cs-CZ" sz="2700" smtClean="0"/>
              <a:t>jedná se ale i např. o action research, practice-based research...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 smtClean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Z počátku šlo o ulici s jednosměrným provozem – podněty mířily od psychologie k pedagogice. </a:t>
            </a:r>
            <a:r>
              <a:rPr lang="cs-CZ" sz="2200" b="1" dirty="0" smtClean="0"/>
              <a:t>Psychologie</a:t>
            </a:r>
            <a:r>
              <a:rPr lang="cs-CZ" sz="2200" dirty="0" smtClean="0"/>
              <a:t> se snažila formulovat </a:t>
            </a:r>
            <a:r>
              <a:rPr lang="cs-CZ" sz="2200" b="1" dirty="0" smtClean="0"/>
              <a:t>nové teorie učení a vyučování</a:t>
            </a:r>
            <a:r>
              <a:rPr lang="cs-CZ" sz="2200" dirty="0" smtClean="0"/>
              <a:t>, zatímco </a:t>
            </a:r>
            <a:r>
              <a:rPr lang="cs-CZ" sz="2200" b="1" dirty="0" smtClean="0"/>
              <a:t>pedagogika</a:t>
            </a:r>
            <a:r>
              <a:rPr lang="cs-CZ" sz="2200" dirty="0" smtClean="0"/>
              <a:t> se je </a:t>
            </a:r>
            <a:r>
              <a:rPr lang="cs-CZ" sz="2200" b="1" dirty="0" smtClean="0"/>
              <a:t>snažila aplikovat</a:t>
            </a:r>
            <a:r>
              <a:rPr lang="cs-CZ" sz="2200" dirty="0" smtClean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SOk145 Pedagogická psychologie</a:t>
            </a:r>
          </a:p>
          <a:p>
            <a:pPr lvl="1"/>
            <a:r>
              <a:rPr lang="cs-CZ" dirty="0" smtClean="0"/>
              <a:t>předmět </a:t>
            </a:r>
            <a:r>
              <a:rPr lang="cs-CZ" dirty="0"/>
              <a:t>je zakončen písemnou zkouškou (60% hodnocení), do celkového hodnocení vstupují body za průběžnou přípravu. Bodovány jsou tyto činnosti studenta: - dle zadání vyučujícího, studuje povinnou a doporučenou literaturu (odpovědi na tři otázky ke každému výukovému bloku); Typ ukončení: písemná zkouška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71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mtClean="0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 smtClean="0"/>
              <a:t>	</a:t>
            </a:r>
            <a:r>
              <a:rPr lang="cs-CZ" altLang="cs-CZ" i="1" smtClean="0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mtClean="0"/>
              <a:t>Druhy učení</a:t>
            </a:r>
            <a:r>
              <a:rPr lang="cs-CZ" smtClean="0"/>
              <a:t> v psychologii - opakování</a:t>
            </a:r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 smtClean="0"/>
              <a:t>Učení - v</a:t>
            </a:r>
            <a:r>
              <a:rPr lang="en-GB" altLang="cs-CZ" smtClean="0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 smtClean="0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studijní</a:t>
            </a:r>
            <a:r>
              <a:rPr lang="en-US" dirty="0" smtClean="0"/>
              <a:t> text</a:t>
            </a:r>
          </a:p>
          <a:p>
            <a:r>
              <a:rPr lang="en-US" dirty="0"/>
              <a:t>MAREŠ, </a:t>
            </a:r>
            <a:r>
              <a:rPr lang="en-US" dirty="0" err="1" smtClean="0"/>
              <a:t>Jiří</a:t>
            </a:r>
            <a:r>
              <a:rPr lang="en-US" dirty="0" smtClean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 smtClean="0"/>
              <a:t>psychologie</a:t>
            </a:r>
            <a:r>
              <a:rPr lang="en-US" dirty="0" smtClean="0"/>
              <a:t>. Praha: </a:t>
            </a:r>
            <a:r>
              <a:rPr lang="en-US" dirty="0" err="1" smtClean="0"/>
              <a:t>Portál</a:t>
            </a:r>
            <a:r>
              <a:rPr lang="en-US" dirty="0" smtClean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 smtClean="0"/>
              <a:t>(</a:t>
            </a:r>
            <a:r>
              <a:rPr lang="cs-CZ" altLang="cs-CZ" i="1" smtClean="0"/>
              <a:t>„C</a:t>
            </a:r>
            <a:r>
              <a:rPr lang="en-GB" altLang="cs-CZ" i="1" smtClean="0"/>
              <a:t>elek je víc, než souhrn částí</a:t>
            </a:r>
            <a:r>
              <a:rPr lang="cs-CZ" altLang="cs-CZ" i="1" smtClean="0"/>
              <a:t>...“ ;)</a:t>
            </a:r>
            <a:endParaRPr lang="en-GB" altLang="cs-CZ" i="1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(„aha moment“</a:t>
            </a:r>
            <a:r>
              <a:rPr lang="cs-CZ" altLang="cs-CZ" smtClean="0"/>
              <a:t> v procesu učení</a:t>
            </a:r>
            <a:r>
              <a:rPr lang="en-GB" altLang="cs-CZ" smtClean="0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nová etapa ve výzkumu učení, myšlení a řešení problémů</a:t>
            </a:r>
            <a:r>
              <a:rPr lang="cs-CZ" altLang="cs-CZ" smtClean="0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 smtClean="0"/>
              <a:t>)</a:t>
            </a:r>
            <a:endParaRPr lang="en-GB" altLang="cs-CZ" smtClean="0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</a:t>
            </a:r>
            <a:r>
              <a:rPr lang="cs-CZ" i="1" dirty="0" smtClean="0"/>
              <a:t>. </a:t>
            </a:r>
            <a:r>
              <a:rPr lang="cs-CZ" i="1" dirty="0"/>
              <a:t>Praktický průvodce strategiemi vyučování</a:t>
            </a:r>
            <a:r>
              <a:rPr lang="cs-CZ" i="1" dirty="0" smtClean="0"/>
              <a:t>.</a:t>
            </a:r>
            <a:r>
              <a:rPr lang="cs-CZ" dirty="0" smtClean="0"/>
              <a:t> 3. vyd. </a:t>
            </a:r>
            <a:r>
              <a:rPr lang="cs-CZ" dirty="0"/>
              <a:t>Praha: Portál, </a:t>
            </a:r>
            <a:r>
              <a:rPr lang="cs-CZ" dirty="0" smtClean="0"/>
              <a:t>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30" y="3303411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 smtClean="0"/>
              <a:t>Současné trendy</a:t>
            </a:r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Přehled současných teorií učení</a:t>
            </a:r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připravené učení </a:t>
            </a:r>
            <a:r>
              <a:rPr lang="en-GB" altLang="cs-CZ" i="1" smtClean="0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Vynořující se poznání (v návaznosti na soc. </a:t>
            </a:r>
            <a:r>
              <a:rPr lang="cs-CZ" altLang="cs-CZ" i="1" smtClean="0"/>
              <a:t>s</a:t>
            </a:r>
            <a:r>
              <a:rPr lang="en-GB" altLang="cs-CZ" i="1" smtClean="0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 jako dolaďování připravených struktur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/>
              <a:t>viz. MOSELEY, D. et al. </a:t>
            </a:r>
            <a:r>
              <a:rPr lang="en-US" altLang="cs-CZ" sz="1653"/>
              <a:t>Frameworks for thinking: a handbook for teachers and learning</a:t>
            </a:r>
            <a:r>
              <a:rPr lang="cs-CZ" altLang="cs-CZ" sz="1653"/>
              <a:t>. Cambridge: Cambridge Un. Press, 2005. s.44-117 </a:t>
            </a:r>
            <a:r>
              <a:rPr lang="cs-CZ" altLang="cs-CZ" sz="1653" i="1"/>
              <a:t>(dostupmé v ISu)</a:t>
            </a:r>
            <a:endParaRPr lang="cs-CZ" altLang="cs-CZ" sz="1764" i="1"/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mtClean="0"/>
              <a:t>Vývojové aspekty učení</a:t>
            </a:r>
            <a:endParaRPr lang="en-GB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/>
              <a:t>vývoje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3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4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 smtClean="0"/>
              <a:t>Jak se pozná odborná informace(vědecky ověřená) ?</a:t>
            </a:r>
          </a:p>
          <a:p>
            <a:r>
              <a:rPr lang="cs-CZ" dirty="0" smtClean="0"/>
              <a:t>Čím se liší od informace získané od autority?</a:t>
            </a:r>
          </a:p>
          <a:p>
            <a:r>
              <a:rPr lang="cs-CZ" dirty="0" smtClean="0"/>
              <a:t>Čím se liší od praktické zkušenosti?</a:t>
            </a:r>
          </a:p>
          <a:p>
            <a:r>
              <a:rPr lang="cs-CZ" dirty="0" smtClean="0"/>
              <a:t>Jakým způsobem je možné tyto zdroje informací v odborném životě učitelském využívat?</a:t>
            </a:r>
          </a:p>
          <a:p>
            <a:endParaRPr lang="cs-CZ" dirty="0" smtClean="0"/>
          </a:p>
          <a:p>
            <a:r>
              <a:rPr lang="cs-CZ" dirty="0" smtClean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se má soustředit spíše na rozvíjení </a:t>
            </a:r>
            <a:r>
              <a:rPr lang="en-GB" altLang="cs-CZ" b="1" smtClean="0"/>
              <a:t>obecných schémat</a:t>
            </a:r>
            <a:r>
              <a:rPr lang="en-GB" altLang="cs-CZ" smtClean="0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dětí se má soustředit spíše </a:t>
            </a:r>
            <a:r>
              <a:rPr lang="en-GB" altLang="cs-CZ" b="1" smtClean="0"/>
              <a:t>na procesy</a:t>
            </a:r>
            <a:r>
              <a:rPr lang="en-GB" altLang="cs-CZ" smtClean="0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Vyučovací metody musí </a:t>
            </a:r>
            <a:r>
              <a:rPr lang="en-GB" altLang="cs-CZ" b="1" smtClean="0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Kurikulum by mělo </a:t>
            </a:r>
            <a:r>
              <a:rPr lang="en-GB" altLang="cs-CZ" b="1" smtClean="0"/>
              <a:t>respektovat</a:t>
            </a:r>
            <a:r>
              <a:rPr lang="en-GB" altLang="cs-CZ" smtClean="0"/>
              <a:t> kognitivní </a:t>
            </a:r>
            <a:r>
              <a:rPr lang="en-GB" altLang="cs-CZ" b="1" smtClean="0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světa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756"/>
              <a:t>- řada označení:</a:t>
            </a:r>
            <a:endParaRPr lang="en-GB" altLang="cs-CZ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Kognitivní složka</a:t>
            </a:r>
            <a:r>
              <a:rPr lang="cs-CZ" altLang="cs-CZ" smtClean="0"/>
              <a:t> 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(např. </a:t>
            </a:r>
            <a:r>
              <a:rPr lang="cs-CZ" altLang="cs-CZ" i="1" smtClean="0"/>
              <a:t>P. </a:t>
            </a:r>
            <a:r>
              <a:rPr lang="en-GB" altLang="cs-CZ" i="1" smtClean="0"/>
              <a:t>Gavora, 1992)</a:t>
            </a: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(...)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obecně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je to blbý učení?“)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 skupině předmětů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(„Nerad cokoli počítám!“)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určitém předmětu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(„Matematika mi nejde.“)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konkrétním tématu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mi jsou rovnice o dvou neznámých?“)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žákovo pojetí pojmu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(„Rovnice je když...“)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smtClean="0"/>
              <a:t>Literatura</a:t>
            </a:r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Doporučená</a:t>
            </a:r>
            <a:r>
              <a:rPr lang="en-GB" sz="1800" dirty="0" smtClean="0"/>
              <a:t> </a:t>
            </a:r>
            <a:r>
              <a:rPr lang="en-GB" sz="1800" dirty="0" err="1" smtClean="0"/>
              <a:t>literatura</a:t>
            </a:r>
            <a:r>
              <a:rPr lang="cs-CZ" sz="1800" dirty="0" smtClean="0"/>
              <a:t> (vč. přednášek a odkazů v </a:t>
            </a:r>
            <a:r>
              <a:rPr lang="cs-CZ" sz="1800" dirty="0" err="1" smtClean="0"/>
              <a:t>ISu</a:t>
            </a:r>
            <a:r>
              <a:rPr lang="cs-CZ" sz="1800" dirty="0" smtClean="0"/>
              <a:t>)</a:t>
            </a:r>
            <a:endParaRPr lang="en-GB" sz="18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Odborná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r>
              <a:rPr lang="cs-CZ" sz="1800" dirty="0" smtClean="0"/>
              <a:t> (obvyklá s důrazem na)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ped.muni.cz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wlib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neweb</a:t>
            </a:r>
            <a:r>
              <a:rPr lang="cs-CZ" sz="1600" dirty="0" smtClean="0">
                <a:hlinkClick r:id="rId3"/>
              </a:rPr>
              <a:t>/index.</a:t>
            </a:r>
            <a:r>
              <a:rPr lang="cs-CZ" sz="1600" dirty="0" err="1" smtClean="0">
                <a:hlinkClick r:id="rId3"/>
              </a:rPr>
              <a:t>php</a:t>
            </a:r>
            <a:r>
              <a:rPr lang="cs-CZ" sz="1600" dirty="0" smtClean="0">
                <a:hlinkClick r:id="rId3"/>
              </a:rPr>
              <a:t>?sekce=3</a:t>
            </a:r>
            <a:r>
              <a:rPr lang="cs-CZ" sz="1600" dirty="0" smtClean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Pedagogika</a:t>
            </a:r>
            <a:r>
              <a:rPr lang="cs-CZ" sz="1600" dirty="0" smtClean="0"/>
              <a:t>, Studia </a:t>
            </a:r>
            <a:r>
              <a:rPr lang="cs-CZ" sz="1600" dirty="0" err="1" smtClean="0"/>
              <a:t>Paedagogica</a:t>
            </a:r>
            <a:r>
              <a:rPr lang="cs-CZ" sz="1600" dirty="0" smtClean="0"/>
              <a:t>, Orbis </a:t>
            </a:r>
            <a:r>
              <a:rPr lang="cs-CZ" sz="1600" dirty="0" err="1" smtClean="0"/>
              <a:t>Scholae</a:t>
            </a:r>
            <a:r>
              <a:rPr lang="cs-CZ" sz="1600" dirty="0" smtClean="0"/>
              <a:t>, Pedagogická orientace, Komenský, </a:t>
            </a:r>
            <a:r>
              <a:rPr lang="en-US" sz="1600" dirty="0" err="1" smtClean="0">
                <a:hlinkClick r:id="rId4"/>
              </a:rPr>
              <a:t>Pedagogický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600" dirty="0" err="1" smtClean="0">
                <a:hlinkClick r:id="rId4"/>
              </a:rPr>
              <a:t>časopis</a:t>
            </a:r>
            <a:r>
              <a:rPr lang="en-US" sz="1600" dirty="0" smtClean="0">
                <a:hlinkClick r:id="rId4"/>
              </a:rPr>
              <a:t> / Journal of Pedagogy</a:t>
            </a:r>
            <a:r>
              <a:rPr lang="cs-CZ" sz="1600" dirty="0" smtClean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Psychológia</a:t>
            </a:r>
            <a:r>
              <a:rPr lang="en-GB" sz="1600" dirty="0" smtClean="0"/>
              <a:t> a </a:t>
            </a:r>
            <a:r>
              <a:rPr lang="en-GB" sz="1600" dirty="0" err="1" smtClean="0"/>
              <a:t>pato</a:t>
            </a:r>
            <a:r>
              <a:rPr lang="en-GB" sz="1600" dirty="0" smtClean="0"/>
              <a:t> </a:t>
            </a:r>
            <a:r>
              <a:rPr lang="en-GB" sz="1600" dirty="0" err="1" smtClean="0"/>
              <a:t>psychológia</a:t>
            </a:r>
            <a:r>
              <a:rPr lang="en-GB" sz="1600" dirty="0" smtClean="0"/>
              <a:t> </a:t>
            </a:r>
            <a:r>
              <a:rPr lang="en-GB" sz="1600" dirty="0" err="1" smtClean="0"/>
              <a:t>dieťaťa</a:t>
            </a:r>
            <a:endParaRPr lang="cs-CZ" sz="16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Populární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Moderní</a:t>
            </a:r>
            <a:r>
              <a:rPr lang="en-GB" sz="1600" dirty="0" smtClean="0"/>
              <a:t> </a:t>
            </a:r>
            <a:r>
              <a:rPr lang="en-GB" sz="1600" dirty="0" err="1" smtClean="0"/>
              <a:t>vyučování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Učitelské</a:t>
            </a:r>
            <a:r>
              <a:rPr lang="en-GB" sz="1600" dirty="0" smtClean="0"/>
              <a:t> </a:t>
            </a:r>
            <a:r>
              <a:rPr lang="en-GB" sz="1600" dirty="0" err="1" smtClean="0"/>
              <a:t>noviny</a:t>
            </a:r>
            <a:r>
              <a:rPr lang="en-GB" sz="1600" dirty="0" smtClean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Internetové</a:t>
            </a:r>
            <a:r>
              <a:rPr lang="en-GB" sz="1800" dirty="0" smtClean="0"/>
              <a:t> </a:t>
            </a:r>
            <a:r>
              <a:rPr lang="en-GB" sz="1800" dirty="0" err="1" smtClean="0"/>
              <a:t>zdroje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/>
              <a:t>Online knihovny (viz web knihovny</a:t>
            </a:r>
            <a:r>
              <a:rPr lang="cs-CZ" sz="1600" dirty="0"/>
              <a:t>) - </a:t>
            </a:r>
            <a:r>
              <a:rPr lang="cs-CZ" sz="1600" dirty="0">
                <a:hlinkClick r:id="rId5"/>
              </a:rPr>
              <a:t>https://ezdroje.muni.cz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smtClean="0"/>
              <a:t>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Stránky</a:t>
            </a:r>
            <a:r>
              <a:rPr lang="en-GB" sz="1600" dirty="0" smtClean="0"/>
              <a:t> </a:t>
            </a:r>
            <a:r>
              <a:rPr lang="en-GB" sz="1600" dirty="0" err="1" smtClean="0"/>
              <a:t>např</a:t>
            </a:r>
            <a:r>
              <a:rPr lang="en-GB" sz="1600" dirty="0" smtClean="0"/>
              <a:t>. </a:t>
            </a:r>
            <a:r>
              <a:rPr lang="cs-CZ" sz="1600" dirty="0" smtClean="0">
                <a:hlinkClick r:id="rId6"/>
              </a:rPr>
              <a:t>www.rvp.cz</a:t>
            </a:r>
            <a:r>
              <a:rPr lang="cs-CZ" sz="1600" dirty="0" smtClean="0"/>
              <a:t> 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Databáze</a:t>
            </a:r>
            <a:r>
              <a:rPr lang="en-GB" sz="1600" dirty="0" smtClean="0"/>
              <a:t> (ERIC, JSTOR</a:t>
            </a:r>
            <a:r>
              <a:rPr lang="cs-CZ" sz="1600" dirty="0" smtClean="0"/>
              <a:t>…</a:t>
            </a:r>
            <a:r>
              <a:rPr lang="en-GB" sz="1600" dirty="0" smtClean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Svépomocné</a:t>
            </a:r>
            <a:r>
              <a:rPr lang="en-GB" sz="1600" dirty="0" smtClean="0"/>
              <a:t> </a:t>
            </a:r>
            <a:r>
              <a:rPr lang="en-GB" sz="1600" dirty="0" err="1" smtClean="0"/>
              <a:t>skupiny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7"/>
              </a:rPr>
              <a:t>www.nadani.cz</a:t>
            </a:r>
            <a:r>
              <a:rPr lang="cs-CZ" sz="1600" dirty="0" smtClean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</a:t>
            </a:r>
            <a:br>
              <a:rPr lang="en-GB" altLang="cs-CZ" smtClean="0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 smtClean="0"/>
              <a:t>učení, které není prostým memorováním a rozšiřováním sumy poznatků</a:t>
            </a:r>
            <a:endParaRPr lang="cs-CZ" altLang="cs-CZ" b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Valstní t</a:t>
            </a:r>
            <a:r>
              <a:rPr lang="en-GB" altLang="cs-CZ" smtClean="0"/>
              <a:t>ermín připisován D.P.Ausubelovi </a:t>
            </a:r>
            <a:endParaRPr lang="cs-CZ" altLang="cs-CZ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Vzniká v reakci na </a:t>
            </a:r>
            <a:r>
              <a:rPr lang="en-GB" altLang="cs-CZ" smtClean="0"/>
              <a:t>Thorndika </a:t>
            </a:r>
            <a:r>
              <a:rPr lang="cs-CZ" altLang="cs-CZ" smtClean="0"/>
              <a:t>a jeho </a:t>
            </a:r>
            <a:r>
              <a:rPr lang="en-GB" altLang="cs-CZ" smtClean="0"/>
              <a:t>mechanistick</a:t>
            </a:r>
            <a:r>
              <a:rPr lang="cs-CZ" altLang="cs-CZ" smtClean="0"/>
              <a:t>ý</a:t>
            </a:r>
            <a:r>
              <a:rPr lang="en-GB" altLang="cs-CZ" smtClean="0"/>
              <a:t> přístup</a:t>
            </a:r>
            <a:r>
              <a:rPr lang="cs-CZ" altLang="cs-CZ" smtClean="0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Významným</a:t>
            </a:r>
            <a:r>
              <a:rPr lang="en-GB" altLang="cs-CZ" smtClean="0"/>
              <a:t> zdrojem gestalt</a:t>
            </a:r>
            <a:r>
              <a:rPr lang="cs-CZ" altLang="cs-CZ" smtClean="0"/>
              <a:t>-psychologie </a:t>
            </a:r>
            <a:r>
              <a:rPr lang="cs-CZ" altLang="cs-CZ" i="1" smtClean="0"/>
              <a:t>(viz předchozí přednáška)</a:t>
            </a:r>
            <a:endParaRPr lang="en-GB" altLang="cs-CZ" i="1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Aktivita</a:t>
            </a:r>
            <a:r>
              <a:rPr lang="cs-CZ" altLang="cs-CZ" smtClean="0"/>
              <a:t> v procesu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Konstruování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Kumulace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Autoregulace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Zacílenost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Situovanost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Individální specifičnost</a:t>
            </a:r>
            <a:r>
              <a:rPr lang="cs-CZ" altLang="cs-CZ" smtClean="0"/>
              <a:t> učení</a:t>
            </a:r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cs-CZ" altLang="cs-CZ" sz="4189"/>
              <a:t/>
            </a: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</a:t>
            </a:r>
            <a:r>
              <a:rPr lang="cs-CZ" altLang="cs-CZ" smtClean="0"/>
              <a:t>procesy</a:t>
            </a:r>
            <a:endParaRPr lang="en-GB" alt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Hodnocení </a:t>
            </a:r>
            <a:r>
              <a:rPr lang="en-GB" altLang="cs-CZ" i="1" smtClean="0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dle sylabů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MNPP081 Pedagogická psychologie </a:t>
            </a:r>
            <a:r>
              <a:rPr lang="cs-CZ" dirty="0" smtClean="0"/>
              <a:t>3/0/0</a:t>
            </a:r>
            <a:r>
              <a:rPr lang="cs-CZ" dirty="0"/>
              <a:t>. 4 </a:t>
            </a:r>
            <a:r>
              <a:rPr lang="cs-CZ" dirty="0" err="1"/>
              <a:t>kr.</a:t>
            </a:r>
            <a:r>
              <a:rPr lang="cs-CZ" dirty="0"/>
              <a:t> Ukončení: </a:t>
            </a:r>
            <a:r>
              <a:rPr lang="cs-CZ" dirty="0" smtClean="0"/>
              <a:t>písemná </a:t>
            </a:r>
            <a:r>
              <a:rPr lang="cs-CZ" dirty="0"/>
              <a:t>zkouška (65% úspěšnosti</a:t>
            </a:r>
            <a:r>
              <a:rPr lang="cs-CZ" dirty="0" smtClean="0"/>
              <a:t>)</a:t>
            </a:r>
          </a:p>
          <a:p>
            <a:r>
              <a:rPr lang="cs-CZ" dirty="0"/>
              <a:t>MPPP081p Pedagogická psychologie - přednáška </a:t>
            </a:r>
            <a:r>
              <a:rPr lang="cs-CZ" dirty="0" smtClean="0"/>
              <a:t>1/0/0</a:t>
            </a:r>
            <a:r>
              <a:rPr lang="cs-CZ" dirty="0"/>
              <a:t>. 2 </a:t>
            </a:r>
            <a:r>
              <a:rPr lang="cs-CZ" dirty="0" err="1"/>
              <a:t>kr.</a:t>
            </a:r>
            <a:r>
              <a:rPr lang="cs-CZ" dirty="0"/>
              <a:t> Ukončení: písemná zkouška (65% úspěšnosti</a:t>
            </a:r>
            <a:r>
              <a:rPr lang="cs-CZ" dirty="0" smtClean="0"/>
              <a:t>)</a:t>
            </a:r>
          </a:p>
          <a:p>
            <a:r>
              <a:rPr lang="cs-CZ" dirty="0"/>
              <a:t>MPPP081s Pedagogická psychologie - seminář </a:t>
            </a:r>
            <a:r>
              <a:rPr lang="cs-CZ" dirty="0" smtClean="0"/>
              <a:t>0/1/0</a:t>
            </a:r>
            <a:r>
              <a:rPr lang="cs-CZ" dirty="0"/>
              <a:t>. 1 </a:t>
            </a:r>
            <a:r>
              <a:rPr lang="cs-CZ" dirty="0" err="1"/>
              <a:t>kr.</a:t>
            </a:r>
            <a:r>
              <a:rPr lang="cs-CZ" dirty="0"/>
              <a:t> Ukončení: </a:t>
            </a:r>
            <a:r>
              <a:rPr lang="cs-CZ" dirty="0" smtClean="0"/>
              <a:t>zápočet</a:t>
            </a:r>
          </a:p>
          <a:p>
            <a:r>
              <a:rPr lang="cs-CZ" dirty="0"/>
              <a:t>UPV_0035 Pedagogická psychologie </a:t>
            </a:r>
            <a:r>
              <a:rPr lang="cs-CZ" dirty="0" smtClean="0"/>
              <a:t>1/1/0</a:t>
            </a:r>
            <a:r>
              <a:rPr lang="cs-CZ" dirty="0"/>
              <a:t>. 3 </a:t>
            </a:r>
            <a:r>
              <a:rPr lang="cs-CZ" dirty="0" err="1"/>
              <a:t>kr.</a:t>
            </a:r>
            <a:r>
              <a:rPr lang="cs-CZ" dirty="0"/>
              <a:t> Ukončení: k (písemný test, 60% </a:t>
            </a:r>
            <a:r>
              <a:rPr lang="cs-CZ" dirty="0" smtClean="0"/>
              <a:t>úspěšnost)</a:t>
            </a:r>
          </a:p>
          <a:p>
            <a:pPr lvl="1"/>
            <a:r>
              <a:rPr lang="cs-CZ" dirty="0"/>
              <a:t>pouze St 22. 2. 7:30–10:05, St 1. 3. 7:30–10:05, St 8. 3. 7:30–10:05, St 15. 3. 7:30–10:05, St 22. 3. 7:30–10:05, St 29. 3. 7:30–10:05, St 5. 4. 7:30–10:05 a St 12. 4. 7:30–10:05</a:t>
            </a:r>
          </a:p>
        </p:txBody>
      </p:sp>
    </p:spTree>
    <p:extLst>
      <p:ext uri="{BB962C8B-B14F-4D97-AF65-F5344CB8AC3E}">
        <p14:creationId xmlns:p14="http://schemas.microsoft.com/office/powerpoint/2010/main" val="104941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</a:t>
            </a:r>
            <a:r>
              <a:rPr lang="cs-CZ" sz="4500" dirty="0" smtClean="0"/>
              <a:t>– perspektivy výkladu</a:t>
            </a:r>
            <a:endParaRPr lang="cs-CZ" sz="45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smtClean="0"/>
              <a:t>v rámci výkladu i literatury se střídají perspektivy </a:t>
            </a:r>
          </a:p>
          <a:p>
            <a:pPr lvl="1" eaLnBrk="1" hangingPunct="1"/>
            <a:r>
              <a:rPr lang="cs-CZ" b="1" smtClean="0"/>
              <a:t>jedinec</a:t>
            </a:r>
            <a:r>
              <a:rPr lang="cs-CZ" smtClean="0"/>
              <a:t> (žák, učitel, rodič - zejména s důrazem na učení, výchovu a vývoj)</a:t>
            </a:r>
          </a:p>
          <a:p>
            <a:pPr lvl="1" eaLnBrk="1" hangingPunct="1"/>
            <a:r>
              <a:rPr lang="cs-CZ" b="1" smtClean="0"/>
              <a:t>sociální skupiny</a:t>
            </a:r>
            <a:r>
              <a:rPr lang="cs-CZ" smtClean="0"/>
              <a:t>, jejich dynamika a vliv (rodina, školní třída, škola)</a:t>
            </a:r>
          </a:p>
          <a:p>
            <a:pPr lvl="1" eaLnBrk="1" hangingPunct="1"/>
            <a:r>
              <a:rPr lang="cs-CZ" b="1" smtClean="0"/>
              <a:t>teorie, metody</a:t>
            </a:r>
            <a:r>
              <a:rPr lang="cs-CZ" smtClean="0"/>
              <a:t> ev. intervence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ve školství změnilo za 25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Rostoucí diverzita (jazyková, SPU, rodinné zázemí atd.)</a:t>
            </a:r>
          </a:p>
          <a:p>
            <a:pPr lvl="1"/>
            <a:r>
              <a:rPr lang="cs-CZ" dirty="0" smtClean="0"/>
              <a:t>Diverzita vzdělávacích cest, formální a informální učení</a:t>
            </a:r>
          </a:p>
          <a:p>
            <a:r>
              <a:rPr lang="cs-CZ" dirty="0" smtClean="0"/>
              <a:t>Nástup technologií</a:t>
            </a:r>
          </a:p>
          <a:p>
            <a:pPr lvl="1"/>
            <a:r>
              <a:rPr lang="cs-CZ" dirty="0" smtClean="0"/>
              <a:t>Od náhrady tradičních médií a technologie přes </a:t>
            </a:r>
            <a:r>
              <a:rPr lang="cs-CZ" dirty="0" err="1" smtClean="0"/>
              <a:t>embeded</a:t>
            </a:r>
            <a:r>
              <a:rPr lang="cs-CZ" dirty="0" smtClean="0"/>
              <a:t> </a:t>
            </a:r>
            <a:r>
              <a:rPr lang="cs-CZ" dirty="0" err="1" smtClean="0"/>
              <a:t>learnig</a:t>
            </a:r>
            <a:r>
              <a:rPr lang="cs-CZ" dirty="0" smtClean="0"/>
              <a:t>, </a:t>
            </a:r>
            <a:r>
              <a:rPr lang="cs-CZ" dirty="0" err="1" smtClean="0"/>
              <a:t>mlearning</a:t>
            </a:r>
            <a:r>
              <a:rPr lang="cs-CZ" dirty="0" smtClean="0"/>
              <a:t> až po online </a:t>
            </a:r>
            <a:r>
              <a:rPr lang="cs-CZ" dirty="0" err="1" smtClean="0"/>
              <a:t>vzdělávální</a:t>
            </a:r>
            <a:endParaRPr lang="cs-CZ" dirty="0" smtClean="0"/>
          </a:p>
          <a:p>
            <a:r>
              <a:rPr lang="cs-CZ" dirty="0" smtClean="0"/>
              <a:t>Změna výukových paradigmat (</a:t>
            </a:r>
            <a:r>
              <a:rPr lang="cs-CZ" dirty="0" err="1" smtClean="0"/>
              <a:t>transmisivní</a:t>
            </a:r>
            <a:r>
              <a:rPr lang="cs-CZ" dirty="0" smtClean="0"/>
              <a:t> vs. konstruktivistické, výuka průměrného žáka vs. individuální přístup aj.)</a:t>
            </a:r>
          </a:p>
          <a:p>
            <a:pPr lvl="1"/>
            <a:r>
              <a:rPr lang="cs-CZ" dirty="0" smtClean="0"/>
              <a:t>Otázka motivace, emocí v kontextu vzdělávání</a:t>
            </a:r>
          </a:p>
          <a:p>
            <a:r>
              <a:rPr lang="cs-CZ" dirty="0" smtClean="0"/>
              <a:t>Neoliberální diskurz (</a:t>
            </a:r>
            <a:r>
              <a:rPr lang="cs-CZ" dirty="0" err="1" smtClean="0"/>
              <a:t>akontabilita</a:t>
            </a:r>
            <a:r>
              <a:rPr lang="cs-CZ" dirty="0" smtClean="0"/>
              <a:t>, efektivita, </a:t>
            </a:r>
            <a:r>
              <a:rPr lang="cs-CZ" dirty="0" err="1" smtClean="0"/>
              <a:t>benchmarking</a:t>
            </a:r>
            <a:r>
              <a:rPr lang="cs-CZ" dirty="0" smtClean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 smtClean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576</TotalTime>
  <Words>4337</Words>
  <Application>Microsoft Office PowerPoint</Application>
  <PresentationFormat>Vlastní</PresentationFormat>
  <Paragraphs>482</Paragraphs>
  <Slides>75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84" baseType="lpstr">
      <vt:lpstr>Arial</vt:lpstr>
      <vt:lpstr>Arial Unicode MS</vt:lpstr>
      <vt:lpstr>Mangal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</vt:lpstr>
      <vt:lpstr>Požadavky</vt:lpstr>
      <vt:lpstr>Literatura</vt:lpstr>
      <vt:lpstr>Doplňující literatura</vt:lpstr>
      <vt:lpstr>Literatura</vt:lpstr>
      <vt:lpstr>Literatura</vt:lpstr>
      <vt:lpstr>Pedagogická psychologie – perspektivy výkladu</vt:lpstr>
      <vt:lpstr>Co se ve školství změnilo za 25 let</vt:lpstr>
      <vt:lpstr>Prezentace aplikace PowerPoint</vt:lpstr>
      <vt:lpstr>Učitelská profese</vt:lpstr>
      <vt:lpstr>Jaký máte učitelský vzor?</vt:lpstr>
      <vt:lpstr>Učitelská profese 2</vt:lpstr>
      <vt:lpstr>Prezentace aplikace PowerPoint</vt:lpstr>
      <vt:lpstr>Hm.</vt:lpstr>
      <vt:lpstr>Pozor na různé významy pojmu!</vt:lpstr>
      <vt:lpstr>Škola a média</vt:lpstr>
      <vt:lpstr>Pedagogická psychologie</vt:lpstr>
      <vt:lpstr>Jak se změnila škola v uplynulých letech?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  <vt:lpstr>Požadavky dle sylabů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60</cp:revision>
  <dcterms:modified xsi:type="dcterms:W3CDTF">2019-02-22T07:39:10Z</dcterms:modified>
</cp:coreProperties>
</file>