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84" r:id="rId4"/>
    <p:sldId id="285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2" r:id="rId21"/>
  </p:sldIdLst>
  <p:sldSz cx="12192000" cy="6858000"/>
  <p:notesSz cx="6858000" cy="9144000"/>
  <p:custDataLst>
    <p:tags r:id="rId2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6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46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2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31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38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50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48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34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4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3A6542-2E76-454C-984A-CDEA73103A11}" type="datetimeFigureOut">
              <a:rPr lang="cs-CZ" smtClean="0"/>
              <a:t>09.05.2019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9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avesys.com/d-wave-two-syst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ive.cz/clanky/google-uvolnil-kod-neuronove-site-snit-muze-i-vase-pc/sc-3-a-179142/default.aspx" TargetMode="External"/><Relationship Id="rId3" Type="http://schemas.openxmlformats.org/officeDocument/2006/relationships/hyperlink" Target="https://www.zive.cz/bleskovky/alphago-definitivne-porazil-cloveka-a-jelikoz-nema-dalsiho-soupere-google-program-ukonci/sc-4-a-187878/default.aspx" TargetMode="External"/><Relationship Id="rId7" Type="http://schemas.openxmlformats.org/officeDocument/2006/relationships/hyperlink" Target="https://technet.idnes.cz/chatbot-psychoterapie-uprchlici-d4i-/veda.aspx?c=A161230_125831_veda_dvz" TargetMode="External"/><Relationship Id="rId2" Type="http://schemas.openxmlformats.org/officeDocument/2006/relationships/hyperlink" Target="https://www.zive.cz/clanky/google-vytvoril-robotickou-ruku-ktera-se-sama-nauci-co-ma-delat/sc-3-a-192092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ve.cz/bleskovky/neuronova-sit-googlu-si-vytvorila-vlastni-jazyk-kterym-si-pomaha-v-prekladech/sc-4-a-185584/default.aspx" TargetMode="External"/><Relationship Id="rId11" Type="http://schemas.openxmlformats.org/officeDocument/2006/relationships/image" Target="../media/image1.emf"/><Relationship Id="rId5" Type="http://schemas.openxmlformats.org/officeDocument/2006/relationships/hyperlink" Target="https://www.zive.cz/clanky/google-brain-vedci-z-kalifornie-proti-sobe-postavili-tri-umele-inteligence-zacaly-spolupracovat/sc-3-a-184758/default.aspx" TargetMode="External"/><Relationship Id="rId10" Type="http://schemas.openxmlformats.org/officeDocument/2006/relationships/hyperlink" Target="https://spomocnik.rvp.cz/clanek/22027/CINSKA-CESTA-K-UMELYM-UCITELUM.html" TargetMode="External"/><Relationship Id="rId4" Type="http://schemas.openxmlformats.org/officeDocument/2006/relationships/hyperlink" Target="https://vtm.zive.cz/bleskovky/neuronova-sit-googlu-sledovala-bbc-tak-dlouho-dokud-se-nenaucila-odezirat-z-ust-nejlepe-ze-vsech/sc-871-a-185060/default.aspx" TargetMode="External"/><Relationship Id="rId9" Type="http://schemas.openxmlformats.org/officeDocument/2006/relationships/hyperlink" Target="https://spomocnik.rvp.cz/clanek/22066/ZKOUMANI-VLIVU-SOCIALIZOVANEHO-ROBOTA-TEGA-NA-VYVOJ-DETI-V-MIT-MEDIA-LAB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ice.pandorabots.com/" TargetMode="External"/><Relationship Id="rId2" Type="http://schemas.openxmlformats.org/officeDocument/2006/relationships/hyperlink" Target="http://nlp-addiction.com/eli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počítače myslí?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585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Turingův</a:t>
            </a:r>
            <a:r>
              <a:rPr lang="cs-CZ" dirty="0"/>
              <a:t> stroj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89398" y="1442434"/>
            <a:ext cx="4893972" cy="54155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Na začátku výpočtu je </a:t>
            </a:r>
            <a:r>
              <a:rPr lang="cs-CZ" dirty="0" err="1"/>
              <a:t>Turingův</a:t>
            </a:r>
            <a:r>
              <a:rPr lang="cs-CZ" dirty="0"/>
              <a:t> stroj v počáteční konfiguraci a na pásce je zapsané vstupní slovo. Dále pracuje v jednotlivých krocích:</a:t>
            </a:r>
          </a:p>
          <a:p>
            <a:pPr algn="just"/>
            <a:r>
              <a:rPr lang="cs-CZ" dirty="0"/>
              <a:t>pokud je aktuální stav zároveň stavem koncovým, výpočet končí</a:t>
            </a:r>
          </a:p>
          <a:p>
            <a:pPr algn="just"/>
            <a:r>
              <a:rPr lang="cs-CZ" dirty="0"/>
              <a:t>čtecí hlava přečte jeden vstupní symbol z buňky, na které se právě nachází</a:t>
            </a:r>
          </a:p>
          <a:p>
            <a:pPr algn="just"/>
            <a:r>
              <a:rPr lang="cs-CZ" dirty="0"/>
              <a:t>pokud je v přechodové funkci pro aktuální stav a pro přečtený symbol definovaný přechod, provede se (v případě více možných přechodů u nedeterministických strojů se vybere jeden náhodně):</a:t>
            </a:r>
          </a:p>
          <a:p>
            <a:pPr lvl="1" algn="just"/>
            <a:r>
              <a:rPr lang="cs-CZ" dirty="0"/>
              <a:t>změní se stav</a:t>
            </a:r>
          </a:p>
          <a:p>
            <a:pPr lvl="1" algn="just"/>
            <a:r>
              <a:rPr lang="cs-CZ" dirty="0"/>
              <a:t>na aktuální pozici hlavy se zapíše příslušný symbol</a:t>
            </a:r>
          </a:p>
          <a:p>
            <a:pPr lvl="1" algn="just"/>
            <a:r>
              <a:rPr lang="cs-CZ" dirty="0"/>
              <a:t>hlava se příslušným způsobem posune (či neposune)</a:t>
            </a:r>
          </a:p>
          <a:p>
            <a:pPr algn="just"/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2208442"/>
            <a:ext cx="6344992" cy="3289454"/>
          </a:xfrm>
        </p:spPr>
      </p:pic>
    </p:spTree>
    <p:extLst>
      <p:ext uri="{BB962C8B-B14F-4D97-AF65-F5344CB8AC3E}">
        <p14:creationId xmlns:p14="http://schemas.microsoft.com/office/powerpoint/2010/main" val="193587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Logické programování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Neprogramujeme postup řešení ale jen logická pravidla</a:t>
            </a:r>
          </a:p>
          <a:p>
            <a:r>
              <a:rPr lang="cs-CZ" dirty="0"/>
              <a:t>Program podle nich provádí jen logický důkaz</a:t>
            </a:r>
          </a:p>
          <a:p>
            <a:r>
              <a:rPr lang="cs-CZ" dirty="0"/>
              <a:t>Používá se Prolog nebo </a:t>
            </a:r>
            <a:r>
              <a:rPr lang="cs-CZ" dirty="0" err="1"/>
              <a:t>Gödel</a:t>
            </a:r>
            <a:endParaRPr lang="cs-CZ" dirty="0"/>
          </a:p>
          <a:p>
            <a:pPr lvl="1"/>
            <a:r>
              <a:rPr lang="cs-CZ" dirty="0"/>
              <a:t>Fakt: dívka(</a:t>
            </a:r>
            <a:r>
              <a:rPr lang="cs-CZ" dirty="0" err="1"/>
              <a:t>monika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Otázka: ?- dívka(</a:t>
            </a:r>
            <a:r>
              <a:rPr lang="cs-CZ" dirty="0" err="1"/>
              <a:t>monika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Odpověď: </a:t>
            </a:r>
            <a:r>
              <a:rPr lang="cs-CZ" dirty="0" err="1"/>
              <a:t>yes</a:t>
            </a:r>
            <a:r>
              <a:rPr lang="cs-CZ" dirty="0"/>
              <a:t>.</a:t>
            </a:r>
          </a:p>
          <a:p>
            <a:r>
              <a:rPr lang="cs-CZ" dirty="0"/>
              <a:t>Podporované možnosti: seznamy, pole, proměnné, řetězce, složitější struktury</a:t>
            </a:r>
          </a:p>
          <a:p>
            <a:r>
              <a:rPr lang="cs-CZ" dirty="0"/>
              <a:t>Základní myšlenka: musíme vytvořit databází faktů a pravidel, ze kterých se pak vyvozuje nějaká informace</a:t>
            </a:r>
          </a:p>
        </p:txBody>
      </p:sp>
    </p:spTree>
    <p:extLst>
      <p:ext uri="{BB962C8B-B14F-4D97-AF65-F5344CB8AC3E}">
        <p14:creationId xmlns:p14="http://schemas.microsoft.com/office/powerpoint/2010/main" val="324370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Prolog</a:t>
            </a:r>
          </a:p>
        </p:txBody>
      </p:sp>
      <p:pic>
        <p:nvPicPr>
          <p:cNvPr id="3076" name="Picture 4" descr="http://www.swi-prolog.org/xrefchatde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58" y="1215926"/>
            <a:ext cx="597515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olanum.org/prolog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3" y="1560100"/>
            <a:ext cx="55816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steeg.files.wordpress.com/2010/01/literate-zest-prolog-sc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52" y="3037904"/>
            <a:ext cx="6125404" cy="4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4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technické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Genetické programování (Vytvoříme populaci entit a testujeme jejich chování. V druhém kroku vybereme ty nejlepší a snažíme se z nich vygenerovat novou nakříženou populaci. To opakujeme dokud nemáme dostatečně dobré řešení)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Dobývání znalostí  (analýza obrazových a textových dat, získávání informací, které nejsou standardně dostupné přímo)</a:t>
            </a:r>
          </a:p>
          <a:p>
            <a:r>
              <a:rPr lang="cs-CZ" dirty="0"/>
              <a:t>Strojové učení (založené na statistických metodách, často se kombinuje s dalšími formami)</a:t>
            </a:r>
          </a:p>
        </p:txBody>
      </p:sp>
    </p:spTree>
    <p:extLst>
      <p:ext uri="{BB962C8B-B14F-4D97-AF65-F5344CB8AC3E}">
        <p14:creationId xmlns:p14="http://schemas.microsoft.com/office/powerpoint/2010/main" val="208496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Počítačové zpracování emocí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Člověk není jen racionální bytost, ale má také emoce, které jsou důležité pro pochopení obsahu (například ironie)</a:t>
            </a:r>
          </a:p>
          <a:p>
            <a:r>
              <a:rPr lang="cs-CZ" dirty="0"/>
              <a:t>Analýza emocí:</a:t>
            </a:r>
          </a:p>
          <a:p>
            <a:pPr lvl="1"/>
            <a:r>
              <a:rPr lang="cs-CZ" dirty="0"/>
              <a:t>Z hlasu</a:t>
            </a:r>
          </a:p>
          <a:p>
            <a:pPr lvl="1"/>
            <a:r>
              <a:rPr lang="cs-CZ" dirty="0"/>
              <a:t>Z fyziologických projevů (mrkání, tlak, teplota, galvanický odpor kůže,…)</a:t>
            </a:r>
          </a:p>
        </p:txBody>
      </p:sp>
      <p:pic>
        <p:nvPicPr>
          <p:cNvPr id="6" name="Zástupný symbol pro obsah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2057400"/>
            <a:ext cx="350880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Kvantové počítání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04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Kvantová mechanika v běžných procesorech</a:t>
            </a:r>
          </a:p>
        </p:txBody>
      </p:sp>
      <p:pic>
        <p:nvPicPr>
          <p:cNvPr id="6" name="Picture 2" descr="D:\vel_dok\My Documents\Brno14\Resources\Intel's 22-nm process gives MOSFET switch a facelift   EE Times_files\120906_intel_2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270659"/>
            <a:ext cx="4754563" cy="359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cs-CZ" dirty="0"/>
              <a:t>Intel  2012: </a:t>
            </a:r>
            <a:r>
              <a:rPr lang="en-US" altLang="cs-CZ" dirty="0" err="1"/>
              <a:t>technologie</a:t>
            </a:r>
            <a:r>
              <a:rPr lang="en-US" altLang="cs-CZ" dirty="0"/>
              <a:t> 22 nm  (</a:t>
            </a:r>
            <a:r>
              <a:rPr lang="en-US" altLang="cs-CZ" dirty="0" err="1"/>
              <a:t>procesor</a:t>
            </a:r>
            <a:r>
              <a:rPr lang="en-US" altLang="cs-CZ" dirty="0"/>
              <a:t>  i5 Ivy Bridge)</a:t>
            </a:r>
            <a:endParaRPr lang="cs-CZ" altLang="cs-CZ" dirty="0"/>
          </a:p>
          <a:p>
            <a:r>
              <a:rPr lang="en-US" altLang="cs-CZ" dirty="0"/>
              <a:t>Tech</a:t>
            </a:r>
            <a:r>
              <a:rPr lang="cs-CZ" altLang="cs-CZ" dirty="0" err="1"/>
              <a:t>nologická</a:t>
            </a:r>
            <a:r>
              <a:rPr lang="cs-CZ" altLang="cs-CZ" dirty="0"/>
              <a:t> bariera:  příliš krátká </a:t>
            </a:r>
            <a:r>
              <a:rPr lang="cs-CZ" altLang="cs-CZ" dirty="0" err="1"/>
              <a:t>gate</a:t>
            </a:r>
            <a:r>
              <a:rPr lang="cs-CZ" altLang="cs-CZ" dirty="0"/>
              <a:t> – překonána ploutvemi (</a:t>
            </a:r>
            <a:r>
              <a:rPr lang="cs-CZ" altLang="cs-CZ" dirty="0" err="1"/>
              <a:t>fins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Ale elektrony se stále chovají jako nabité kuličky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67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kvantové počítače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Efektivně lze řešit jen úlohy, které mají nejvýše kvadratickou složitost</a:t>
            </a:r>
          </a:p>
          <a:p>
            <a:r>
              <a:rPr lang="cs-CZ" dirty="0"/>
              <a:t>Kvantová mechanika umožňuje nový způsob práce s výpočty, takže lze změnit některé exponenciální problémy na lineární nebo kvadratické</a:t>
            </a:r>
          </a:p>
          <a:p>
            <a:r>
              <a:rPr lang="cs-CZ" dirty="0"/>
              <a:t>Typické výpočty:</a:t>
            </a:r>
          </a:p>
          <a:p>
            <a:pPr lvl="1"/>
            <a:r>
              <a:rPr lang="cs-CZ" dirty="0"/>
              <a:t>V</a:t>
            </a:r>
            <a:r>
              <a:rPr lang="fr-FR" dirty="0" err="1"/>
              <a:t>ýpočet</a:t>
            </a:r>
            <a:r>
              <a:rPr lang="fr-FR" dirty="0"/>
              <a:t> </a:t>
            </a:r>
            <a:r>
              <a:rPr lang="fr-FR" dirty="0" err="1"/>
              <a:t>Fourierovy</a:t>
            </a:r>
            <a:r>
              <a:rPr lang="fr-FR" dirty="0"/>
              <a:t> </a:t>
            </a:r>
            <a:r>
              <a:rPr lang="fr-FR" dirty="0" err="1"/>
              <a:t>transformace</a:t>
            </a:r>
            <a:r>
              <a:rPr lang="fr-FR" dirty="0"/>
              <a:t> v n-</a:t>
            </a:r>
            <a:r>
              <a:rPr lang="fr-FR" dirty="0" err="1"/>
              <a:t>rozměrném</a:t>
            </a:r>
            <a:r>
              <a:rPr lang="fr-FR" dirty="0"/>
              <a:t> </a:t>
            </a:r>
            <a:r>
              <a:rPr lang="fr-FR" dirty="0" err="1"/>
              <a:t>prostoru</a:t>
            </a:r>
            <a:endParaRPr lang="cs-CZ" dirty="0"/>
          </a:p>
          <a:p>
            <a:pPr lvl="1"/>
            <a:r>
              <a:rPr lang="cs-CZ" dirty="0"/>
              <a:t>Black box problémy</a:t>
            </a:r>
          </a:p>
          <a:p>
            <a:pPr lvl="1"/>
            <a:r>
              <a:rPr lang="cs-CZ" dirty="0"/>
              <a:t>Odhady Gaussovy sumy</a:t>
            </a:r>
          </a:p>
          <a:p>
            <a:pPr lvl="1"/>
            <a:r>
              <a:rPr lang="cs-CZ" dirty="0"/>
              <a:t>Šachy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94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|u&gt; = A |1&gt; + B |0&gt;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kde </a:t>
            </a:r>
            <a:r>
              <a:rPr lang="cs-CZ" b="1" dirty="0"/>
              <a:t>|u&gt;</a:t>
            </a:r>
            <a:r>
              <a:rPr lang="cs-CZ" dirty="0"/>
              <a:t> je stav </a:t>
            </a:r>
            <a:r>
              <a:rPr lang="cs-CZ" dirty="0" err="1"/>
              <a:t>qubitu</a:t>
            </a:r>
            <a:r>
              <a:rPr lang="cs-CZ" dirty="0"/>
              <a:t>, A </a:t>
            </a:r>
            <a:r>
              <a:rPr lang="cs-CZ" dirty="0" err="1"/>
              <a:t>a</a:t>
            </a:r>
            <a:r>
              <a:rPr lang="cs-CZ" dirty="0"/>
              <a:t> B jsou kompletní čísla udávající pravděpodobnost stavu </a:t>
            </a:r>
            <a:r>
              <a:rPr lang="cs-CZ" b="1" dirty="0"/>
              <a:t>|1&gt;</a:t>
            </a:r>
            <a:r>
              <a:rPr lang="cs-CZ" dirty="0"/>
              <a:t> respektive </a:t>
            </a:r>
            <a:r>
              <a:rPr lang="cs-CZ" b="1" dirty="0"/>
              <a:t>|0&gt;</a:t>
            </a:r>
            <a:r>
              <a:rPr lang="cs-CZ" dirty="0"/>
              <a:t>,  která jsou normována na jedničku</a:t>
            </a:r>
          </a:p>
          <a:p>
            <a:r>
              <a:rPr lang="cs-CZ" dirty="0"/>
              <a:t>Během výpočtů může být </a:t>
            </a:r>
            <a:r>
              <a:rPr lang="cs-CZ" b="1" dirty="0"/>
              <a:t>|u&gt;  </a:t>
            </a:r>
            <a:r>
              <a:rPr lang="cs-CZ" dirty="0"/>
              <a:t>jedna nebo nula, ale také cokoli mezi tím</a:t>
            </a:r>
          </a:p>
          <a:p>
            <a:r>
              <a:rPr lang="cs-CZ" dirty="0"/>
              <a:t>Až měření dává výsledek</a:t>
            </a:r>
          </a:p>
          <a:p>
            <a:r>
              <a:rPr lang="cs-CZ" dirty="0"/>
              <a:t>Algoritmus typicky není možné zkoumat „zevnitř“ ale jen analyzovat vstupy a výstupy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70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dvoustavového </a:t>
            </a:r>
            <a:r>
              <a:rPr lang="cs-CZ" dirty="0" err="1"/>
              <a:t>qubitu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Spin elektronu</a:t>
            </a:r>
          </a:p>
          <a:p>
            <a:r>
              <a:rPr lang="cs-CZ" dirty="0"/>
              <a:t>Excitovaný vodíkový iont (dodáme energii právě nutnou k excitaci – pak je pravděpodobnost 1:1 že k ní dojde nebo ne)</a:t>
            </a:r>
          </a:p>
          <a:p>
            <a:r>
              <a:rPr lang="cs-CZ" dirty="0"/>
              <a:t>Polarizace fotonů</a:t>
            </a:r>
          </a:p>
          <a:p>
            <a:endParaRPr lang="cs-CZ" dirty="0"/>
          </a:p>
          <a:p>
            <a:r>
              <a:rPr lang="cs-CZ" dirty="0"/>
              <a:t>Budoucnost? Více stavové </a:t>
            </a:r>
            <a:r>
              <a:rPr lang="cs-CZ" dirty="0" err="1"/>
              <a:t>quibity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Současné zařízení:  D-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který obsahuje 128qubitový procesor. Chlazení pomocí tekutého hélia. Drahé pomalé, špatně programovatelné,… </a:t>
            </a:r>
            <a:r>
              <a:rPr lang="cs-CZ" dirty="0">
                <a:hlinkClick r:id="rId2"/>
              </a:rPr>
              <a:t>URL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45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Symbolický funkcionalismus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„Inteligentní chování daného systému je dosaženo interakcí mezi jednotlivými komponenty, které disponují odlišnou funkcionalitou, což je dosaženo tím, že v rámci systému hrají odlišnou roli.</a:t>
            </a:r>
            <a:r>
              <a:rPr lang="cs-CZ" dirty="0"/>
              <a:t>“</a:t>
            </a:r>
          </a:p>
          <a:p>
            <a:r>
              <a:rPr lang="cs-CZ" dirty="0"/>
              <a:t>Existuje konečný automat (stroj), který posloupností kroků, která je jednoznačná dojde ke správnému výsledku (</a:t>
            </a:r>
            <a:r>
              <a:rPr lang="cs-CZ" dirty="0" err="1"/>
              <a:t>Turingův</a:t>
            </a:r>
            <a:r>
              <a:rPr lang="cs-CZ" dirty="0"/>
              <a:t> stroj) (podobnost s </a:t>
            </a:r>
            <a:r>
              <a:rPr lang="cs-CZ" dirty="0" err="1"/>
              <a:t>Carnotovým</a:t>
            </a:r>
            <a:r>
              <a:rPr lang="cs-CZ" dirty="0"/>
              <a:t> cyklem majícím ideální účinnost tehdy, když pracuje nekonečně pomalu)</a:t>
            </a:r>
          </a:p>
          <a:p>
            <a:endParaRPr lang="cs-CZ" dirty="0"/>
          </a:p>
          <a:p>
            <a:r>
              <a:rPr lang="cs-CZ" dirty="0"/>
              <a:t>Tento přístup je klasickou formou AI</a:t>
            </a:r>
          </a:p>
        </p:txBody>
      </p:sp>
    </p:spTree>
    <p:extLst>
      <p:ext uri="{BB962C8B-B14F-4D97-AF65-F5344CB8AC3E}">
        <p14:creationId xmlns:p14="http://schemas.microsoft.com/office/powerpoint/2010/main" val="2414222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9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Neuronové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6012031" cy="403860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+mj-lt"/>
                <a:hlinkClick r:id="rId2"/>
              </a:rPr>
              <a:t>Google vytvořil robotickou ruku, která se sama naučí, co má dělat</a:t>
            </a:r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  <a:hlinkClick r:id="rId3"/>
              </a:rPr>
              <a:t>AlphaGo</a:t>
            </a:r>
            <a:r>
              <a:rPr lang="cs-CZ" dirty="0">
                <a:latin typeface="+mj-lt"/>
                <a:hlinkClick r:id="rId3"/>
              </a:rPr>
              <a:t> definitivně porazil člověka, a jelikož nemá dalšího soupeře, Google program ukončí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  <a:hlinkClick r:id="rId4"/>
              </a:rPr>
              <a:t>Neuronová síť Googlu sledovala BBC tak dlouho, dokud se nenaučila odezírat z úst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  <a:hlinkClick r:id="rId5"/>
              </a:rPr>
              <a:t>Google Brain: Vědci z Kalifornie proti sobě postavili tři umělé inteligence. Začaly spolupracovat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  <a:hlinkClick r:id="rId6"/>
              </a:rPr>
              <a:t>Neuronová síť Googlu si vytvořila vlastní jazyk, kterým si pomáhá v překladech</a:t>
            </a:r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  <a:hlinkClick r:id="rId7"/>
              </a:rPr>
              <a:t>Chatbot</a:t>
            </a:r>
            <a:r>
              <a:rPr lang="cs-CZ" dirty="0">
                <a:latin typeface="+mj-lt"/>
                <a:hlinkClick r:id="rId7"/>
              </a:rPr>
              <a:t> jako psychoterapeut. Počítačový program pomáhá uprchlíkům</a:t>
            </a:r>
            <a:endParaRPr lang="cs-CZ" dirty="0">
              <a:latin typeface="+mj-lt"/>
            </a:endParaRPr>
          </a:p>
          <a:p>
            <a:pPr fontAlgn="base"/>
            <a:r>
              <a:rPr lang="cs-CZ" dirty="0">
                <a:latin typeface="+mj-lt"/>
                <a:hlinkClick r:id="rId8"/>
              </a:rPr>
              <a:t>Google uvolnil kód neuronové sítě. Snít může i vaše </a:t>
            </a:r>
            <a:r>
              <a:rPr lang="cs-CZ" dirty="0" smtClean="0">
                <a:latin typeface="+mj-lt"/>
                <a:hlinkClick r:id="rId8"/>
              </a:rPr>
              <a:t>PC</a:t>
            </a:r>
            <a:endParaRPr lang="cs-CZ" dirty="0" smtClean="0">
              <a:latin typeface="+mj-lt"/>
            </a:endParaRPr>
          </a:p>
          <a:p>
            <a:pPr fontAlgn="base"/>
            <a:r>
              <a:rPr lang="cs-CZ" dirty="0" smtClean="0">
                <a:latin typeface="+mj-lt"/>
                <a:hlinkClick r:id="rId9"/>
              </a:rPr>
              <a:t>TEGA robot pro vzdělávání</a:t>
            </a:r>
            <a:endParaRPr lang="cs-CZ" dirty="0" smtClean="0">
              <a:latin typeface="+mj-lt"/>
            </a:endParaRPr>
          </a:p>
          <a:p>
            <a:pPr fontAlgn="base"/>
            <a:r>
              <a:rPr lang="cs-CZ" dirty="0">
                <a:solidFill>
                  <a:srgbClr val="009C88"/>
                </a:solidFill>
                <a:latin typeface="+mj-lt"/>
                <a:hlinkClick r:id="rId10"/>
              </a:rPr>
              <a:t>Čínská cesta k umělým učitelům</a:t>
            </a:r>
            <a:endParaRPr lang="cs-CZ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3820" y="1855426"/>
            <a:ext cx="4702118" cy="3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jazyk? Geometrie!</a:t>
            </a:r>
          </a:p>
        </p:txBody>
      </p:sp>
      <p:pic>
        <p:nvPicPr>
          <p:cNvPr id="4" name="Picture 2" descr="Galerie - NeuronovÃ¡ sÃ­Å¥ Googlu si vytvoÅila vlastnÃ­ jazyk, kterÃ½m si pomÃ¡hÃ¡ v pÅekladech, foto 1 â Å½ivÄ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939" y="2057400"/>
            <a:ext cx="754878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3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Konekcionismus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7435380" cy="4195481"/>
          </a:xfrm>
        </p:spPr>
        <p:txBody>
          <a:bodyPr>
            <a:normAutofit/>
          </a:bodyPr>
          <a:lstStyle/>
          <a:p>
            <a:r>
              <a:rPr lang="cs-CZ" dirty="0"/>
              <a:t>Výpočty získáme spojením jednoduchých objektů s výpočetní silou do sítě</a:t>
            </a:r>
          </a:p>
          <a:p>
            <a:r>
              <a:rPr lang="cs-CZ" dirty="0"/>
              <a:t>Představa sítě jako mozku – neurony a synaptický spojení</a:t>
            </a:r>
          </a:p>
          <a:p>
            <a:r>
              <a:rPr lang="cs-CZ" dirty="0"/>
              <a:t>Pracuje se s tzv. neuronovou sítí – každý uzel má určitou (většinou všechny stejnou) množinu operací, které umí a dohromady tvoří umělou inteligenci</a:t>
            </a:r>
          </a:p>
          <a:p>
            <a:r>
              <a:rPr lang="cs-CZ" dirty="0"/>
              <a:t>Příklad </a:t>
            </a:r>
            <a:r>
              <a:rPr lang="cs-CZ" dirty="0" err="1"/>
              <a:t>SyNAPSE</a:t>
            </a:r>
            <a:r>
              <a:rPr lang="cs-CZ" dirty="0"/>
              <a:t> – čip od IBM, který se umí sám učit (např. natáčet pálku v pin-pongu) – 265 neuronů a 65536 nebo 262144 synapsí</a:t>
            </a:r>
            <a:endParaRPr lang="cs-CZ" sz="1050" dirty="0"/>
          </a:p>
          <a:p>
            <a:endParaRPr lang="cs-CZ" sz="1050" dirty="0"/>
          </a:p>
          <a:p>
            <a:r>
              <a:rPr lang="cs-CZ" sz="1050" dirty="0"/>
              <a:t>. </a:t>
            </a:r>
            <a:r>
              <a:rPr lang="cs-CZ" sz="1050" dirty="0" err="1"/>
              <a:t>Inside</a:t>
            </a:r>
            <a:r>
              <a:rPr lang="cs-CZ" sz="1050" dirty="0"/>
              <a:t> </a:t>
            </a:r>
            <a:r>
              <a:rPr lang="cs-CZ" sz="1050" dirty="0" err="1"/>
              <a:t>IBM's</a:t>
            </a:r>
            <a:r>
              <a:rPr lang="cs-CZ" sz="1050" dirty="0"/>
              <a:t> </a:t>
            </a:r>
            <a:r>
              <a:rPr lang="cs-CZ" sz="1050" dirty="0" err="1"/>
              <a:t>cognitive</a:t>
            </a:r>
            <a:r>
              <a:rPr lang="cs-CZ" sz="1050" dirty="0"/>
              <a:t> </a:t>
            </a:r>
            <a:r>
              <a:rPr lang="cs-CZ" sz="1050" dirty="0" err="1"/>
              <a:t>chip</a:t>
            </a:r>
            <a:r>
              <a:rPr lang="cs-CZ" sz="1050" dirty="0"/>
              <a:t>. </a:t>
            </a:r>
            <a:r>
              <a:rPr lang="cs-CZ" sz="1050" i="1" dirty="0" err="1"/>
              <a:t>Nature</a:t>
            </a:r>
            <a:r>
              <a:rPr lang="cs-CZ" sz="1050" dirty="0"/>
              <a:t>. 2011-8-18, s. -. DOI: 10.1038/news.2011.486. Dostupné z: http://www.nature.com/doifinder/10.1038/news.2011.486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75" y="3756372"/>
            <a:ext cx="2584479" cy="2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Robotický 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inteligentní chování je zde chápána jako rozumná interakce mezi třemi entitami: </a:t>
            </a:r>
            <a:r>
              <a:rPr lang="cs-CZ" i="1" dirty="0"/>
              <a:t>systém, prostředí, úloha</a:t>
            </a:r>
          </a:p>
          <a:p>
            <a:r>
              <a:rPr lang="cs-CZ" dirty="0"/>
              <a:t>Vychází tedy z myšlenek behaviorismu</a:t>
            </a:r>
          </a:p>
          <a:p>
            <a:r>
              <a:rPr lang="cs-CZ" dirty="0"/>
              <a:t>Inteligence je chápána jako instrumentální dovednost řešit nějakou úlohu</a:t>
            </a:r>
          </a:p>
          <a:p>
            <a:r>
              <a:rPr lang="cs-CZ" dirty="0"/>
              <a:t>Příklad: inteligentní umělí domácí roboti, zdravotnické systémy, výrobní linky a stroje….</a:t>
            </a:r>
          </a:p>
        </p:txBody>
      </p:sp>
    </p:spTree>
    <p:extLst>
      <p:ext uri="{BB962C8B-B14F-4D97-AF65-F5344CB8AC3E}">
        <p14:creationId xmlns:p14="http://schemas.microsoft.com/office/powerpoint/2010/main" val="35632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7435381" cy="4195481"/>
          </a:xfrm>
        </p:spPr>
        <p:txBody>
          <a:bodyPr>
            <a:normAutofit/>
          </a:bodyPr>
          <a:lstStyle/>
          <a:p>
            <a:r>
              <a:rPr lang="cs-CZ" dirty="0"/>
              <a:t>Umíme rozeznat člověka od počítače v běžné řeči?</a:t>
            </a:r>
          </a:p>
          <a:p>
            <a:endParaRPr lang="cs-CZ" dirty="0"/>
          </a:p>
          <a:p>
            <a:r>
              <a:rPr lang="cs-CZ" dirty="0"/>
              <a:t>Historicky známé přístupy:</a:t>
            </a:r>
          </a:p>
          <a:p>
            <a:pPr lvl="1"/>
            <a:r>
              <a:rPr lang="cs-CZ" dirty="0"/>
              <a:t>ELIZA Josepha </a:t>
            </a:r>
            <a:r>
              <a:rPr lang="cs-CZ" dirty="0" err="1"/>
              <a:t>Weizenbaum</a:t>
            </a:r>
            <a:endParaRPr lang="cs-CZ" dirty="0"/>
          </a:p>
          <a:p>
            <a:pPr lvl="1"/>
            <a:r>
              <a:rPr lang="cs-CZ" dirty="0" err="1"/>
              <a:t>Chatterboot</a:t>
            </a:r>
            <a:r>
              <a:rPr lang="cs-CZ" dirty="0"/>
              <a:t> (v česku například Pokec)</a:t>
            </a:r>
          </a:p>
          <a:p>
            <a:pPr lvl="1"/>
            <a:r>
              <a:rPr lang="cs-CZ" dirty="0" err="1"/>
              <a:t>Botnet</a:t>
            </a:r>
            <a:r>
              <a:rPr lang="cs-CZ" b="1" dirty="0"/>
              <a:t> </a:t>
            </a:r>
            <a:r>
              <a:rPr lang="cs-CZ" dirty="0"/>
              <a:t>na </a:t>
            </a:r>
            <a:r>
              <a:rPr lang="cs-CZ" dirty="0" err="1"/>
              <a:t>Facebooku</a:t>
            </a:r>
            <a:r>
              <a:rPr lang="cs-CZ" dirty="0"/>
              <a:t> z Vancouveru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hlinkClick r:id="rId2"/>
              </a:rPr>
              <a:t>http://nlp-addiction.com/eliza/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http://alice.pandorabots.com/</a:t>
            </a:r>
            <a:r>
              <a:rPr lang="cs-CZ" dirty="0"/>
              <a:t> </a:t>
            </a:r>
          </a:p>
          <a:p>
            <a:r>
              <a:rPr lang="cs-CZ" dirty="0"/>
              <a:t>Cena 100 000 dolarů pro první nerozpoznatelný počítač nebyla udělena.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85" y="2090923"/>
            <a:ext cx="2794637" cy="35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čínského pokoje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Searl</a:t>
            </a:r>
            <a:r>
              <a:rPr lang="cs-CZ" i="1" dirty="0"/>
              <a:t>, jenž nerozumí ani slovo čínsky se usadí v uzavřené místnosti plné knih, a návodů jak reagovat na jakoukoliv otázku v čínštině. Dejme tomu že v libovolném okamžiku, když dostane </a:t>
            </a:r>
            <a:r>
              <a:rPr lang="cs-CZ" i="1" dirty="0" err="1"/>
              <a:t>Searl</a:t>
            </a:r>
            <a:r>
              <a:rPr lang="cs-CZ" i="1" dirty="0"/>
              <a:t> vzkaz napsaný čínsky, dokáže pomocí knih a návodů zareagovat v čínštině. Není problém si představit konversaci s Číňanem stojícím před pokojem a strkajícím si papírky na relativně velmi omezené téma. Toto téma lze samozřejmě nekonečně zobecňovat, až dojdeme k původnímu požadavku.</a:t>
            </a:r>
          </a:p>
        </p:txBody>
      </p:sp>
    </p:spTree>
    <p:extLst>
      <p:ext uri="{BB962C8B-B14F-4D97-AF65-F5344CB8AC3E}">
        <p14:creationId xmlns:p14="http://schemas.microsoft.com/office/powerpoint/2010/main" val="100901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řešení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631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55d1959673671feac04e472ad74ca5018b5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0</TotalTime>
  <Words>851</Words>
  <Application>Microsoft Office PowerPoint</Application>
  <PresentationFormat>Širokoúhlá obrazovka</PresentationFormat>
  <Paragraphs>99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Corbel</vt:lpstr>
      <vt:lpstr>Základ</vt:lpstr>
      <vt:lpstr>Jak počítače myslí?</vt:lpstr>
      <vt:lpstr>Symbolický funkcionalismus</vt:lpstr>
      <vt:lpstr>Neuronové sítě</vt:lpstr>
      <vt:lpstr>Co je jazyk? Geometrie!</vt:lpstr>
      <vt:lpstr>Konekcionismus</vt:lpstr>
      <vt:lpstr>Robotický funkcionalismus</vt:lpstr>
      <vt:lpstr>Turingův test</vt:lpstr>
      <vt:lpstr>Problém čínského pokoje</vt:lpstr>
      <vt:lpstr>Technická řešení</vt:lpstr>
      <vt:lpstr>Turingův stroj</vt:lpstr>
      <vt:lpstr>Logické programování</vt:lpstr>
      <vt:lpstr>Prolog</vt:lpstr>
      <vt:lpstr>Další technické možnosti</vt:lpstr>
      <vt:lpstr>Počítačové zpracování emocí</vt:lpstr>
      <vt:lpstr>Kvantové počítání</vt:lpstr>
      <vt:lpstr>Kvantová mechanika v běžných procesorech</vt:lpstr>
      <vt:lpstr>Proč kvantové počítače</vt:lpstr>
      <vt:lpstr>qubit</vt:lpstr>
      <vt:lpstr>Realizace dvoustavového qubitu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počítače myslí</dc:title>
  <dc:creator>Michal Černý</dc:creator>
  <cp:lastModifiedBy>Michal Černý</cp:lastModifiedBy>
  <cp:revision>27</cp:revision>
  <dcterms:created xsi:type="dcterms:W3CDTF">2014-03-06T12:38:44Z</dcterms:created>
  <dcterms:modified xsi:type="dcterms:W3CDTF">2019-05-09T13:54:31Z</dcterms:modified>
</cp:coreProperties>
</file>