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5"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124" d="100"/>
          <a:sy n="124" d="100"/>
        </p:scale>
        <p:origin x="125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1"/>
              <c:layout>
                <c:manualLayout>
                  <c:x val="8.0017279090113733E-2"/>
                  <c:y val="2.1627296587926562E-2"/>
                </c:manualLayout>
              </c:layout>
              <c:tx>
                <c:rich>
                  <a:bodyPr/>
                  <a:lstStyle/>
                  <a:p>
                    <a:r>
                      <a:rPr lang="cs-CZ"/>
                      <a:t>52%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50-42A9-B34C-DDFBB96B2C34}"/>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List1!$D$6:$D$7</c:f>
              <c:strCache>
                <c:ptCount val="2"/>
                <c:pt idx="0">
                  <c:v>Dívky</c:v>
                </c:pt>
                <c:pt idx="1">
                  <c:v>Chlapci</c:v>
                </c:pt>
              </c:strCache>
            </c:strRef>
          </c:cat>
          <c:val>
            <c:numRef>
              <c:f>List1!$E$6:$E$7</c:f>
              <c:numCache>
                <c:formatCode>0%</c:formatCode>
                <c:ptCount val="2"/>
                <c:pt idx="0">
                  <c:v>0.48000000000000015</c:v>
                </c:pt>
                <c:pt idx="1">
                  <c:v>0.52</c:v>
                </c:pt>
              </c:numCache>
            </c:numRef>
          </c:val>
          <c:extLst>
            <c:ext xmlns:c16="http://schemas.microsoft.com/office/drawing/2014/chart" uri="{C3380CC4-5D6E-409C-BE32-E72D297353CC}">
              <c16:uniqueId val="{00000001-6B50-42A9-B34C-DDFBB96B2C34}"/>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400" b="1" baseline="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dLbls>
            <c:spPr>
              <a:noFill/>
              <a:ln>
                <a:noFill/>
              </a:ln>
              <a:effectLst/>
            </c:spPr>
            <c:txPr>
              <a:bodyPr/>
              <a:lstStyle/>
              <a:p>
                <a:pPr>
                  <a:defRPr b="1"/>
                </a:pPr>
                <a:endParaRPr lang="cs-CZ"/>
              </a:p>
            </c:txPr>
            <c:showLegendKey val="0"/>
            <c:showVal val="0"/>
            <c:showCatName val="0"/>
            <c:showSerName val="0"/>
            <c:showPercent val="1"/>
            <c:showBubbleSize val="0"/>
            <c:showLeaderLines val="1"/>
            <c:extLst>
              <c:ext xmlns:c15="http://schemas.microsoft.com/office/drawing/2012/chart" uri="{CE6537A1-D6FC-4f65-9D91-7224C49458BB}"/>
            </c:extLst>
          </c:dLbls>
          <c:cat>
            <c:strRef>
              <c:f>List1!$F$7:$F$8</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0-3F92-4185-AB11-EB6540D8ABFB}"/>
            </c:ext>
          </c:extLst>
        </c:ser>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List1!$F$7:$F$8</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1-3F92-4185-AB11-EB6540D8ABFB}"/>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77715415069850902"/>
          <c:y val="0.519068632469456"/>
          <c:w val="0.21910821666023741"/>
          <c:h val="0.10644832491507189"/>
        </c:manualLayout>
      </c:layout>
      <c:overlay val="0"/>
      <c:txPr>
        <a:bodyPr/>
        <a:lstStyle/>
        <a:p>
          <a:pPr>
            <a:defRPr b="1"/>
          </a:pPr>
          <a:endParaRPr lang="cs-CZ"/>
        </a:p>
      </c:txPr>
    </c:legend>
    <c:plotVisOnly val="1"/>
    <c:dispBlanksAs val="zero"/>
    <c:showDLblsOverMax val="0"/>
  </c:chart>
  <c:txPr>
    <a:bodyPr/>
    <a:lstStyle/>
    <a:p>
      <a:pPr>
        <a:defRPr sz="1400" baseline="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List1!$D$12:$D$13</c:f>
              <c:strCache>
                <c:ptCount val="2"/>
                <c:pt idx="0">
                  <c:v>ano</c:v>
                </c:pt>
                <c:pt idx="1">
                  <c:v>ne</c:v>
                </c:pt>
              </c:strCache>
            </c:strRef>
          </c:cat>
          <c:val>
            <c:numRef>
              <c:f>List1!$C$12:$C$13</c:f>
              <c:numCache>
                <c:formatCode>General</c:formatCode>
                <c:ptCount val="2"/>
                <c:pt idx="0">
                  <c:v>8</c:v>
                </c:pt>
                <c:pt idx="1">
                  <c:v>92</c:v>
                </c:pt>
              </c:numCache>
            </c:numRef>
          </c:val>
          <c:extLst>
            <c:ext xmlns:c16="http://schemas.microsoft.com/office/drawing/2014/chart" uri="{C3380CC4-5D6E-409C-BE32-E72D297353CC}">
              <c16:uniqueId val="{00000000-7458-4FDD-8368-7EB2472FF0AE}"/>
            </c:ext>
          </c:extLst>
        </c:ser>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List1!$D$12:$D$13</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1-7458-4FDD-8368-7EB2472FF0AE}"/>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77080139982502183"/>
          <c:y val="0.52303258967628985"/>
          <c:w val="0.21910821666023741"/>
          <c:h val="0.10644832491507189"/>
        </c:manualLayout>
      </c:layout>
      <c:overlay val="0"/>
    </c:legend>
    <c:plotVisOnly val="1"/>
    <c:dispBlanksAs val="zero"/>
    <c:showDLblsOverMax val="0"/>
  </c:chart>
  <c:txPr>
    <a:bodyPr/>
    <a:lstStyle/>
    <a:p>
      <a:pPr>
        <a:defRPr sz="1400" b="1" baseline="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2"/>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List1!$C$15:$C$16</c:f>
              <c:numCache>
                <c:formatCode>General</c:formatCode>
                <c:ptCount val="2"/>
                <c:pt idx="0">
                  <c:v>72</c:v>
                </c:pt>
                <c:pt idx="1">
                  <c:v>28</c:v>
                </c:pt>
              </c:numCache>
            </c:numRef>
          </c:val>
          <c:extLst>
            <c:ext xmlns:c16="http://schemas.microsoft.com/office/drawing/2014/chart" uri="{C3380CC4-5D6E-409C-BE32-E72D297353CC}">
              <c16:uniqueId val="{00000000-A322-4045-9049-E59AF075CE17}"/>
            </c:ext>
          </c:extLst>
        </c:ser>
        <c:ser>
          <c:idx val="3"/>
          <c:order val="3"/>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1-A322-4045-9049-E59AF075CE17}"/>
            </c:ext>
          </c:extLst>
        </c:ser>
        <c:ser>
          <c:idx val="1"/>
          <c:order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2-A322-4045-9049-E59AF075CE17}"/>
            </c:ext>
          </c:extLst>
        </c:ser>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3-A322-4045-9049-E59AF075CE17}"/>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77080139982502183"/>
          <c:y val="0.52303258967628985"/>
          <c:w val="0.21910821666023741"/>
          <c:h val="0.10644832491507189"/>
        </c:manualLayout>
      </c:layout>
      <c:overlay val="0"/>
    </c:legend>
    <c:plotVisOnly val="1"/>
    <c:dispBlanksAs val="zero"/>
    <c:showDLblsOverMax val="0"/>
  </c:chart>
  <c:txPr>
    <a:bodyPr/>
    <a:lstStyle/>
    <a:p>
      <a:pPr>
        <a:defRPr sz="1400" b="1" baseline="0"/>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2"/>
          <c:dLbls>
            <c:dLbl>
              <c:idx val="1"/>
              <c:layout>
                <c:manualLayout>
                  <c:x val="9.4575422579041585E-2"/>
                  <c:y val="-7.7430696634476673E-2"/>
                </c:manualLayout>
              </c:layout>
              <c:tx>
                <c:rich>
                  <a:bodyPr/>
                  <a:lstStyle/>
                  <a:p>
                    <a:r>
                      <a:rPr lang="en-US"/>
                      <a:t>68%</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256-408F-90DE-7A19449C30C4}"/>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List1!$D$18:$D$19</c:f>
              <c:strCache>
                <c:ptCount val="2"/>
                <c:pt idx="0">
                  <c:v>ano</c:v>
                </c:pt>
                <c:pt idx="1">
                  <c:v>ne</c:v>
                </c:pt>
              </c:strCache>
            </c:strRef>
          </c:cat>
          <c:val>
            <c:numRef>
              <c:f>List1!$C$18:$C$19</c:f>
              <c:numCache>
                <c:formatCode>General</c:formatCode>
                <c:ptCount val="2"/>
                <c:pt idx="0">
                  <c:v>32</c:v>
                </c:pt>
                <c:pt idx="1">
                  <c:v>68</c:v>
                </c:pt>
              </c:numCache>
            </c:numRef>
          </c:val>
          <c:extLst>
            <c:ext xmlns:c16="http://schemas.microsoft.com/office/drawing/2014/chart" uri="{C3380CC4-5D6E-409C-BE32-E72D297353CC}">
              <c16:uniqueId val="{00000001-0256-408F-90DE-7A19449C30C4}"/>
            </c:ext>
          </c:extLst>
        </c:ser>
        <c:ser>
          <c:idx val="3"/>
          <c:order val="3"/>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2-0256-408F-90DE-7A19449C30C4}"/>
            </c:ext>
          </c:extLst>
        </c:ser>
        <c:ser>
          <c:idx val="1"/>
          <c:order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3-0256-408F-90DE-7A19449C30C4}"/>
            </c:ext>
          </c:extLst>
        </c:ser>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4-0256-408F-90DE-7A19449C30C4}"/>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77080139982502183"/>
          <c:y val="0.52303258967628941"/>
          <c:w val="0.21910821666023741"/>
          <c:h val="0.10644832491507189"/>
        </c:manualLayout>
      </c:layout>
      <c:overlay val="0"/>
    </c:legend>
    <c:plotVisOnly val="1"/>
    <c:dispBlanksAs val="zero"/>
    <c:showDLblsOverMax val="0"/>
  </c:chart>
  <c:txPr>
    <a:bodyPr/>
    <a:lstStyle/>
    <a:p>
      <a:pPr>
        <a:defRPr sz="1400" b="1" baseline="0"/>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2"/>
          <c:dLbls>
            <c:dLbl>
              <c:idx val="0"/>
              <c:tx>
                <c:rich>
                  <a:bodyPr/>
                  <a:lstStyle/>
                  <a:p>
                    <a:r>
                      <a:rPr lang="cs-CZ" smtClean="0"/>
                      <a:t>52</a:t>
                    </a:r>
                    <a:r>
                      <a:rPr lang="en-US" smtClean="0"/>
                      <a:t>%</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466-4B97-92DC-AA70EDB9DA91}"/>
                </c:ext>
              </c:extLst>
            </c:dLbl>
            <c:dLbl>
              <c:idx val="1"/>
              <c:tx>
                <c:rich>
                  <a:bodyPr/>
                  <a:lstStyle/>
                  <a:p>
                    <a:r>
                      <a:rPr lang="cs-CZ" dirty="0" smtClean="0"/>
                      <a:t>48</a:t>
                    </a:r>
                    <a:r>
                      <a:rPr lang="en-US" dirty="0" smtClean="0"/>
                      <a:t>%</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466-4B97-92DC-AA70EDB9DA91}"/>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List1!$D$24:$D$25</c:f>
              <c:strCache>
                <c:ptCount val="2"/>
                <c:pt idx="0">
                  <c:v>ano</c:v>
                </c:pt>
                <c:pt idx="1">
                  <c:v>ne</c:v>
                </c:pt>
              </c:strCache>
            </c:strRef>
          </c:cat>
          <c:val>
            <c:numRef>
              <c:f>List1!$C$24:$C$25</c:f>
              <c:numCache>
                <c:formatCode>General</c:formatCode>
                <c:ptCount val="2"/>
                <c:pt idx="0">
                  <c:v>64</c:v>
                </c:pt>
                <c:pt idx="1">
                  <c:v>36</c:v>
                </c:pt>
              </c:numCache>
            </c:numRef>
          </c:val>
          <c:extLst>
            <c:ext xmlns:c16="http://schemas.microsoft.com/office/drawing/2014/chart" uri="{C3380CC4-5D6E-409C-BE32-E72D297353CC}">
              <c16:uniqueId val="{00000002-3466-4B97-92DC-AA70EDB9DA91}"/>
            </c:ext>
          </c:extLst>
        </c:ser>
        <c:ser>
          <c:idx val="3"/>
          <c:order val="3"/>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3-3466-4B97-92DC-AA70EDB9DA91}"/>
            </c:ext>
          </c:extLst>
        </c:ser>
        <c:ser>
          <c:idx val="1"/>
          <c:order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4-3466-4B97-92DC-AA70EDB9DA91}"/>
            </c:ext>
          </c:extLst>
        </c:ser>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5-3466-4B97-92DC-AA70EDB9DA91}"/>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77080139982502183"/>
          <c:y val="0.52303258967628941"/>
          <c:w val="0.21910821666023741"/>
          <c:h val="0.10644832491507189"/>
        </c:manualLayout>
      </c:layout>
      <c:overlay val="0"/>
    </c:legend>
    <c:plotVisOnly val="1"/>
    <c:dispBlanksAs val="zero"/>
    <c:showDLblsOverMax val="0"/>
  </c:chart>
  <c:txPr>
    <a:bodyPr/>
    <a:lstStyle/>
    <a:p>
      <a:pPr>
        <a:defRPr sz="1400" b="1" baseline="0"/>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2"/>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List1!$D$24:$D$25</c:f>
              <c:strCache>
                <c:ptCount val="2"/>
                <c:pt idx="0">
                  <c:v>ano</c:v>
                </c:pt>
                <c:pt idx="1">
                  <c:v>ne</c:v>
                </c:pt>
              </c:strCache>
            </c:strRef>
          </c:cat>
          <c:val>
            <c:numRef>
              <c:f>List1!$C$24:$C$25</c:f>
              <c:numCache>
                <c:formatCode>General</c:formatCode>
                <c:ptCount val="2"/>
                <c:pt idx="0">
                  <c:v>64</c:v>
                </c:pt>
                <c:pt idx="1">
                  <c:v>36</c:v>
                </c:pt>
              </c:numCache>
            </c:numRef>
          </c:val>
          <c:extLst>
            <c:ext xmlns:c16="http://schemas.microsoft.com/office/drawing/2014/chart" uri="{C3380CC4-5D6E-409C-BE32-E72D297353CC}">
              <c16:uniqueId val="{00000000-EBD3-4558-8500-A32977463533}"/>
            </c:ext>
          </c:extLst>
        </c:ser>
        <c:ser>
          <c:idx val="3"/>
          <c:order val="3"/>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1-EBD3-4558-8500-A32977463533}"/>
            </c:ext>
          </c:extLst>
        </c:ser>
        <c:ser>
          <c:idx val="1"/>
          <c:order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2-EBD3-4558-8500-A32977463533}"/>
            </c:ext>
          </c:extLst>
        </c:ser>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List1!$D$15:$D$16</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3-EBD3-4558-8500-A32977463533}"/>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77804939481610158"/>
          <c:y val="0.79925255407437168"/>
          <c:w val="0.21910821666023741"/>
          <c:h val="0.10644832491507189"/>
        </c:manualLayout>
      </c:layout>
      <c:overlay val="0"/>
    </c:legend>
    <c:plotVisOnly val="1"/>
    <c:dispBlanksAs val="zero"/>
    <c:showDLblsOverMax val="0"/>
  </c:chart>
  <c:txPr>
    <a:bodyPr/>
    <a:lstStyle/>
    <a:p>
      <a:pPr>
        <a:defRPr sz="1400" b="1" baseline="0"/>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List1!$D$27:$D$28</c:f>
              <c:strCache>
                <c:ptCount val="2"/>
                <c:pt idx="0">
                  <c:v>ano</c:v>
                </c:pt>
                <c:pt idx="1">
                  <c:v>ne</c:v>
                </c:pt>
              </c:strCache>
            </c:strRef>
          </c:cat>
          <c:val>
            <c:numRef>
              <c:f>List1!$C$27:$C$28</c:f>
              <c:numCache>
                <c:formatCode>General</c:formatCode>
                <c:ptCount val="2"/>
                <c:pt idx="0">
                  <c:v>80</c:v>
                </c:pt>
                <c:pt idx="1">
                  <c:v>20</c:v>
                </c:pt>
              </c:numCache>
            </c:numRef>
          </c:val>
          <c:extLst>
            <c:ext xmlns:c16="http://schemas.microsoft.com/office/drawing/2014/chart" uri="{C3380CC4-5D6E-409C-BE32-E72D297353CC}">
              <c16:uniqueId val="{00000000-2145-45FA-9632-E081DCEA8CD4}"/>
            </c:ext>
          </c:extLst>
        </c:ser>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List1!$D$12:$D$13</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1-2145-45FA-9632-E081DCEA8CD4}"/>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77080139982502183"/>
          <c:y val="0.52303258967628985"/>
          <c:w val="0.21910821666023741"/>
          <c:h val="0.10644832491507189"/>
        </c:manualLayout>
      </c:layout>
      <c:overlay val="0"/>
    </c:legend>
    <c:plotVisOnly val="1"/>
    <c:dispBlanksAs val="zero"/>
    <c:showDLblsOverMax val="0"/>
  </c:chart>
  <c:txPr>
    <a:bodyPr/>
    <a:lstStyle/>
    <a:p>
      <a:pPr>
        <a:defRPr sz="1400" b="1" baseline="0"/>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List1!$D$30:$D$31</c:f>
              <c:strCache>
                <c:ptCount val="2"/>
                <c:pt idx="0">
                  <c:v>ano</c:v>
                </c:pt>
                <c:pt idx="1">
                  <c:v>ne</c:v>
                </c:pt>
              </c:strCache>
            </c:strRef>
          </c:cat>
          <c:val>
            <c:numRef>
              <c:f>List1!$C$30:$C$31</c:f>
              <c:numCache>
                <c:formatCode>General</c:formatCode>
                <c:ptCount val="2"/>
                <c:pt idx="0">
                  <c:v>40</c:v>
                </c:pt>
                <c:pt idx="1">
                  <c:v>60</c:v>
                </c:pt>
              </c:numCache>
            </c:numRef>
          </c:val>
          <c:extLst>
            <c:ext xmlns:c16="http://schemas.microsoft.com/office/drawing/2014/chart" uri="{C3380CC4-5D6E-409C-BE32-E72D297353CC}">
              <c16:uniqueId val="{00000000-56CE-4798-A7B5-B86A7E497605}"/>
            </c:ext>
          </c:extLst>
        </c:ser>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List1!$D$12:$D$13</c:f>
              <c:strCache>
                <c:ptCount val="2"/>
                <c:pt idx="0">
                  <c:v>ano</c:v>
                </c:pt>
                <c:pt idx="1">
                  <c:v>ne</c:v>
                </c:pt>
              </c:strCache>
            </c:strRef>
          </c:cat>
          <c:val>
            <c:numRef>
              <c:f>List1!$G$7:$G$8</c:f>
              <c:numCache>
                <c:formatCode>General</c:formatCode>
                <c:ptCount val="2"/>
                <c:pt idx="0">
                  <c:v>56</c:v>
                </c:pt>
                <c:pt idx="1">
                  <c:v>44</c:v>
                </c:pt>
              </c:numCache>
            </c:numRef>
          </c:val>
          <c:extLst>
            <c:ext xmlns:c16="http://schemas.microsoft.com/office/drawing/2014/chart" uri="{C3380CC4-5D6E-409C-BE32-E72D297353CC}">
              <c16:uniqueId val="{00000001-56CE-4798-A7B5-B86A7E497605}"/>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77080139982502183"/>
          <c:y val="0.52303258967628985"/>
          <c:w val="0.21910821666023741"/>
          <c:h val="0.10644832491507189"/>
        </c:manualLayout>
      </c:layout>
      <c:overlay val="0"/>
    </c:legend>
    <c:plotVisOnly val="1"/>
    <c:dispBlanksAs val="zero"/>
    <c:showDLblsOverMax val="0"/>
  </c:chart>
  <c:txPr>
    <a:bodyPr/>
    <a:lstStyle/>
    <a:p>
      <a:pPr>
        <a:defRPr sz="1400" b="1" baseline="0"/>
      </a:pPr>
      <a:endParaRPr lang="cs-CZ"/>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ovnoramenný trojúhelní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540544" y="776288"/>
            <a:ext cx="8062912" cy="1470025"/>
          </a:xfrm>
        </p:spPr>
        <p:txBody>
          <a:bodyPr anchor="b">
            <a:normAutofit/>
          </a:bodyPr>
          <a:lstStyle>
            <a:lvl1pPr algn="r">
              <a:defRPr sz="4400"/>
            </a:lvl1pPr>
          </a:lstStyle>
          <a:p>
            <a:r>
              <a:rPr kumimoji="0" lang="cs-CZ" smtClean="0"/>
              <a:t>Kliknutím lze upravit styl.</a:t>
            </a:r>
            <a:endParaRPr kumimoji="0" lang="en-US"/>
          </a:p>
        </p:txBody>
      </p:sp>
      <p:sp>
        <p:nvSpPr>
          <p:cNvPr id="9" name="Podnadpis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1371600" y="6012656"/>
            <a:ext cx="5791200" cy="365125"/>
          </a:xfrm>
        </p:spPr>
        <p:txBody>
          <a:bodyPr tIns="0" bIns="0" anchor="t"/>
          <a:lstStyle>
            <a:lvl1pPr algn="r">
              <a:defRPr sz="1000"/>
            </a:lvl1pPr>
          </a:lstStyle>
          <a:p>
            <a:fld id="{01903008-BF75-423E-9BE7-681FC6CB5E3E}" type="datetimeFigureOut">
              <a:rPr lang="cs-CZ" smtClean="0"/>
              <a:pPr/>
              <a:t>22.03.2019</a:t>
            </a:fld>
            <a:endParaRPr lang="cs-CZ"/>
          </a:p>
        </p:txBody>
      </p:sp>
      <p:sp>
        <p:nvSpPr>
          <p:cNvPr id="17" name="Zástupný symbol pro zápatí 16"/>
          <p:cNvSpPr>
            <a:spLocks noGrp="1"/>
          </p:cNvSpPr>
          <p:nvPr>
            <p:ph type="ftr" sz="quarter" idx="11"/>
          </p:nvPr>
        </p:nvSpPr>
        <p:spPr>
          <a:xfrm>
            <a:off x="1371600" y="5650704"/>
            <a:ext cx="5791200" cy="365125"/>
          </a:xfrm>
        </p:spPr>
        <p:txBody>
          <a:bodyPr tIns="0" bIns="0" anchor="b"/>
          <a:lstStyle>
            <a:lvl1pPr algn="r">
              <a:defRPr sz="1100"/>
            </a:lvl1pPr>
          </a:lstStyle>
          <a:p>
            <a:endParaRPr lang="cs-CZ"/>
          </a:p>
        </p:txBody>
      </p:sp>
      <p:sp>
        <p:nvSpPr>
          <p:cNvPr id="29" name="Zástupný symbol pro číslo snímk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551F5B7-A985-4284-A943-497345EB936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1903008-BF75-423E-9BE7-681FC6CB5E3E}" type="datetimeFigureOut">
              <a:rPr lang="cs-CZ" smtClean="0"/>
              <a:pPr/>
              <a:t>22.03.2019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551F5B7-A985-4284-A943-497345EB936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381000"/>
            <a:ext cx="1905000" cy="5486400"/>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381000"/>
            <a:ext cx="6248400" cy="5486400"/>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1903008-BF75-423E-9BE7-681FC6CB5E3E}" type="datetimeFigureOut">
              <a:rPr lang="cs-CZ" smtClean="0"/>
              <a:pPr/>
              <a:t>22.03.2019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551F5B7-A985-4284-A943-497345EB936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399032"/>
          </a:xfrm>
        </p:spPr>
        <p:txBody>
          <a:bodyPr/>
          <a:lstStyle/>
          <a:p>
            <a:r>
              <a:rPr kumimoji="0" lang="cs-CZ" smtClean="0"/>
              <a:t>Kliknutím lze upravit styl.</a:t>
            </a:r>
            <a:endParaRPr kumimoji="0" lang="en-US"/>
          </a:p>
        </p:txBody>
      </p:sp>
      <p:sp>
        <p:nvSpPr>
          <p:cNvPr id="3" name="Zástupný symbol pro obsah 2"/>
          <p:cNvSpPr>
            <a:spLocks noGrp="1"/>
          </p:cNvSpPr>
          <p:nvPr>
            <p:ph idx="1"/>
          </p:nvPr>
        </p:nvSpPr>
        <p:spPr>
          <a:xfrm>
            <a:off x="457200" y="1882808"/>
            <a:ext cx="8229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791456" y="6480048"/>
            <a:ext cx="2133600" cy="301752"/>
          </a:xfrm>
        </p:spPr>
        <p:txBody>
          <a:bodyPr/>
          <a:lstStyle/>
          <a:p>
            <a:fld id="{01903008-BF75-423E-9BE7-681FC6CB5E3E}" type="datetimeFigureOut">
              <a:rPr lang="cs-CZ" smtClean="0"/>
              <a:pPr/>
              <a:t>22.03.2019</a:t>
            </a:fld>
            <a:endParaRPr lang="cs-CZ"/>
          </a:p>
        </p:txBody>
      </p:sp>
      <p:sp>
        <p:nvSpPr>
          <p:cNvPr id="5" name="Zástupný symbol pro zápatí 4"/>
          <p:cNvSpPr>
            <a:spLocks noGrp="1"/>
          </p:cNvSpPr>
          <p:nvPr>
            <p:ph type="ftr" sz="quarter" idx="11"/>
          </p:nvPr>
        </p:nvSpPr>
        <p:spPr>
          <a:xfrm>
            <a:off x="457200" y="6480969"/>
            <a:ext cx="4260056" cy="300831"/>
          </a:xfrm>
        </p:spPr>
        <p:txBody>
          <a:bodyPr/>
          <a:lstStyle/>
          <a:p>
            <a:endParaRPr lang="cs-CZ"/>
          </a:p>
        </p:txBody>
      </p:sp>
      <p:sp>
        <p:nvSpPr>
          <p:cNvPr id="6" name="Zástupný symbol pro číslo snímku 5"/>
          <p:cNvSpPr>
            <a:spLocks noGrp="1"/>
          </p:cNvSpPr>
          <p:nvPr>
            <p:ph type="sldNum" sz="quarter" idx="12"/>
          </p:nvPr>
        </p:nvSpPr>
        <p:spPr/>
        <p:txBody>
          <a:bodyPr/>
          <a:lstStyle/>
          <a:p>
            <a:fld id="{7551F5B7-A985-4284-A943-497345EB936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1"/>
      </p:bgRef>
    </p:bg>
    <p:spTree>
      <p:nvGrpSpPr>
        <p:cNvPr id="1" name=""/>
        <p:cNvGrpSpPr/>
        <p:nvPr/>
      </p:nvGrpSpPr>
      <p:grpSpPr>
        <a:xfrm>
          <a:off x="0" y="0"/>
          <a:ext cx="0" cy="0"/>
          <a:chOff x="0" y="0"/>
          <a:chExt cx="0" cy="0"/>
        </a:xfrm>
      </p:grpSpPr>
      <p:sp>
        <p:nvSpPr>
          <p:cNvPr id="9" name="Pravoúhlý trojúhelní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Rovnoramenný trojúhelní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Zástupný symbol pro datum 3"/>
          <p:cNvSpPr>
            <a:spLocks noGrp="1"/>
          </p:cNvSpPr>
          <p:nvPr>
            <p:ph type="dt" sz="half" idx="10"/>
          </p:nvPr>
        </p:nvSpPr>
        <p:spPr>
          <a:xfrm>
            <a:off x="6955632" y="6477000"/>
            <a:ext cx="2133600" cy="304800"/>
          </a:xfrm>
        </p:spPr>
        <p:txBody>
          <a:bodyPr/>
          <a:lstStyle/>
          <a:p>
            <a:fld id="{01903008-BF75-423E-9BE7-681FC6CB5E3E}" type="datetimeFigureOut">
              <a:rPr lang="cs-CZ" smtClean="0"/>
              <a:pPr/>
              <a:t>22.03.2019</a:t>
            </a:fld>
            <a:endParaRPr lang="cs-CZ"/>
          </a:p>
        </p:txBody>
      </p:sp>
      <p:sp>
        <p:nvSpPr>
          <p:cNvPr id="5" name="Zástupný symbol pro zápatí 4"/>
          <p:cNvSpPr>
            <a:spLocks noGrp="1"/>
          </p:cNvSpPr>
          <p:nvPr>
            <p:ph type="ftr" sz="quarter" idx="11"/>
          </p:nvPr>
        </p:nvSpPr>
        <p:spPr>
          <a:xfrm>
            <a:off x="2619376" y="6480969"/>
            <a:ext cx="4260056" cy="300831"/>
          </a:xfrm>
        </p:spPr>
        <p:txBody>
          <a:bodyPr/>
          <a:lstStyle/>
          <a:p>
            <a:endParaRPr lang="cs-CZ"/>
          </a:p>
        </p:txBody>
      </p:sp>
      <p:sp>
        <p:nvSpPr>
          <p:cNvPr id="6" name="Zástupný symbol pro číslo snímku 5"/>
          <p:cNvSpPr>
            <a:spLocks noGrp="1"/>
          </p:cNvSpPr>
          <p:nvPr>
            <p:ph type="sldNum" sz="quarter" idx="12"/>
          </p:nvPr>
        </p:nvSpPr>
        <p:spPr>
          <a:xfrm>
            <a:off x="8451056" y="809624"/>
            <a:ext cx="502920" cy="300831"/>
          </a:xfrm>
        </p:spPr>
        <p:txBody>
          <a:bodyPr/>
          <a:lstStyle/>
          <a:p>
            <a:fld id="{7551F5B7-A985-4284-A943-497345EB9366}" type="slidenum">
              <a:rPr lang="cs-CZ" smtClean="0"/>
              <a:pPr/>
              <a:t>‹#›</a:t>
            </a:fld>
            <a:endParaRPr lang="cs-CZ"/>
          </a:p>
        </p:txBody>
      </p:sp>
      <p:cxnSp>
        <p:nvCxnSpPr>
          <p:cNvPr id="11" name="Přímá spojnice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Přímá spojnice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dpis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marL="0" algn="l">
              <a:defRPr/>
            </a:lvl1pPr>
          </a:lstStyle>
          <a:p>
            <a:r>
              <a:rPr kumimoji="0" lang="cs-CZ" smtClean="0"/>
              <a:t>Kliknutím lze upravit styl.</a:t>
            </a:r>
            <a:endParaRPr kumimoji="0" lang="en-US"/>
          </a:p>
        </p:txBody>
      </p:sp>
      <p:sp>
        <p:nvSpPr>
          <p:cNvPr id="3" name="Zástupný symbol pro obsah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4791456" y="6480969"/>
            <a:ext cx="2133600" cy="301752"/>
          </a:xfrm>
        </p:spPr>
        <p:txBody>
          <a:bodyPr/>
          <a:lstStyle/>
          <a:p>
            <a:fld id="{01903008-BF75-423E-9BE7-681FC6CB5E3E}" type="datetimeFigureOut">
              <a:rPr lang="cs-CZ" smtClean="0"/>
              <a:pPr/>
              <a:t>22.03.2019</a:t>
            </a:fld>
            <a:endParaRPr lang="cs-CZ"/>
          </a:p>
        </p:txBody>
      </p:sp>
      <p:sp>
        <p:nvSpPr>
          <p:cNvPr id="6" name="Zástupný symbol pro zápatí 5"/>
          <p:cNvSpPr>
            <a:spLocks noGrp="1"/>
          </p:cNvSpPr>
          <p:nvPr>
            <p:ph type="ftr" sz="quarter" idx="11"/>
          </p:nvPr>
        </p:nvSpPr>
        <p:spPr>
          <a:xfrm>
            <a:off x="457200" y="6480969"/>
            <a:ext cx="4260056" cy="301752"/>
          </a:xfrm>
        </p:spPr>
        <p:txBody>
          <a:bodyPr/>
          <a:lstStyle/>
          <a:p>
            <a:endParaRPr lang="cs-CZ"/>
          </a:p>
        </p:txBody>
      </p:sp>
      <p:sp>
        <p:nvSpPr>
          <p:cNvPr id="7" name="Zástupný symbol pro číslo snímku 6"/>
          <p:cNvSpPr>
            <a:spLocks noGrp="1"/>
          </p:cNvSpPr>
          <p:nvPr>
            <p:ph type="sldNum" sz="quarter" idx="12"/>
          </p:nvPr>
        </p:nvSpPr>
        <p:spPr>
          <a:xfrm>
            <a:off x="7589520" y="6480969"/>
            <a:ext cx="502920" cy="301752"/>
          </a:xfrm>
        </p:spPr>
        <p:txBody>
          <a:bodyPr/>
          <a:lstStyle/>
          <a:p>
            <a:fld id="{7551F5B7-A985-4284-A943-497345EB936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a:xfrm>
            <a:off x="4791456" y="6480969"/>
            <a:ext cx="2130552" cy="301752"/>
          </a:xfrm>
        </p:spPr>
        <p:txBody>
          <a:bodyPr/>
          <a:lstStyle/>
          <a:p>
            <a:fld id="{01903008-BF75-423E-9BE7-681FC6CB5E3E}" type="datetimeFigureOut">
              <a:rPr lang="cs-CZ" smtClean="0"/>
              <a:pPr/>
              <a:t>22.03.2019</a:t>
            </a:fld>
            <a:endParaRPr lang="cs-CZ"/>
          </a:p>
        </p:txBody>
      </p:sp>
      <p:sp>
        <p:nvSpPr>
          <p:cNvPr id="8" name="Zástupný symbol pro zápatí 7"/>
          <p:cNvSpPr>
            <a:spLocks noGrp="1"/>
          </p:cNvSpPr>
          <p:nvPr>
            <p:ph type="ftr" sz="quarter" idx="11"/>
          </p:nvPr>
        </p:nvSpPr>
        <p:spPr>
          <a:xfrm>
            <a:off x="457200" y="6480969"/>
            <a:ext cx="4261104" cy="301752"/>
          </a:xfrm>
        </p:spPr>
        <p:txBody>
          <a:bodyPr/>
          <a:lstStyle/>
          <a:p>
            <a:endParaRPr lang="cs-CZ"/>
          </a:p>
        </p:txBody>
      </p:sp>
      <p:sp>
        <p:nvSpPr>
          <p:cNvPr id="9" name="Zástupný symbol pro číslo snímku 8"/>
          <p:cNvSpPr>
            <a:spLocks noGrp="1"/>
          </p:cNvSpPr>
          <p:nvPr>
            <p:ph type="sldNum" sz="quarter" idx="12"/>
          </p:nvPr>
        </p:nvSpPr>
        <p:spPr>
          <a:xfrm>
            <a:off x="7589520" y="6483096"/>
            <a:ext cx="502920" cy="301752"/>
          </a:xfrm>
        </p:spPr>
        <p:txBody>
          <a:bodyPr/>
          <a:lstStyle>
            <a:lvl1pPr algn="ctr">
              <a:defRPr/>
            </a:lvl1pPr>
          </a:lstStyle>
          <a:p>
            <a:fld id="{7551F5B7-A985-4284-A943-497345EB9366}"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0"/>
            </a:lvl1p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01903008-BF75-423E-9BE7-681FC6CB5E3E}" type="datetimeFigureOut">
              <a:rPr lang="cs-CZ" smtClean="0"/>
              <a:pPr/>
              <a:t>22.03.2019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551F5B7-A985-4284-A943-497345EB936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791456" y="6480969"/>
            <a:ext cx="2133600" cy="301752"/>
          </a:xfrm>
        </p:spPr>
        <p:txBody>
          <a:bodyPr/>
          <a:lstStyle/>
          <a:p>
            <a:fld id="{01903008-BF75-423E-9BE7-681FC6CB5E3E}" type="datetimeFigureOut">
              <a:rPr lang="cs-CZ" smtClean="0"/>
              <a:pPr/>
              <a:t>22.03.2019</a:t>
            </a:fld>
            <a:endParaRPr lang="cs-CZ"/>
          </a:p>
        </p:txBody>
      </p:sp>
      <p:sp>
        <p:nvSpPr>
          <p:cNvPr id="3" name="Zástupný symbol pro zápatí 2"/>
          <p:cNvSpPr>
            <a:spLocks noGrp="1"/>
          </p:cNvSpPr>
          <p:nvPr>
            <p:ph type="ftr" sz="quarter" idx="11"/>
          </p:nvPr>
        </p:nvSpPr>
        <p:spPr>
          <a:xfrm>
            <a:off x="457200" y="6481890"/>
            <a:ext cx="4260056" cy="300831"/>
          </a:xfrm>
        </p:spPr>
        <p:txBody>
          <a:bodyPr/>
          <a:lstStyle/>
          <a:p>
            <a:endParaRPr lang="cs-CZ"/>
          </a:p>
        </p:txBody>
      </p:sp>
      <p:sp>
        <p:nvSpPr>
          <p:cNvPr id="4" name="Zástupný symbol pro číslo snímku 3"/>
          <p:cNvSpPr>
            <a:spLocks noGrp="1"/>
          </p:cNvSpPr>
          <p:nvPr>
            <p:ph type="sldNum" sz="quarter" idx="12"/>
          </p:nvPr>
        </p:nvSpPr>
        <p:spPr>
          <a:xfrm>
            <a:off x="7589520" y="6480969"/>
            <a:ext cx="502920" cy="301752"/>
          </a:xfrm>
        </p:spPr>
        <p:txBody>
          <a:bodyPr/>
          <a:lstStyle/>
          <a:p>
            <a:fld id="{7551F5B7-A985-4284-A943-497345EB936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278976" y="6556248"/>
            <a:ext cx="2133600" cy="301752"/>
          </a:xfrm>
        </p:spPr>
        <p:txBody>
          <a:bodyPr/>
          <a:lstStyle>
            <a:lvl1pPr>
              <a:defRPr sz="900"/>
            </a:lvl1pPr>
          </a:lstStyle>
          <a:p>
            <a:fld id="{01903008-BF75-423E-9BE7-681FC6CB5E3E}" type="datetimeFigureOut">
              <a:rPr lang="cs-CZ" smtClean="0"/>
              <a:pPr/>
              <a:t>22.03.2019</a:t>
            </a:fld>
            <a:endParaRPr lang="cs-CZ"/>
          </a:p>
        </p:txBody>
      </p:sp>
      <p:sp>
        <p:nvSpPr>
          <p:cNvPr id="6" name="Zástupný symbol pro zápatí 5"/>
          <p:cNvSpPr>
            <a:spLocks noGrp="1"/>
          </p:cNvSpPr>
          <p:nvPr>
            <p:ph type="ftr" sz="quarter" idx="11"/>
          </p:nvPr>
        </p:nvSpPr>
        <p:spPr>
          <a:xfrm>
            <a:off x="1135856" y="6556248"/>
            <a:ext cx="5143120"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410576" y="6556248"/>
            <a:ext cx="502920" cy="301752"/>
          </a:xfrm>
        </p:spPr>
        <p:txBody>
          <a:bodyPr/>
          <a:lstStyle>
            <a:lvl1pPr>
              <a:defRPr sz="900"/>
            </a:lvl1pPr>
          </a:lstStyle>
          <a:p>
            <a:fld id="{7551F5B7-A985-4284-A943-497345EB9366}"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a:xfrm>
            <a:off x="6108192" y="6556248"/>
            <a:ext cx="2103120" cy="301752"/>
          </a:xfrm>
        </p:spPr>
        <p:txBody>
          <a:bodyPr/>
          <a:lstStyle>
            <a:lvl1pPr>
              <a:defRPr sz="900"/>
            </a:lvl1pPr>
          </a:lstStyle>
          <a:p>
            <a:fld id="{01903008-BF75-423E-9BE7-681FC6CB5E3E}" type="datetimeFigureOut">
              <a:rPr lang="cs-CZ" smtClean="0"/>
              <a:pPr/>
              <a:t>22.03.2019</a:t>
            </a:fld>
            <a:endParaRPr lang="cs-CZ"/>
          </a:p>
        </p:txBody>
      </p:sp>
      <p:sp>
        <p:nvSpPr>
          <p:cNvPr id="6" name="Zástupný symbol pro zápatí 5"/>
          <p:cNvSpPr>
            <a:spLocks noGrp="1"/>
          </p:cNvSpPr>
          <p:nvPr>
            <p:ph type="ftr" sz="quarter" idx="11"/>
          </p:nvPr>
        </p:nvSpPr>
        <p:spPr>
          <a:xfrm>
            <a:off x="1170432" y="6557169"/>
            <a:ext cx="4948072"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217192" y="6556248"/>
            <a:ext cx="365760" cy="301752"/>
          </a:xfrm>
        </p:spPr>
        <p:txBody>
          <a:bodyPr/>
          <a:lstStyle>
            <a:lvl1pPr algn="ctr">
              <a:defRPr sz="900"/>
            </a:lvl1pPr>
          </a:lstStyle>
          <a:p>
            <a:fld id="{7551F5B7-A985-4284-A943-497345EB9366}"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Pravoúhlý trojúhelní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Přímá spojnice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Přímá spojnice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Zástupný symbol pro nadpis 21"/>
          <p:cNvSpPr>
            <a:spLocks noGrp="1"/>
          </p:cNvSpPr>
          <p:nvPr>
            <p:ph type="title"/>
          </p:nvPr>
        </p:nvSpPr>
        <p:spPr>
          <a:xfrm>
            <a:off x="457200" y="267494"/>
            <a:ext cx="8229600" cy="1399032"/>
          </a:xfrm>
          <a:prstGeom prst="rect">
            <a:avLst/>
          </a:prstGeom>
        </p:spPr>
        <p:txBody>
          <a:bodyPr vert="horz" anchor="ctr">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903008-BF75-423E-9BE7-681FC6CB5E3E}" type="datetimeFigureOut">
              <a:rPr lang="cs-CZ" smtClean="0"/>
              <a:pPr/>
              <a:t>22.03.2019</a:t>
            </a:fld>
            <a:endParaRPr lang="cs-CZ"/>
          </a:p>
        </p:txBody>
      </p:sp>
      <p:sp>
        <p:nvSpPr>
          <p:cNvPr id="3" name="Zástupný symbol pro zápatí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cs-CZ"/>
          </a:p>
        </p:txBody>
      </p:sp>
      <p:sp>
        <p:nvSpPr>
          <p:cNvPr id="23" name="Zástupný symbol pro číslo snímk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551F5B7-A985-4284-A943-497345EB9366}"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Interkulturní kompetence sociálního pedagoga </a:t>
            </a:r>
            <a:endParaRPr lang="cs-CZ" dirty="0"/>
          </a:p>
        </p:txBody>
      </p:sp>
      <p:sp>
        <p:nvSpPr>
          <p:cNvPr id="3" name="Podnadpis 2"/>
          <p:cNvSpPr>
            <a:spLocks noGrp="1"/>
          </p:cNvSpPr>
          <p:nvPr>
            <p:ph type="subTitle" idx="1"/>
          </p:nvPr>
        </p:nvSpPr>
        <p:spPr/>
        <p:txBody>
          <a:bodyPr/>
          <a:lstStyle/>
          <a:p>
            <a:r>
              <a:rPr lang="cs-CZ" dirty="0" smtClean="0"/>
              <a:t>Beránková K., Davidová G., Kurková S. </a:t>
            </a:r>
            <a:endParaRPr lang="cs-CZ"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212976"/>
            <a:ext cx="3862884" cy="252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63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700808"/>
            <a:ext cx="7088336" cy="3987189"/>
          </a:xfrm>
        </p:spPr>
      </p:pic>
    </p:spTree>
    <p:extLst>
      <p:ext uri="{BB962C8B-B14F-4D97-AF65-F5344CB8AC3E}">
        <p14:creationId xmlns:p14="http://schemas.microsoft.com/office/powerpoint/2010/main" val="4054054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761868"/>
            <a:ext cx="6480720" cy="3645405"/>
          </a:xfrm>
        </p:spPr>
      </p:pic>
    </p:spTree>
    <p:extLst>
      <p:ext uri="{BB962C8B-B14F-4D97-AF65-F5344CB8AC3E}">
        <p14:creationId xmlns:p14="http://schemas.microsoft.com/office/powerpoint/2010/main" val="136612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700808"/>
            <a:ext cx="5904656" cy="3321370"/>
          </a:xfrm>
        </p:spPr>
      </p:pic>
    </p:spTree>
    <p:extLst>
      <p:ext uri="{BB962C8B-B14F-4D97-AF65-F5344CB8AC3E}">
        <p14:creationId xmlns:p14="http://schemas.microsoft.com/office/powerpoint/2010/main" val="281333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772816"/>
            <a:ext cx="6656288" cy="3744162"/>
          </a:xfrm>
        </p:spPr>
      </p:pic>
    </p:spTree>
    <p:extLst>
      <p:ext uri="{BB962C8B-B14F-4D97-AF65-F5344CB8AC3E}">
        <p14:creationId xmlns:p14="http://schemas.microsoft.com/office/powerpoint/2010/main" val="26477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a:xfrm>
            <a:off x="395536" y="1722437"/>
            <a:ext cx="4248472" cy="4525963"/>
          </a:xfrm>
        </p:spPr>
        <p:txBody>
          <a:bodyPr>
            <a:normAutofit fontScale="92500" lnSpcReduction="10000"/>
          </a:bodyPr>
          <a:lstStyle/>
          <a:p>
            <a:pPr marL="64008" indent="0">
              <a:buNone/>
            </a:pPr>
            <a:r>
              <a:rPr lang="cs-CZ" b="1" dirty="0" smtClean="0"/>
              <a:t>3) Drama s cikánkou </a:t>
            </a:r>
          </a:p>
          <a:p>
            <a:pPr>
              <a:buFontTx/>
              <a:buChar char="-"/>
            </a:pPr>
            <a:r>
              <a:rPr lang="cs-CZ" dirty="0" smtClean="0"/>
              <a:t>Stejné skupiny</a:t>
            </a:r>
          </a:p>
          <a:p>
            <a:pPr>
              <a:buFontTx/>
              <a:buChar char="-"/>
            </a:pPr>
            <a:r>
              <a:rPr lang="cs-CZ" dirty="0" smtClean="0"/>
              <a:t>Skupiny dohrávaly námi načatou scénku s cikánkou </a:t>
            </a:r>
          </a:p>
          <a:p>
            <a:pPr>
              <a:buFontTx/>
              <a:buChar char="-"/>
            </a:pPr>
            <a:r>
              <a:rPr lang="cs-CZ" i="1" dirty="0" smtClean="0"/>
              <a:t>„Do pracovního kolektivu přichází nová zaměstnankyně(</a:t>
            </a:r>
            <a:r>
              <a:rPr lang="cs-CZ" i="1" dirty="0" err="1" smtClean="0"/>
              <a:t>romka</a:t>
            </a:r>
            <a:r>
              <a:rPr lang="cs-CZ" i="1" dirty="0" smtClean="0"/>
              <a:t>). Je představena ostatním kolegyním. Ty si začnou zamykat skříňku.“</a:t>
            </a:r>
            <a:endParaRPr lang="cs-CZ" i="1"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849563"/>
            <a:ext cx="4038600" cy="2271712"/>
          </a:xfrm>
        </p:spPr>
      </p:pic>
    </p:spTree>
    <p:extLst>
      <p:ext uri="{BB962C8B-B14F-4D97-AF65-F5344CB8AC3E}">
        <p14:creationId xmlns:p14="http://schemas.microsoft.com/office/powerpoint/2010/main" val="2228321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a:xfrm>
            <a:off x="457200" y="1722437"/>
            <a:ext cx="4038600" cy="4802907"/>
          </a:xfrm>
        </p:spPr>
        <p:txBody>
          <a:bodyPr>
            <a:normAutofit/>
          </a:bodyPr>
          <a:lstStyle/>
          <a:p>
            <a:pPr marL="64008" indent="0">
              <a:buNone/>
            </a:pPr>
            <a:r>
              <a:rPr lang="cs-CZ" dirty="0" smtClean="0"/>
              <a:t>→ žáci měli za úkol dohrát scénku dle svého uvážení </a:t>
            </a:r>
          </a:p>
          <a:p>
            <a:pPr>
              <a:buFontTx/>
              <a:buChar char="-"/>
            </a:pPr>
            <a:r>
              <a:rPr lang="cs-CZ" dirty="0" smtClean="0"/>
              <a:t>Viz video </a:t>
            </a:r>
          </a:p>
          <a:p>
            <a:pPr>
              <a:buFontTx/>
              <a:buChar char="-"/>
            </a:pPr>
            <a:r>
              <a:rPr lang="cs-CZ" dirty="0" smtClean="0"/>
              <a:t>Po odehrání se vytvořila vhodná atmosféra pro bouřlivou diskuzi</a:t>
            </a:r>
          </a:p>
          <a:p>
            <a:pPr>
              <a:buFontTx/>
              <a:buChar char="-"/>
            </a:pPr>
            <a:r>
              <a:rPr lang="cs-CZ" dirty="0" smtClean="0"/>
              <a:t>Diskutovalo se o tom, co jsou to předsudky</a:t>
            </a:r>
            <a:r>
              <a:rPr lang="cs-CZ" b="1" i="1" dirty="0" smtClean="0"/>
              <a:t>  </a:t>
            </a:r>
            <a:endParaRPr lang="cs-CZ" b="1" i="1"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849563"/>
            <a:ext cx="4038600" cy="2271712"/>
          </a:xfrm>
        </p:spPr>
      </p:pic>
    </p:spTree>
    <p:extLst>
      <p:ext uri="{BB962C8B-B14F-4D97-AF65-F5344CB8AC3E}">
        <p14:creationId xmlns:p14="http://schemas.microsoft.com/office/powerpoint/2010/main" val="4045241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lstStyle/>
          <a:p>
            <a:r>
              <a:rPr lang="cs-CZ" dirty="0" smtClean="0"/>
              <a:t>4) Ledovec</a:t>
            </a:r>
          </a:p>
          <a:p>
            <a:pPr>
              <a:buFontTx/>
              <a:buChar char="-"/>
            </a:pPr>
            <a:r>
              <a:rPr lang="cs-CZ" dirty="0" smtClean="0"/>
              <a:t>Šlo o krátké a věcné vysvětlení toho, co je to stereotyp a jak vzniká</a:t>
            </a:r>
          </a:p>
        </p:txBody>
      </p:sp>
      <p:sp>
        <p:nvSpPr>
          <p:cNvPr id="4" name="Zástupný symbol pro obsah 3"/>
          <p:cNvSpPr>
            <a:spLocks noGrp="1"/>
          </p:cNvSpPr>
          <p:nvPr>
            <p:ph sz="half" idx="2"/>
          </p:nvPr>
        </p:nvSpPr>
        <p:spPr/>
        <p:txBody>
          <a:bodyPr/>
          <a:lstStyle/>
          <a:p>
            <a:endParaRPr lang="cs-CZ"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6108" y="2756024"/>
            <a:ext cx="2908552" cy="232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646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normAutofit fontScale="92500"/>
          </a:bodyPr>
          <a:lstStyle/>
          <a:p>
            <a:pPr marL="64008" indent="0">
              <a:buNone/>
            </a:pPr>
            <a:r>
              <a:rPr lang="cs-CZ" dirty="0" smtClean="0"/>
              <a:t>→ každý národ má vlastní sebeprezentaci a druhý národ tomu nemusí vůbec rozumět</a:t>
            </a:r>
          </a:p>
          <a:p>
            <a:pPr>
              <a:buFontTx/>
              <a:buChar char="-"/>
            </a:pPr>
            <a:r>
              <a:rPr lang="cs-CZ" dirty="0" smtClean="0"/>
              <a:t>Každý národ posuzuje ostatní národy dle jejich „vrcholů ledovce“ z pohledu svého základu</a:t>
            </a:r>
          </a:p>
          <a:p>
            <a:pPr marL="64008" indent="0">
              <a:buNone/>
            </a:pPr>
            <a:r>
              <a:rPr lang="cs-CZ" dirty="0" smtClean="0"/>
              <a:t>→ </a:t>
            </a:r>
            <a:r>
              <a:rPr lang="cs-CZ" b="1" dirty="0" smtClean="0"/>
              <a:t>dochází ke vzniku stereotypů, diskriminace </a:t>
            </a:r>
            <a:endParaRPr lang="cs-CZ" b="1" dirty="0"/>
          </a:p>
        </p:txBody>
      </p:sp>
      <p:pic>
        <p:nvPicPr>
          <p:cNvPr id="5" name="obrázek 1"/>
          <p:cNvPicPr>
            <a:picLocks noGrp="1"/>
          </p:cNvPicPr>
          <p:nvPr>
            <p:ph sz="half" idx="2"/>
          </p:nvPr>
        </p:nvPicPr>
        <p:blipFill>
          <a:blip r:embed="rId2" cstate="print"/>
          <a:srcRect l="58843" t="24706" r="15868" b="40588"/>
          <a:stretch>
            <a:fillRect/>
          </a:stretch>
        </p:blipFill>
        <p:spPr bwMode="auto">
          <a:xfrm>
            <a:off x="4716016" y="2276872"/>
            <a:ext cx="4121695" cy="2977953"/>
          </a:xfrm>
          <a:prstGeom prst="rect">
            <a:avLst/>
          </a:prstGeom>
          <a:noFill/>
          <a:ln w="9525">
            <a:noFill/>
            <a:miter lim="800000"/>
            <a:headEnd/>
            <a:tailEnd/>
          </a:ln>
        </p:spPr>
      </p:pic>
    </p:spTree>
    <p:extLst>
      <p:ext uri="{BB962C8B-B14F-4D97-AF65-F5344CB8AC3E}">
        <p14:creationId xmlns:p14="http://schemas.microsoft.com/office/powerpoint/2010/main" val="2808988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normAutofit/>
          </a:bodyPr>
          <a:lstStyle/>
          <a:p>
            <a:r>
              <a:rPr lang="cs-CZ" dirty="0" smtClean="0"/>
              <a:t>5) Diskuze</a:t>
            </a:r>
          </a:p>
          <a:p>
            <a:pPr marL="64008" indent="0">
              <a:buNone/>
            </a:pPr>
            <a:r>
              <a:rPr lang="cs-CZ" dirty="0" smtClean="0"/>
              <a:t>S jakými stereotypy se setkáváte každý den?</a:t>
            </a:r>
          </a:p>
          <a:p>
            <a:pPr marL="64008" indent="0">
              <a:buNone/>
            </a:pPr>
            <a:r>
              <a:rPr lang="cs-CZ" dirty="0" smtClean="0"/>
              <a:t>Jak stereotypy odbourat? </a:t>
            </a:r>
          </a:p>
          <a:p>
            <a:pPr marL="64008" indent="0">
              <a:buNone/>
            </a:pPr>
            <a:r>
              <a:rPr lang="cs-CZ" dirty="0" smtClean="0"/>
              <a:t>Společnost = já, měli bychom začít u sebe? </a:t>
            </a:r>
          </a:p>
          <a:p>
            <a:pPr marL="64008" indent="0">
              <a:buNone/>
            </a:pPr>
            <a:r>
              <a:rPr lang="cs-CZ" dirty="0" smtClean="0"/>
              <a:t>→ žáci se aktivně zapojovali </a:t>
            </a:r>
          </a:p>
          <a:p>
            <a:endParaRPr lang="cs-CZ" dirty="0"/>
          </a:p>
        </p:txBody>
      </p:sp>
      <p:sp>
        <p:nvSpPr>
          <p:cNvPr id="4" name="Zástupný symbol pro obsah 3"/>
          <p:cNvSpPr>
            <a:spLocks noGrp="1"/>
          </p:cNvSpPr>
          <p:nvPr>
            <p:ph sz="half" idx="2"/>
          </p:nvPr>
        </p:nvSpPr>
        <p:spPr/>
        <p:txBody>
          <a:bodyPr>
            <a:normAutofit/>
          </a:bodyPr>
          <a:lstStyle/>
          <a:p>
            <a:endParaRPr lang="cs-CZ"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8288" y="2708918"/>
            <a:ext cx="3744416" cy="249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471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normAutofit fontScale="92500"/>
          </a:bodyPr>
          <a:lstStyle/>
          <a:p>
            <a:r>
              <a:rPr lang="cs-CZ" b="1" dirty="0" smtClean="0"/>
              <a:t>6) Pozdravy </a:t>
            </a:r>
          </a:p>
          <a:p>
            <a:pPr>
              <a:buFontTx/>
              <a:buChar char="-"/>
            </a:pPr>
            <a:r>
              <a:rPr lang="cs-CZ" dirty="0" smtClean="0"/>
              <a:t>Cizokrajné pozdravy</a:t>
            </a:r>
          </a:p>
          <a:p>
            <a:pPr>
              <a:buFontTx/>
              <a:buChar char="-"/>
            </a:pPr>
            <a:r>
              <a:rPr lang="cs-CZ" dirty="0" smtClean="0"/>
              <a:t>Příběh + předvedení pozdravu </a:t>
            </a:r>
          </a:p>
          <a:p>
            <a:pPr>
              <a:buFontTx/>
              <a:buChar char="-"/>
            </a:pPr>
            <a:r>
              <a:rPr lang="cs-CZ" dirty="0" smtClean="0"/>
              <a:t>Žáci opakovali </a:t>
            </a:r>
          </a:p>
          <a:p>
            <a:pPr marL="64008" indent="0">
              <a:buNone/>
            </a:pPr>
            <a:endParaRPr lang="cs-CZ" dirty="0"/>
          </a:p>
        </p:txBody>
      </p:sp>
      <p:sp>
        <p:nvSpPr>
          <p:cNvPr id="4" name="Zástupný symbol pro obsah 3"/>
          <p:cNvSpPr>
            <a:spLocks noGrp="1"/>
          </p:cNvSpPr>
          <p:nvPr>
            <p:ph sz="half" idx="2"/>
          </p:nvPr>
        </p:nvSpPr>
        <p:spPr>
          <a:xfrm>
            <a:off x="4648200" y="1722437"/>
            <a:ext cx="4038600" cy="5018931"/>
          </a:xfrm>
        </p:spPr>
        <p:txBody>
          <a:bodyPr>
            <a:normAutofit fontScale="92500"/>
          </a:bodyPr>
          <a:lstStyle/>
          <a:p>
            <a:r>
              <a:rPr lang="cs-CZ" b="1" dirty="0"/>
              <a:t>Afrika</a:t>
            </a:r>
            <a:r>
              <a:rPr lang="cs-CZ" dirty="0"/>
              <a:t> </a:t>
            </a:r>
            <a:r>
              <a:rPr lang="cs-CZ" sz="2400" dirty="0"/>
              <a:t>(drbání ve vlasech) - Jednotlivé kmeny nosí odlišné účesy a také se liší tvary lebek. Když se Afričané potkají v noci, nezbývá jim než poznat svou kmenovou příslušnost ohmatáním hlavy toho druhého. Vzájemně se jemně probíráme ve vlasech, pomalu zkoumáme tvar lebky a posazení hlavy na krku. </a:t>
            </a:r>
            <a:endParaRPr lang="cs-CZ" sz="2400" dirty="0" smtClean="0"/>
          </a:p>
        </p:txBody>
      </p:sp>
    </p:spTree>
    <p:extLst>
      <p:ext uri="{BB962C8B-B14F-4D97-AF65-F5344CB8AC3E}">
        <p14:creationId xmlns:p14="http://schemas.microsoft.com/office/powerpoint/2010/main" val="366095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Multikulturní lekce – rasismus </a:t>
            </a:r>
            <a:endParaRPr lang="cs-CZ" dirty="0"/>
          </a:p>
        </p:txBody>
      </p:sp>
      <p:sp>
        <p:nvSpPr>
          <p:cNvPr id="3" name="Zástupný symbol pro obsah 2"/>
          <p:cNvSpPr>
            <a:spLocks noGrp="1"/>
          </p:cNvSpPr>
          <p:nvPr>
            <p:ph idx="1"/>
          </p:nvPr>
        </p:nvSpPr>
        <p:spPr/>
        <p:txBody>
          <a:bodyPr/>
          <a:lstStyle/>
          <a:p>
            <a:r>
              <a:rPr lang="cs-CZ" dirty="0" smtClean="0"/>
              <a:t>ZŠ Sirotkova, Brno</a:t>
            </a:r>
          </a:p>
          <a:p>
            <a:r>
              <a:rPr lang="cs-CZ" dirty="0" smtClean="0"/>
              <a:t>8. třída</a:t>
            </a:r>
          </a:p>
          <a:p>
            <a:r>
              <a:rPr lang="cs-CZ" dirty="0" smtClean="0"/>
              <a:t>Počet žáků: 20 </a:t>
            </a:r>
          </a:p>
          <a:p>
            <a:r>
              <a:rPr lang="cs-CZ" dirty="0" smtClean="0"/>
              <a:t>Čas: 90 minut </a:t>
            </a:r>
          </a:p>
        </p:txBody>
      </p:sp>
    </p:spTree>
    <p:extLst>
      <p:ext uri="{BB962C8B-B14F-4D97-AF65-F5344CB8AC3E}">
        <p14:creationId xmlns:p14="http://schemas.microsoft.com/office/powerpoint/2010/main" val="3196383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normAutofit fontScale="55000" lnSpcReduction="20000"/>
          </a:bodyPr>
          <a:lstStyle/>
          <a:p>
            <a:r>
              <a:rPr lang="cs-CZ" sz="4400" b="1" dirty="0"/>
              <a:t>Čína</a:t>
            </a:r>
            <a:r>
              <a:rPr lang="cs-CZ" sz="4400" dirty="0"/>
              <a:t> </a:t>
            </a:r>
            <a:r>
              <a:rPr lang="cs-CZ" sz="3600" dirty="0"/>
              <a:t>(pozdravení chodidly). V daleké Číně lidé pracují na rýžových polích a chodí zde povětšinou bosi. Proto mají na jejich chodidlech vysoce citlivé nervové výběžky. Navíc je vám jistě známo, že Čína je obrovská země, kde se mluví spoustou nářečí. Proto když se potkají dva Číňani je pro ně jednodušší pozdravit se svými chodidly, než se složitě snažit dorozumět nářečími. </a:t>
            </a:r>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32040" y="2636912"/>
            <a:ext cx="4132806" cy="2324703"/>
          </a:xfrm>
        </p:spPr>
      </p:pic>
    </p:spTree>
    <p:extLst>
      <p:ext uri="{BB962C8B-B14F-4D97-AF65-F5344CB8AC3E}">
        <p14:creationId xmlns:p14="http://schemas.microsoft.com/office/powerpoint/2010/main" val="1449937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lstStyle/>
          <a:p>
            <a:pPr marL="64008" indent="0">
              <a:buNone/>
            </a:pPr>
            <a:r>
              <a:rPr lang="cs-CZ" dirty="0" smtClean="0"/>
              <a:t>→ neutrální evropský pozdrav „podání rukou“</a:t>
            </a:r>
          </a:p>
          <a:p>
            <a:pPr marL="64008" indent="0">
              <a:buNone/>
            </a:pPr>
            <a:r>
              <a:rPr lang="cs-CZ" dirty="0" smtClean="0"/>
              <a:t>tím jsme také příjemně zakončili lekci </a:t>
            </a: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92080" y="1196752"/>
            <a:ext cx="3851920" cy="2166705"/>
          </a:xfr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354" y="4365104"/>
            <a:ext cx="3787913" cy="2130701"/>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4100615"/>
            <a:ext cx="3395046" cy="1909714"/>
          </a:xfrm>
          <a:prstGeom prst="rect">
            <a:avLst/>
          </a:prstGeom>
        </p:spPr>
      </p:pic>
    </p:spTree>
    <p:extLst>
      <p:ext uri="{BB962C8B-B14F-4D97-AF65-F5344CB8AC3E}">
        <p14:creationId xmlns:p14="http://schemas.microsoft.com/office/powerpoint/2010/main" val="2034914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a:xfrm>
            <a:off x="0" y="1722437"/>
            <a:ext cx="4644008" cy="5135563"/>
          </a:xfrm>
        </p:spPr>
        <p:txBody>
          <a:bodyPr/>
          <a:lstStyle/>
          <a:p>
            <a:r>
              <a:rPr lang="cs-CZ" sz="2800" dirty="0" smtClean="0"/>
              <a:t>Výzkum</a:t>
            </a:r>
          </a:p>
          <a:p>
            <a:pPr>
              <a:buNone/>
            </a:pPr>
            <a:r>
              <a:rPr lang="cs-CZ" dirty="0" smtClean="0"/>
              <a:t>→ dotazníkové šetření</a:t>
            </a:r>
          </a:p>
          <a:p>
            <a:pPr>
              <a:buNone/>
            </a:pPr>
            <a:endParaRPr lang="cs-CZ" dirty="0" smtClean="0"/>
          </a:p>
          <a:p>
            <a:pPr>
              <a:buNone/>
            </a:pPr>
            <a:r>
              <a:rPr lang="cs-CZ" sz="2400" dirty="0" smtClean="0"/>
              <a:t>    Žákům byl rozdán dotazník, který vyplňovali v den naší lekce.</a:t>
            </a:r>
            <a:endParaRPr lang="cs-CZ" sz="2400"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788024" y="260648"/>
            <a:ext cx="4083091" cy="6192688"/>
          </a:xfrm>
          <a:prstGeom prst="rect">
            <a:avLst/>
          </a:prstGeom>
          <a:noFill/>
          <a:ln w="9525">
            <a:noFill/>
            <a:miter lim="800000"/>
            <a:headEnd/>
            <a:tailEnd/>
          </a:ln>
        </p:spPr>
      </p:pic>
    </p:spTree>
    <p:extLst>
      <p:ext uri="{BB962C8B-B14F-4D97-AF65-F5344CB8AC3E}">
        <p14:creationId xmlns:p14="http://schemas.microsoft.com/office/powerpoint/2010/main" val="1787495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Vyhodnocení dotazníků:</a:t>
            </a:r>
            <a:br>
              <a:rPr lang="cs-CZ" dirty="0" smtClean="0"/>
            </a:br>
            <a:endParaRPr lang="en-GB" dirty="0"/>
          </a:p>
        </p:txBody>
      </p:sp>
      <p:sp>
        <p:nvSpPr>
          <p:cNvPr id="3" name="Zástupný symbol pro obsah 2"/>
          <p:cNvSpPr>
            <a:spLocks noGrp="1"/>
          </p:cNvSpPr>
          <p:nvPr>
            <p:ph sz="half" idx="1"/>
          </p:nvPr>
        </p:nvSpPr>
        <p:spPr>
          <a:xfrm>
            <a:off x="0" y="1196752"/>
            <a:ext cx="8568952" cy="4525963"/>
          </a:xfrm>
        </p:spPr>
        <p:txBody>
          <a:bodyPr/>
          <a:lstStyle/>
          <a:p>
            <a:pPr>
              <a:buNone/>
            </a:pPr>
            <a:r>
              <a:rPr lang="cs-CZ" dirty="0" smtClean="0"/>
              <a:t> </a:t>
            </a:r>
          </a:p>
          <a:p>
            <a:r>
              <a:rPr lang="cs-CZ" dirty="0" smtClean="0"/>
              <a:t>dotazník obsahoval 13 otázek- z toho 4 otevřené a 9 uzavřených ( odpovědi ANO - NE)</a:t>
            </a:r>
          </a:p>
          <a:p>
            <a:endParaRPr lang="cs-CZ" dirty="0" smtClean="0"/>
          </a:p>
          <a:p>
            <a:r>
              <a:rPr lang="cs-CZ" dirty="0" smtClean="0"/>
              <a:t>25 žáků vyplnilo dotazník, z toho 12 dívek a 13 chlapců </a:t>
            </a:r>
          </a:p>
          <a:p>
            <a:endParaRPr lang="cs-CZ" dirty="0" smtClean="0"/>
          </a:p>
          <a:p>
            <a:endParaRPr lang="en-GB" dirty="0"/>
          </a:p>
        </p:txBody>
      </p:sp>
      <p:graphicFrame>
        <p:nvGraphicFramePr>
          <p:cNvPr id="5" name="Graf 4"/>
          <p:cNvGraphicFramePr/>
          <p:nvPr/>
        </p:nvGraphicFramePr>
        <p:xfrm>
          <a:off x="2339752" y="4149080"/>
          <a:ext cx="6084168" cy="24482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57200" y="332656"/>
            <a:ext cx="8435280" cy="6122152"/>
          </a:xfrm>
        </p:spPr>
        <p:txBody>
          <a:bodyPr/>
          <a:lstStyle/>
          <a:p>
            <a:pPr>
              <a:buNone/>
            </a:pPr>
            <a:r>
              <a:rPr lang="cs-CZ" sz="2800" b="1" dirty="0" smtClean="0">
                <a:solidFill>
                  <a:schemeClr val="accent1"/>
                </a:solidFill>
              </a:rPr>
              <a:t>2. Vím, co znamená pojem rasismus.</a:t>
            </a:r>
          </a:p>
          <a:p>
            <a:pPr>
              <a:buNone/>
            </a:pPr>
            <a:endParaRPr lang="cs-CZ" dirty="0" smtClean="0"/>
          </a:p>
          <a:p>
            <a:pPr>
              <a:buNone/>
            </a:pPr>
            <a:r>
              <a:rPr lang="cs-CZ" dirty="0" smtClean="0"/>
              <a:t>Všech 25 žáků napsalo shodně ANO</a:t>
            </a:r>
          </a:p>
          <a:p>
            <a:pPr>
              <a:buNone/>
            </a:pPr>
            <a:endParaRPr lang="cs-CZ" dirty="0" smtClean="0"/>
          </a:p>
          <a:p>
            <a:pPr>
              <a:buNone/>
            </a:pPr>
            <a:r>
              <a:rPr lang="cs-CZ" dirty="0" smtClean="0"/>
              <a:t>→ nejčastěji se vyskytovala odpověď, že rasismus znamená  </a:t>
            </a:r>
            <a:r>
              <a:rPr lang="cs-CZ" i="1" dirty="0" smtClean="0"/>
              <a:t>diskriminace rasy- </a:t>
            </a:r>
            <a:r>
              <a:rPr lang="cs-CZ" i="1" dirty="0" err="1" smtClean="0"/>
              <a:t>afroameričanů</a:t>
            </a:r>
            <a:r>
              <a:rPr lang="cs-CZ" i="1" dirty="0" smtClean="0"/>
              <a:t>, nebo když někdo uráží, nemá rád a šikanuje jinou rasu</a:t>
            </a:r>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smtClean="0"/>
              <a:t>3. Setkal/a jsi se někdy ve svém okolí </a:t>
            </a:r>
            <a:br>
              <a:rPr lang="cs-CZ" sz="2800" b="1" dirty="0" smtClean="0"/>
            </a:br>
            <a:r>
              <a:rPr lang="cs-CZ" sz="2800" b="1" dirty="0" smtClean="0"/>
              <a:t>s diskriminací osoby, kvůli jiné barvě pleti nebo původu?</a:t>
            </a:r>
            <a:endParaRPr lang="en-GB" sz="2800" b="1" dirty="0"/>
          </a:p>
        </p:txBody>
      </p:sp>
      <p:graphicFrame>
        <p:nvGraphicFramePr>
          <p:cNvPr id="4" name="Zástupný symbol pro obsah 3"/>
          <p:cNvGraphicFramePr>
            <a:graphicFrameLocks noGrp="1"/>
          </p:cNvGraphicFramePr>
          <p:nvPr>
            <p:ph idx="1"/>
          </p:nvPr>
        </p:nvGraphicFramePr>
        <p:xfrm>
          <a:off x="323528" y="2636912"/>
          <a:ext cx="6285384"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p:cNvSpPr txBox="1"/>
          <p:nvPr/>
        </p:nvSpPr>
        <p:spPr>
          <a:xfrm>
            <a:off x="5148064" y="2132856"/>
            <a:ext cx="3672408" cy="923330"/>
          </a:xfrm>
          <a:prstGeom prst="rect">
            <a:avLst/>
          </a:prstGeom>
          <a:noFill/>
        </p:spPr>
        <p:txBody>
          <a:bodyPr wrap="square" rtlCol="0">
            <a:spAutoFit/>
          </a:bodyPr>
          <a:lstStyle/>
          <a:p>
            <a:r>
              <a:rPr lang="cs-CZ" dirty="0" smtClean="0"/>
              <a:t>14 žáků napsalo ANO</a:t>
            </a:r>
          </a:p>
          <a:p>
            <a:endParaRPr lang="cs-CZ" dirty="0" smtClean="0"/>
          </a:p>
          <a:p>
            <a:r>
              <a:rPr lang="cs-CZ" dirty="0" smtClean="0"/>
              <a:t>11 žáku napsalo NE</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67494"/>
            <a:ext cx="8784976" cy="1399032"/>
          </a:xfrm>
        </p:spPr>
        <p:txBody>
          <a:bodyPr>
            <a:normAutofit/>
          </a:bodyPr>
          <a:lstStyle/>
          <a:p>
            <a:r>
              <a:rPr lang="cs-CZ" sz="2800" b="1" dirty="0" smtClean="0"/>
              <a:t>4.Vadí ti, že má někdo jinou barvu pleti než ty?</a:t>
            </a:r>
            <a:endParaRPr lang="en-GB" sz="2800" b="1" dirty="0"/>
          </a:p>
        </p:txBody>
      </p:sp>
      <p:graphicFrame>
        <p:nvGraphicFramePr>
          <p:cNvPr id="4" name="Zástupný symbol pro obsah 3"/>
          <p:cNvGraphicFramePr>
            <a:graphicFrameLocks noGrp="1"/>
          </p:cNvGraphicFramePr>
          <p:nvPr>
            <p:ph idx="1"/>
          </p:nvPr>
        </p:nvGraphicFramePr>
        <p:xfrm>
          <a:off x="251520" y="2924944"/>
          <a:ext cx="5554960"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3419872" y="1844824"/>
            <a:ext cx="5400600" cy="369332"/>
          </a:xfrm>
          <a:prstGeom prst="rect">
            <a:avLst/>
          </a:prstGeom>
          <a:noFill/>
        </p:spPr>
        <p:txBody>
          <a:bodyPr wrap="square" rtlCol="0">
            <a:spAutoFit/>
          </a:bodyPr>
          <a:lstStyle/>
          <a:p>
            <a:r>
              <a:rPr lang="cs-CZ" dirty="0" smtClean="0"/>
              <a:t>23 žáků odpovědělo ANO a pouze 2 žáci NE</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7494"/>
            <a:ext cx="8435280" cy="1399032"/>
          </a:xfrm>
        </p:spPr>
        <p:txBody>
          <a:bodyPr>
            <a:normAutofit/>
          </a:bodyPr>
          <a:lstStyle/>
          <a:p>
            <a:pPr algn="ctr"/>
            <a:r>
              <a:rPr lang="cs-CZ" sz="2800" b="1" dirty="0" smtClean="0"/>
              <a:t>5. Myslíš si, že diskriminace a rasismus jsou </a:t>
            </a:r>
            <a:br>
              <a:rPr lang="cs-CZ" sz="2800" b="1" dirty="0" smtClean="0"/>
            </a:br>
            <a:r>
              <a:rPr lang="cs-CZ" sz="2800" b="1" dirty="0" smtClean="0"/>
              <a:t>v našem státě aktuálním problémem?</a:t>
            </a:r>
            <a:endParaRPr lang="en-GB" sz="2800" b="1" dirty="0"/>
          </a:p>
        </p:txBody>
      </p:sp>
      <p:graphicFrame>
        <p:nvGraphicFramePr>
          <p:cNvPr id="4" name="Zástupný symbol pro obsah 3"/>
          <p:cNvGraphicFramePr>
            <a:graphicFrameLocks noGrp="1"/>
          </p:cNvGraphicFramePr>
          <p:nvPr>
            <p:ph idx="1"/>
          </p:nvPr>
        </p:nvGraphicFramePr>
        <p:xfrm>
          <a:off x="395536" y="2924944"/>
          <a:ext cx="6192688"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4463480" y="2060848"/>
            <a:ext cx="4680520" cy="923330"/>
          </a:xfrm>
          <a:prstGeom prst="rect">
            <a:avLst/>
          </a:prstGeom>
          <a:noFill/>
        </p:spPr>
        <p:txBody>
          <a:bodyPr wrap="square" rtlCol="0">
            <a:spAutoFit/>
          </a:bodyPr>
          <a:lstStyle/>
          <a:p>
            <a:r>
              <a:rPr lang="cs-CZ" dirty="0" smtClean="0"/>
              <a:t>18 žáků odpovědělo ANO </a:t>
            </a:r>
          </a:p>
          <a:p>
            <a:endParaRPr lang="cs-CZ" dirty="0" smtClean="0"/>
          </a:p>
          <a:p>
            <a:r>
              <a:rPr lang="cs-CZ" dirty="0" smtClean="0"/>
              <a:t>7 žáků odpovědělo NE</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sz="3100" b="1" dirty="0" smtClean="0"/>
              <a:t>6. Ovlivňuje tě tvůj úsudek o druhé osobě, pokud je jiné rasy?</a:t>
            </a:r>
            <a:r>
              <a:rPr lang="cs-CZ" dirty="0" smtClean="0"/>
              <a:t/>
            </a:r>
            <a:br>
              <a:rPr lang="cs-CZ" dirty="0" smtClean="0"/>
            </a:br>
            <a:endParaRPr lang="en-GB" dirty="0"/>
          </a:p>
        </p:txBody>
      </p:sp>
      <p:graphicFrame>
        <p:nvGraphicFramePr>
          <p:cNvPr id="4" name="Zástupný symbol pro obsah 3"/>
          <p:cNvGraphicFramePr>
            <a:graphicFrameLocks noGrp="1"/>
          </p:cNvGraphicFramePr>
          <p:nvPr>
            <p:ph idx="1"/>
          </p:nvPr>
        </p:nvGraphicFramePr>
        <p:xfrm>
          <a:off x="251520" y="2708920"/>
          <a:ext cx="5688632"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5004048" y="1772816"/>
            <a:ext cx="3816424" cy="923330"/>
          </a:xfrm>
          <a:prstGeom prst="rect">
            <a:avLst/>
          </a:prstGeom>
          <a:noFill/>
        </p:spPr>
        <p:txBody>
          <a:bodyPr wrap="square" rtlCol="0">
            <a:spAutoFit/>
          </a:bodyPr>
          <a:lstStyle/>
          <a:p>
            <a:r>
              <a:rPr lang="cs-CZ" dirty="0" smtClean="0"/>
              <a:t>8 žáků odpovědělo ANO</a:t>
            </a:r>
          </a:p>
          <a:p>
            <a:endParaRPr lang="cs-CZ" dirty="0" smtClean="0"/>
          </a:p>
          <a:p>
            <a:r>
              <a:rPr lang="cs-CZ" dirty="0" smtClean="0"/>
              <a:t>17 odpovědělo NE</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smtClean="0"/>
              <a:t>7. Myslíš si, že se předsudky </a:t>
            </a:r>
            <a:br>
              <a:rPr lang="cs-CZ" sz="2800" b="1" dirty="0" smtClean="0"/>
            </a:br>
            <a:r>
              <a:rPr lang="cs-CZ" sz="2800" b="1" dirty="0" smtClean="0"/>
              <a:t>o národnostních menšinách zakládají na pravdě? </a:t>
            </a:r>
            <a:endParaRPr lang="en-GB" sz="2800" b="1" dirty="0"/>
          </a:p>
        </p:txBody>
      </p:sp>
      <p:graphicFrame>
        <p:nvGraphicFramePr>
          <p:cNvPr id="4" name="Zástupný symbol pro obsah 3"/>
          <p:cNvGraphicFramePr>
            <a:graphicFrameLocks noGrp="1"/>
          </p:cNvGraphicFramePr>
          <p:nvPr>
            <p:ph idx="1"/>
          </p:nvPr>
        </p:nvGraphicFramePr>
        <p:xfrm>
          <a:off x="251520" y="2636912"/>
          <a:ext cx="5832648"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4751512" y="2132856"/>
            <a:ext cx="4392488" cy="923330"/>
          </a:xfrm>
          <a:prstGeom prst="rect">
            <a:avLst/>
          </a:prstGeom>
          <a:noFill/>
        </p:spPr>
        <p:txBody>
          <a:bodyPr wrap="square" rtlCol="0">
            <a:spAutoFit/>
          </a:bodyPr>
          <a:lstStyle/>
          <a:p>
            <a:r>
              <a:rPr lang="cs-CZ" dirty="0" smtClean="0"/>
              <a:t>13 žáků odpovědělo ANO</a:t>
            </a:r>
          </a:p>
          <a:p>
            <a:endParaRPr lang="cs-CZ" dirty="0" smtClean="0"/>
          </a:p>
          <a:p>
            <a:r>
              <a:rPr lang="cs-CZ" dirty="0" smtClean="0"/>
              <a:t>12 žáků odpovědělo 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normAutofit/>
          </a:bodyPr>
          <a:lstStyle/>
          <a:p>
            <a:pPr marL="514350" indent="-514350">
              <a:buAutoNum type="arabicParenR"/>
            </a:pPr>
            <a:r>
              <a:rPr lang="cs-CZ" b="1" dirty="0" smtClean="0"/>
              <a:t>Batůžky </a:t>
            </a:r>
          </a:p>
          <a:p>
            <a:pPr>
              <a:buFontTx/>
              <a:buChar char="-"/>
            </a:pPr>
            <a:r>
              <a:rPr lang="cs-CZ" dirty="0" smtClean="0"/>
              <a:t>A4 – batoh se 3 odrážkami</a:t>
            </a:r>
          </a:p>
          <a:p>
            <a:pPr>
              <a:buFontTx/>
              <a:buChar char="-"/>
            </a:pPr>
            <a:r>
              <a:rPr lang="cs-CZ" dirty="0" smtClean="0"/>
              <a:t>3 výroky(slova), které ho napadly k tématu RASISMUS </a:t>
            </a:r>
          </a:p>
          <a:p>
            <a:pPr>
              <a:buFontTx/>
              <a:buChar char="-"/>
            </a:pPr>
            <a:r>
              <a:rPr lang="cs-CZ" dirty="0" smtClean="0"/>
              <a:t>Svůj batůžek si každý nalepil na záda</a:t>
            </a:r>
          </a:p>
          <a:p>
            <a:pPr>
              <a:buFontTx/>
              <a:buChar char="-"/>
            </a:pPr>
            <a:r>
              <a:rPr lang="cs-CZ" dirty="0" smtClean="0"/>
              <a:t>+/- ke každému výroku</a:t>
            </a:r>
          </a:p>
          <a:p>
            <a:pPr>
              <a:buFontTx/>
              <a:buChar char="-"/>
            </a:pP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48063" y="2492896"/>
            <a:ext cx="3955499" cy="2224968"/>
          </a:xfrm>
        </p:spPr>
      </p:pic>
    </p:spTree>
    <p:extLst>
      <p:ext uri="{BB962C8B-B14F-4D97-AF65-F5344CB8AC3E}">
        <p14:creationId xmlns:p14="http://schemas.microsoft.com/office/powerpoint/2010/main" val="4027585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smtClean="0"/>
              <a:t>8. Máš ty sám/a negativní zkušenosti </a:t>
            </a:r>
            <a:br>
              <a:rPr lang="cs-CZ" sz="2800" b="1" dirty="0" smtClean="0"/>
            </a:br>
            <a:r>
              <a:rPr lang="cs-CZ" sz="2800" b="1" dirty="0" smtClean="0"/>
              <a:t>s příslušníky národnostních menšin žijících </a:t>
            </a:r>
            <a:br>
              <a:rPr lang="cs-CZ" sz="2800" b="1" dirty="0" smtClean="0"/>
            </a:br>
            <a:r>
              <a:rPr lang="cs-CZ" sz="2800" b="1" dirty="0" smtClean="0"/>
              <a:t>u nás?</a:t>
            </a:r>
            <a:endParaRPr lang="en-GB" sz="2800" b="1" dirty="0"/>
          </a:p>
        </p:txBody>
      </p:sp>
      <p:graphicFrame>
        <p:nvGraphicFramePr>
          <p:cNvPr id="4" name="Zástupný symbol pro obsah 3"/>
          <p:cNvGraphicFramePr>
            <a:graphicFrameLocks noGrp="1"/>
          </p:cNvGraphicFramePr>
          <p:nvPr>
            <p:ph idx="1"/>
          </p:nvPr>
        </p:nvGraphicFramePr>
        <p:xfrm>
          <a:off x="683568" y="2132856"/>
          <a:ext cx="5256584" cy="43219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4716016" y="2132856"/>
            <a:ext cx="4176464" cy="1200329"/>
          </a:xfrm>
          <a:prstGeom prst="rect">
            <a:avLst/>
          </a:prstGeom>
          <a:noFill/>
        </p:spPr>
        <p:txBody>
          <a:bodyPr wrap="square" rtlCol="0">
            <a:spAutoFit/>
          </a:bodyPr>
          <a:lstStyle/>
          <a:p>
            <a:r>
              <a:rPr lang="cs-CZ" dirty="0" smtClean="0"/>
              <a:t>16 žáků odpovědělo ANO</a:t>
            </a:r>
          </a:p>
          <a:p>
            <a:endParaRPr lang="cs-CZ" dirty="0" smtClean="0"/>
          </a:p>
          <a:p>
            <a:r>
              <a:rPr lang="cs-CZ" dirty="0" smtClean="0"/>
              <a:t>9 žáků odpovědělo NE</a:t>
            </a: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7494"/>
            <a:ext cx="9144000" cy="1399032"/>
          </a:xfrm>
        </p:spPr>
        <p:txBody>
          <a:bodyPr>
            <a:normAutofit/>
          </a:bodyPr>
          <a:lstStyle/>
          <a:p>
            <a:pPr algn="ctr"/>
            <a:r>
              <a:rPr lang="cs-CZ" sz="2800" b="1" dirty="0" smtClean="0"/>
              <a:t>9. Je podle tvého názoru potřeba v našem státě zlepšit vztahy mezi Čechy a národnostními menšinami?</a:t>
            </a:r>
            <a:endParaRPr lang="en-GB" sz="2800" b="1" dirty="0"/>
          </a:p>
        </p:txBody>
      </p:sp>
      <p:graphicFrame>
        <p:nvGraphicFramePr>
          <p:cNvPr id="4" name="Graf 3"/>
          <p:cNvGraphicFramePr>
            <a:graphicFrameLocks/>
          </p:cNvGraphicFramePr>
          <p:nvPr/>
        </p:nvGraphicFramePr>
        <p:xfrm>
          <a:off x="179512" y="2636912"/>
          <a:ext cx="5400600"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4211960" y="1916832"/>
            <a:ext cx="4248472" cy="923330"/>
          </a:xfrm>
          <a:prstGeom prst="rect">
            <a:avLst/>
          </a:prstGeom>
          <a:noFill/>
        </p:spPr>
        <p:txBody>
          <a:bodyPr wrap="square" rtlCol="0">
            <a:spAutoFit/>
          </a:bodyPr>
          <a:lstStyle/>
          <a:p>
            <a:r>
              <a:rPr lang="cs-CZ" dirty="0" smtClean="0"/>
              <a:t>20 žáků napsalo odpověď ANO</a:t>
            </a:r>
          </a:p>
          <a:p>
            <a:endParaRPr lang="cs-CZ" dirty="0" smtClean="0"/>
          </a:p>
          <a:p>
            <a:r>
              <a:rPr lang="cs-CZ" dirty="0" smtClean="0"/>
              <a:t>5 žáků napsalo NE</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648"/>
            <a:ext cx="9144000" cy="1728192"/>
          </a:xfrm>
        </p:spPr>
        <p:txBody>
          <a:bodyPr>
            <a:normAutofit/>
          </a:bodyPr>
          <a:lstStyle/>
          <a:p>
            <a:pPr algn="ctr"/>
            <a:r>
              <a:rPr lang="cs-CZ" sz="2800" b="1" dirty="0" smtClean="0"/>
              <a:t>10. Máš negativní vztah k národnostním menšinám?</a:t>
            </a:r>
            <a:endParaRPr lang="en-GB" sz="2800" b="1" dirty="0"/>
          </a:p>
        </p:txBody>
      </p:sp>
      <p:graphicFrame>
        <p:nvGraphicFramePr>
          <p:cNvPr id="4" name="Zástupný symbol pro obsah 3"/>
          <p:cNvGraphicFramePr>
            <a:graphicFrameLocks noGrp="1"/>
          </p:cNvGraphicFramePr>
          <p:nvPr>
            <p:ph idx="1"/>
          </p:nvPr>
        </p:nvGraphicFramePr>
        <p:xfrm>
          <a:off x="251520" y="2924944"/>
          <a:ext cx="554461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5364088" y="2060848"/>
            <a:ext cx="3168352" cy="923330"/>
          </a:xfrm>
          <a:prstGeom prst="rect">
            <a:avLst/>
          </a:prstGeom>
          <a:noFill/>
        </p:spPr>
        <p:txBody>
          <a:bodyPr wrap="square" rtlCol="0">
            <a:spAutoFit/>
          </a:bodyPr>
          <a:lstStyle/>
          <a:p>
            <a:r>
              <a:rPr lang="cs-CZ" dirty="0" smtClean="0"/>
              <a:t>10 žáků odpovědělo ANO</a:t>
            </a:r>
          </a:p>
          <a:p>
            <a:endParaRPr lang="cs-CZ" dirty="0" smtClean="0"/>
          </a:p>
          <a:p>
            <a:r>
              <a:rPr lang="cs-CZ" dirty="0" smtClean="0"/>
              <a:t>15 žáků odpovědělo NE</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7494"/>
            <a:ext cx="8712968" cy="1721346"/>
          </a:xfrm>
        </p:spPr>
        <p:txBody>
          <a:bodyPr>
            <a:normAutofit fontScale="90000"/>
          </a:bodyPr>
          <a:lstStyle/>
          <a:p>
            <a:r>
              <a:rPr lang="en-GB" dirty="0" smtClean="0"/>
              <a:t/>
            </a:r>
            <a:br>
              <a:rPr lang="en-GB" dirty="0" smtClean="0"/>
            </a:br>
            <a:r>
              <a:rPr lang="en-GB" dirty="0" smtClean="0"/>
              <a:t> </a:t>
            </a:r>
            <a:br>
              <a:rPr lang="en-GB" dirty="0" smtClean="0"/>
            </a:br>
            <a:r>
              <a:rPr lang="cs-CZ" dirty="0" smtClean="0"/>
              <a:t>11. </a:t>
            </a:r>
            <a:r>
              <a:rPr lang="cs-CZ" sz="3100" b="1" dirty="0" smtClean="0"/>
              <a:t>Jak by ses zachoval, kdyby do tvého zájmového kroužku (např. plavání, basketbal, volejbal, fotbal, karate…) začal chodit někdo, kdo by neměl stejnou barvu pleti jako ty? </a:t>
            </a:r>
            <a:br>
              <a:rPr lang="cs-CZ" sz="3100" b="1" dirty="0" smtClean="0"/>
            </a:br>
            <a:r>
              <a:rPr lang="en-GB" b="1" dirty="0" smtClean="0"/>
              <a:t/>
            </a:r>
            <a:br>
              <a:rPr lang="en-GB" b="1" dirty="0" smtClean="0"/>
            </a:br>
            <a:endParaRPr lang="en-GB" dirty="0"/>
          </a:p>
        </p:txBody>
      </p:sp>
      <p:sp>
        <p:nvSpPr>
          <p:cNvPr id="4" name="TextovéPole 3"/>
          <p:cNvSpPr txBox="1"/>
          <p:nvPr/>
        </p:nvSpPr>
        <p:spPr>
          <a:xfrm>
            <a:off x="251520" y="2636912"/>
            <a:ext cx="8568952" cy="1569660"/>
          </a:xfrm>
          <a:prstGeom prst="rect">
            <a:avLst/>
          </a:prstGeom>
          <a:noFill/>
        </p:spPr>
        <p:txBody>
          <a:bodyPr wrap="square" rtlCol="0">
            <a:spAutoFit/>
          </a:bodyPr>
          <a:lstStyle/>
          <a:p>
            <a:endParaRPr lang="cs-CZ" sz="2400" dirty="0" smtClean="0"/>
          </a:p>
          <a:p>
            <a:r>
              <a:rPr lang="cs-CZ" sz="2400" dirty="0" smtClean="0"/>
              <a:t>→  Nejčastěji žáci odpověděli, že by jim to nevadilo, kdyby ten člověk byl hodný, slušný a kamarádský, nesoudili by ho podle barvy pleti. </a:t>
            </a:r>
            <a:endParaRPr lang="en-GB"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67494"/>
            <a:ext cx="8507288" cy="1399032"/>
          </a:xfrm>
        </p:spPr>
        <p:txBody>
          <a:bodyPr>
            <a:normAutofit fontScale="90000"/>
          </a:bodyPr>
          <a:lstStyle/>
          <a:p>
            <a:r>
              <a:rPr lang="en-GB" dirty="0" smtClean="0"/>
              <a:t/>
            </a:r>
            <a:br>
              <a:rPr lang="en-GB" dirty="0" smtClean="0"/>
            </a:br>
            <a:r>
              <a:rPr lang="en-GB" dirty="0" smtClean="0"/>
              <a:t> </a:t>
            </a:r>
            <a:br>
              <a:rPr lang="en-GB" dirty="0" smtClean="0"/>
            </a:br>
            <a:r>
              <a:rPr lang="cs-CZ" sz="3100" b="1" dirty="0" smtClean="0"/>
              <a:t>12. Vidíš, jak se před školou perou dva chlapci. Honza, který má bílou pleť, je evidentně silnější než </a:t>
            </a:r>
            <a:r>
              <a:rPr lang="cs-CZ" sz="3100" b="1" dirty="0" err="1" smtClean="0"/>
              <a:t>Abdu</a:t>
            </a:r>
            <a:r>
              <a:rPr lang="cs-CZ" sz="3100" b="1" dirty="0" smtClean="0"/>
              <a:t>, který pochází </a:t>
            </a:r>
            <a:br>
              <a:rPr lang="cs-CZ" sz="3100" b="1" dirty="0" smtClean="0"/>
            </a:br>
            <a:r>
              <a:rPr lang="cs-CZ" sz="3100" b="1" dirty="0" smtClean="0"/>
              <a:t>z Afriky. Jak se zachováš? </a:t>
            </a:r>
            <a:br>
              <a:rPr lang="cs-CZ" sz="3100" b="1" dirty="0" smtClean="0"/>
            </a:br>
            <a:endParaRPr lang="cs-CZ" sz="3100" dirty="0"/>
          </a:p>
        </p:txBody>
      </p:sp>
      <p:sp>
        <p:nvSpPr>
          <p:cNvPr id="4" name="TextovéPole 3"/>
          <p:cNvSpPr txBox="1"/>
          <p:nvPr/>
        </p:nvSpPr>
        <p:spPr>
          <a:xfrm>
            <a:off x="251520" y="3356992"/>
            <a:ext cx="8820472" cy="1200329"/>
          </a:xfrm>
          <a:prstGeom prst="rect">
            <a:avLst/>
          </a:prstGeom>
          <a:noFill/>
        </p:spPr>
        <p:txBody>
          <a:bodyPr wrap="square" rtlCol="0">
            <a:spAutoFit/>
          </a:bodyPr>
          <a:lstStyle/>
          <a:p>
            <a:r>
              <a:rPr lang="cs-CZ" sz="2400" dirty="0" smtClean="0"/>
              <a:t>→ Nejčastější odpovědi žáků bylo, že by si jich nevšímali a nechali je být. Zazněly zde také připomínky, že nikdy nevíme, proč se perou(z jakého důvodu). </a:t>
            </a:r>
            <a:endParaRPr lang="en-GB"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
            </a:r>
            <a:br>
              <a:rPr lang="en-GB" dirty="0" smtClean="0"/>
            </a:br>
            <a:r>
              <a:rPr lang="en-GB" dirty="0" smtClean="0"/>
              <a:t> </a:t>
            </a:r>
            <a:br>
              <a:rPr lang="en-GB" dirty="0" smtClean="0"/>
            </a:br>
            <a:r>
              <a:rPr lang="cs-CZ" dirty="0" smtClean="0"/>
              <a:t/>
            </a:r>
            <a:br>
              <a:rPr lang="cs-CZ" dirty="0" smtClean="0"/>
            </a:br>
            <a:r>
              <a:rPr lang="cs-CZ" sz="2700" b="1" dirty="0" smtClean="0"/>
              <a:t>13. </a:t>
            </a:r>
            <a:r>
              <a:rPr lang="en-GB" sz="2700" b="1" dirty="0" err="1" smtClean="0"/>
              <a:t>Představ</a:t>
            </a:r>
            <a:r>
              <a:rPr lang="en-GB" sz="2700" b="1" dirty="0" smtClean="0"/>
              <a:t> </a:t>
            </a:r>
            <a:r>
              <a:rPr lang="en-GB" sz="2700" b="1" dirty="0" err="1" smtClean="0"/>
              <a:t>si</a:t>
            </a:r>
            <a:r>
              <a:rPr lang="en-GB" sz="2700" b="1" dirty="0" smtClean="0"/>
              <a:t>, </a:t>
            </a:r>
            <a:r>
              <a:rPr lang="en-GB" sz="2700" b="1" dirty="0" err="1" smtClean="0"/>
              <a:t>že</a:t>
            </a:r>
            <a:r>
              <a:rPr lang="en-GB" sz="2700" b="1" dirty="0" smtClean="0"/>
              <a:t> </a:t>
            </a:r>
            <a:r>
              <a:rPr lang="en-GB" sz="2700" b="1" dirty="0" err="1" smtClean="0"/>
              <a:t>tvoje</a:t>
            </a:r>
            <a:r>
              <a:rPr lang="en-GB" sz="2700" b="1" dirty="0" smtClean="0"/>
              <a:t> </a:t>
            </a:r>
            <a:r>
              <a:rPr lang="en-GB" sz="2700" b="1" dirty="0" err="1" smtClean="0"/>
              <a:t>romská</a:t>
            </a:r>
            <a:r>
              <a:rPr lang="en-GB" sz="2700" b="1" dirty="0" smtClean="0"/>
              <a:t> </a:t>
            </a:r>
            <a:r>
              <a:rPr lang="en-GB" sz="2700" b="1" dirty="0" err="1" smtClean="0"/>
              <a:t>kamarádka</a:t>
            </a:r>
            <a:r>
              <a:rPr lang="en-GB" sz="2700" b="1" dirty="0" smtClean="0"/>
              <a:t> </a:t>
            </a:r>
            <a:r>
              <a:rPr lang="en-GB" sz="2700" b="1" dirty="0" err="1" smtClean="0"/>
              <a:t>Vanesa</a:t>
            </a:r>
            <a:r>
              <a:rPr lang="en-GB" sz="2700" b="1" dirty="0" smtClean="0"/>
              <a:t>, se </a:t>
            </a:r>
            <a:r>
              <a:rPr lang="en-GB" sz="2700" b="1" dirty="0" err="1" smtClean="0"/>
              <a:t>kterou</a:t>
            </a:r>
            <a:r>
              <a:rPr lang="en-GB" sz="2700" b="1" dirty="0" smtClean="0"/>
              <a:t> se </a:t>
            </a:r>
            <a:r>
              <a:rPr lang="en-GB" sz="2700" b="1" dirty="0" err="1" smtClean="0"/>
              <a:t>kamarádíš</a:t>
            </a:r>
            <a:r>
              <a:rPr lang="en-GB" sz="2700" b="1" dirty="0" smtClean="0"/>
              <a:t> u </a:t>
            </a:r>
            <a:r>
              <a:rPr lang="en-GB" sz="2700" b="1" dirty="0" err="1" smtClean="0"/>
              <a:t>babičky</a:t>
            </a:r>
            <a:r>
              <a:rPr lang="en-GB" sz="2700" b="1" dirty="0" smtClean="0"/>
              <a:t> </a:t>
            </a:r>
            <a:r>
              <a:rPr lang="en-GB" sz="2700" b="1" dirty="0" err="1" smtClean="0"/>
              <a:t>na</a:t>
            </a:r>
            <a:r>
              <a:rPr lang="en-GB" sz="2700" b="1" dirty="0" smtClean="0"/>
              <a:t> </a:t>
            </a:r>
            <a:r>
              <a:rPr lang="en-GB" sz="2700" b="1" dirty="0" err="1" smtClean="0"/>
              <a:t>vesnici</a:t>
            </a:r>
            <a:r>
              <a:rPr lang="en-GB" sz="2700" b="1" dirty="0" smtClean="0"/>
              <a:t>, se </a:t>
            </a:r>
            <a:r>
              <a:rPr lang="en-GB" sz="2700" b="1" dirty="0" err="1" smtClean="0"/>
              <a:t>právě</a:t>
            </a:r>
            <a:r>
              <a:rPr lang="en-GB" sz="2700" b="1" dirty="0" smtClean="0"/>
              <a:t> </a:t>
            </a:r>
            <a:r>
              <a:rPr lang="en-GB" sz="2700" b="1" dirty="0" err="1" smtClean="0"/>
              <a:t>přistěhovala</a:t>
            </a:r>
            <a:r>
              <a:rPr lang="en-GB" sz="2700" b="1" dirty="0" smtClean="0"/>
              <a:t> do </a:t>
            </a:r>
            <a:r>
              <a:rPr lang="en-GB" sz="2700" b="1" dirty="0" err="1" smtClean="0"/>
              <a:t>tvého</a:t>
            </a:r>
            <a:r>
              <a:rPr lang="en-GB" sz="2700" b="1" dirty="0" smtClean="0"/>
              <a:t> </a:t>
            </a:r>
            <a:r>
              <a:rPr lang="en-GB" sz="2700" b="1" dirty="0" err="1" smtClean="0"/>
              <a:t>města</a:t>
            </a:r>
            <a:r>
              <a:rPr lang="en-GB" sz="2700" b="1" dirty="0" smtClean="0"/>
              <a:t> a </a:t>
            </a:r>
            <a:r>
              <a:rPr lang="en-GB" sz="2700" b="1" dirty="0" err="1" smtClean="0"/>
              <a:t>začala</a:t>
            </a:r>
            <a:r>
              <a:rPr lang="en-GB" sz="2700" b="1" dirty="0" smtClean="0"/>
              <a:t> </a:t>
            </a:r>
            <a:r>
              <a:rPr lang="en-GB" sz="2700" b="1" dirty="0" err="1" smtClean="0"/>
              <a:t>chodit</a:t>
            </a:r>
            <a:r>
              <a:rPr lang="en-GB" sz="2700" b="1" dirty="0" smtClean="0"/>
              <a:t> </a:t>
            </a:r>
            <a:r>
              <a:rPr lang="en-GB" sz="2700" b="1" dirty="0" err="1" smtClean="0"/>
              <a:t>na</a:t>
            </a:r>
            <a:r>
              <a:rPr lang="en-GB" sz="2700" b="1" dirty="0" smtClean="0"/>
              <a:t> </a:t>
            </a:r>
            <a:r>
              <a:rPr lang="en-GB" sz="2700" b="1" dirty="0" err="1" smtClean="0"/>
              <a:t>stejnou</a:t>
            </a:r>
            <a:r>
              <a:rPr lang="en-GB" sz="2700" b="1" dirty="0" smtClean="0"/>
              <a:t> </a:t>
            </a:r>
            <a:r>
              <a:rPr lang="en-GB" sz="2700" b="1" dirty="0" err="1" smtClean="0"/>
              <a:t>školu</a:t>
            </a:r>
            <a:r>
              <a:rPr lang="en-GB" sz="2700" b="1" dirty="0" smtClean="0"/>
              <a:t> </a:t>
            </a:r>
            <a:r>
              <a:rPr lang="en-GB" sz="2700" b="1" dirty="0" err="1" smtClean="0"/>
              <a:t>jako</a:t>
            </a:r>
            <a:r>
              <a:rPr lang="en-GB" sz="2700" b="1" dirty="0" smtClean="0"/>
              <a:t> </a:t>
            </a:r>
            <a:r>
              <a:rPr lang="en-GB" sz="2700" b="1" dirty="0" err="1" smtClean="0"/>
              <a:t>ty</a:t>
            </a:r>
            <a:r>
              <a:rPr lang="en-GB" sz="2700" b="1" dirty="0" smtClean="0"/>
              <a:t>. </a:t>
            </a:r>
            <a:r>
              <a:rPr lang="cs-CZ" sz="2700" b="1" dirty="0" smtClean="0"/>
              <a:t/>
            </a:r>
            <a:br>
              <a:rPr lang="cs-CZ" sz="2700" b="1" dirty="0" smtClean="0"/>
            </a:br>
            <a:r>
              <a:rPr lang="en-GB" sz="2700" b="1" dirty="0" smtClean="0"/>
              <a:t>V </a:t>
            </a:r>
            <a:r>
              <a:rPr lang="en-GB" sz="2700" b="1" dirty="0" err="1" smtClean="0"/>
              <a:t>pondělí</a:t>
            </a:r>
            <a:r>
              <a:rPr lang="en-GB" sz="2700" b="1" dirty="0" smtClean="0"/>
              <a:t> </a:t>
            </a:r>
            <a:r>
              <a:rPr lang="en-GB" sz="2700" b="1" dirty="0" err="1" smtClean="0"/>
              <a:t>ráno</a:t>
            </a:r>
            <a:r>
              <a:rPr lang="en-GB" sz="2700" b="1" dirty="0" smtClean="0"/>
              <a:t> </a:t>
            </a:r>
            <a:r>
              <a:rPr lang="en-GB" sz="2700" b="1" dirty="0" err="1" smtClean="0"/>
              <a:t>tě</a:t>
            </a:r>
            <a:r>
              <a:rPr lang="en-GB" sz="2700" b="1" dirty="0" smtClean="0"/>
              <a:t> </a:t>
            </a:r>
            <a:r>
              <a:rPr lang="en-GB" sz="2700" b="1" dirty="0" err="1" smtClean="0"/>
              <a:t>překvapí</a:t>
            </a:r>
            <a:r>
              <a:rPr lang="en-GB" sz="2700" b="1" dirty="0" smtClean="0"/>
              <a:t> </a:t>
            </a:r>
            <a:r>
              <a:rPr lang="en-GB" sz="2700" b="1" dirty="0" err="1" smtClean="0"/>
              <a:t>před</a:t>
            </a:r>
            <a:r>
              <a:rPr lang="en-GB" sz="2700" b="1" dirty="0" smtClean="0"/>
              <a:t> </a:t>
            </a:r>
            <a:r>
              <a:rPr lang="en-GB" sz="2700" b="1" dirty="0" err="1" smtClean="0"/>
              <a:t>školou</a:t>
            </a:r>
            <a:r>
              <a:rPr lang="en-GB" sz="2700" b="1" dirty="0" smtClean="0"/>
              <a:t>, </a:t>
            </a:r>
            <a:r>
              <a:rPr lang="en-GB" sz="2700" b="1" dirty="0" err="1" smtClean="0"/>
              <a:t>chce</a:t>
            </a:r>
            <a:r>
              <a:rPr lang="en-GB" sz="2700" b="1" dirty="0" smtClean="0"/>
              <a:t> </a:t>
            </a:r>
            <a:r>
              <a:rPr lang="en-GB" sz="2700" b="1" dirty="0" err="1" smtClean="0"/>
              <a:t>si</a:t>
            </a:r>
            <a:r>
              <a:rPr lang="en-GB" sz="2700" b="1" dirty="0" smtClean="0"/>
              <a:t> </a:t>
            </a:r>
            <a:r>
              <a:rPr lang="en-GB" sz="2700" b="1" dirty="0" err="1" smtClean="0"/>
              <a:t>povídat</a:t>
            </a:r>
            <a:r>
              <a:rPr lang="en-GB" sz="2700" b="1" dirty="0" smtClean="0"/>
              <a:t>, </a:t>
            </a:r>
            <a:r>
              <a:rPr lang="en-GB" sz="2700" b="1" dirty="0" err="1" smtClean="0"/>
              <a:t>ukázat</a:t>
            </a:r>
            <a:r>
              <a:rPr lang="en-GB" sz="2700" b="1" dirty="0" smtClean="0"/>
              <a:t>, </a:t>
            </a:r>
            <a:r>
              <a:rPr lang="en-GB" sz="2700" b="1" dirty="0" err="1" smtClean="0"/>
              <a:t>kde</a:t>
            </a:r>
            <a:r>
              <a:rPr lang="en-GB" sz="2700" b="1" dirty="0" smtClean="0"/>
              <a:t> </a:t>
            </a:r>
            <a:r>
              <a:rPr lang="en-GB" sz="2700" b="1" dirty="0" err="1" smtClean="0"/>
              <a:t>má</a:t>
            </a:r>
            <a:r>
              <a:rPr lang="en-GB" sz="2700" b="1" dirty="0" smtClean="0"/>
              <a:t> </a:t>
            </a:r>
            <a:r>
              <a:rPr lang="en-GB" sz="2700" b="1" dirty="0" err="1" smtClean="0"/>
              <a:t>třídu</a:t>
            </a:r>
            <a:r>
              <a:rPr lang="en-GB" sz="2700" b="1" dirty="0" smtClean="0"/>
              <a:t>, </a:t>
            </a:r>
            <a:r>
              <a:rPr lang="en-GB" sz="2700" b="1" dirty="0" err="1" smtClean="0"/>
              <a:t>kde</a:t>
            </a:r>
            <a:r>
              <a:rPr lang="en-GB" sz="2700" b="1" dirty="0" smtClean="0"/>
              <a:t> je </a:t>
            </a:r>
            <a:r>
              <a:rPr lang="en-GB" sz="2700" b="1" dirty="0" err="1" smtClean="0"/>
              <a:t>jídelna</a:t>
            </a:r>
            <a:r>
              <a:rPr lang="en-GB" sz="2700" b="1" dirty="0" smtClean="0"/>
              <a:t>, </a:t>
            </a:r>
            <a:r>
              <a:rPr lang="en-GB" sz="2700" b="1" dirty="0" err="1" smtClean="0"/>
              <a:t>ředitelna</a:t>
            </a:r>
            <a:r>
              <a:rPr lang="en-GB" sz="2700" b="1" dirty="0" smtClean="0"/>
              <a:t>, a </a:t>
            </a:r>
            <a:r>
              <a:rPr lang="en-GB" sz="2700" b="1" dirty="0" err="1" smtClean="0"/>
              <a:t>celé</a:t>
            </a:r>
            <a:r>
              <a:rPr lang="en-GB" sz="2700" b="1" dirty="0" smtClean="0"/>
              <a:t> </a:t>
            </a:r>
            <a:r>
              <a:rPr lang="en-GB" sz="2700" b="1" dirty="0" err="1" smtClean="0"/>
              <a:t>přestávky</a:t>
            </a:r>
            <a:r>
              <a:rPr lang="en-GB" sz="2700" b="1" dirty="0" smtClean="0"/>
              <a:t> </a:t>
            </a:r>
            <a:r>
              <a:rPr lang="en-GB" sz="2700" b="1" dirty="0" err="1" smtClean="0"/>
              <a:t>chce</a:t>
            </a:r>
            <a:r>
              <a:rPr lang="en-GB" sz="2700" b="1" dirty="0" smtClean="0"/>
              <a:t> </a:t>
            </a:r>
            <a:r>
              <a:rPr lang="en-GB" sz="2700" b="1" dirty="0" err="1" smtClean="0"/>
              <a:t>trávit</a:t>
            </a:r>
            <a:r>
              <a:rPr lang="en-GB" sz="2700" b="1" dirty="0" smtClean="0"/>
              <a:t> s </a:t>
            </a:r>
            <a:r>
              <a:rPr lang="en-GB" sz="2700" b="1" dirty="0" err="1" smtClean="0"/>
              <a:t>tebou</a:t>
            </a:r>
            <a:r>
              <a:rPr lang="en-GB" sz="2700" b="1" dirty="0" smtClean="0"/>
              <a:t>. </a:t>
            </a:r>
            <a:r>
              <a:rPr lang="en-GB" sz="2700" b="1" dirty="0" err="1" smtClean="0"/>
              <a:t>Jak</a:t>
            </a:r>
            <a:r>
              <a:rPr lang="en-GB" sz="2700" b="1" dirty="0" smtClean="0"/>
              <a:t> se </a:t>
            </a:r>
            <a:r>
              <a:rPr lang="en-GB" sz="2700" b="1" dirty="0" err="1" smtClean="0"/>
              <a:t>zachováš</a:t>
            </a:r>
            <a:r>
              <a:rPr lang="en-GB" sz="2700" b="1" dirty="0" smtClean="0"/>
              <a:t>? </a:t>
            </a:r>
            <a:r>
              <a:rPr lang="en-GB" sz="1800" b="1" dirty="0" smtClean="0"/>
              <a:t/>
            </a:r>
            <a:br>
              <a:rPr lang="en-GB" sz="1800" b="1" dirty="0" smtClean="0"/>
            </a:br>
            <a:endParaRPr lang="en-GB" sz="1800" dirty="0"/>
          </a:p>
        </p:txBody>
      </p:sp>
      <p:sp>
        <p:nvSpPr>
          <p:cNvPr id="5" name="TextovéPole 4"/>
          <p:cNvSpPr txBox="1"/>
          <p:nvPr/>
        </p:nvSpPr>
        <p:spPr>
          <a:xfrm>
            <a:off x="323528" y="3717032"/>
            <a:ext cx="8640960" cy="1938992"/>
          </a:xfrm>
          <a:prstGeom prst="rect">
            <a:avLst/>
          </a:prstGeom>
          <a:noFill/>
        </p:spPr>
        <p:txBody>
          <a:bodyPr wrap="square" rtlCol="0">
            <a:spAutoFit/>
          </a:bodyPr>
          <a:lstStyle/>
          <a:p>
            <a:r>
              <a:rPr lang="cs-CZ" sz="2000" dirty="0" smtClean="0"/>
              <a:t>→ Zde se odpovědi velice lišily. Několik žáků napsalo, že by se </a:t>
            </a:r>
            <a:br>
              <a:rPr lang="cs-CZ" sz="2000" dirty="0" smtClean="0"/>
            </a:br>
            <a:r>
              <a:rPr lang="cs-CZ" sz="2000" dirty="0" smtClean="0"/>
              <a:t>s Romskou dívkou nikdy nebavili. Také zde zazněly odpovědi, že by </a:t>
            </a:r>
            <a:r>
              <a:rPr lang="cs-CZ" sz="2000" dirty="0" err="1" smtClean="0"/>
              <a:t>Vanese</a:t>
            </a:r>
            <a:r>
              <a:rPr lang="cs-CZ" sz="2000" dirty="0" smtClean="0"/>
              <a:t> ukázali, kde se co nachází, ale dál by se s ní před ostatními  spolužáky nebavili. </a:t>
            </a:r>
            <a:br>
              <a:rPr lang="cs-CZ" sz="2000" dirty="0" smtClean="0"/>
            </a:br>
            <a:r>
              <a:rPr lang="cs-CZ" sz="2000" dirty="0" smtClean="0"/>
              <a:t>Na druhou stranu, zde byly odpovědi také kladné, že by se s </a:t>
            </a:r>
            <a:r>
              <a:rPr lang="cs-CZ" sz="2000" dirty="0" err="1" smtClean="0"/>
              <a:t>Vanesou</a:t>
            </a:r>
            <a:r>
              <a:rPr lang="cs-CZ" sz="2000" dirty="0" smtClean="0"/>
              <a:t>, když jsou kamarádky, normálně bavili</a:t>
            </a:r>
            <a:r>
              <a:rPr lang="cs-CZ" dirty="0" smtClean="0"/>
              <a:t>.</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0" y="260648"/>
            <a:ext cx="8855968" cy="4524315"/>
          </a:xfrm>
          <a:prstGeom prst="rect">
            <a:avLst/>
          </a:prstGeom>
          <a:noFill/>
        </p:spPr>
        <p:txBody>
          <a:bodyPr wrap="square" rtlCol="0">
            <a:spAutoFit/>
          </a:bodyPr>
          <a:lstStyle/>
          <a:p>
            <a:r>
              <a:rPr lang="cs-CZ" sz="2400" dirty="0" smtClean="0"/>
              <a:t> Cílem dotazníkového šetření bylo zjistit, zda žáci mají </a:t>
            </a:r>
            <a:br>
              <a:rPr lang="cs-CZ" sz="2400" dirty="0" smtClean="0"/>
            </a:br>
            <a:r>
              <a:rPr lang="cs-CZ" sz="2400" dirty="0" smtClean="0"/>
              <a:t> pojmu rasismus tušení a ví, co tento pojem znamená. </a:t>
            </a:r>
          </a:p>
          <a:p>
            <a:r>
              <a:rPr lang="cs-CZ" sz="2400" dirty="0" smtClean="0"/>
              <a:t>Jak se k rasismu staví a jestli ho vnímají v ČR.</a:t>
            </a:r>
          </a:p>
          <a:p>
            <a:endParaRPr lang="cs-CZ" sz="2400" dirty="0" smtClean="0"/>
          </a:p>
          <a:p>
            <a:r>
              <a:rPr lang="cs-CZ" sz="2400" dirty="0" smtClean="0"/>
              <a:t>→  Z daných odpovědí je tedy patrné, že pojmu rozumí </a:t>
            </a:r>
            <a:br>
              <a:rPr lang="cs-CZ" sz="2400" dirty="0" smtClean="0"/>
            </a:br>
            <a:r>
              <a:rPr lang="cs-CZ" sz="2400" dirty="0" smtClean="0"/>
              <a:t>a umí ho vysvětlit. V našem státě je rasismus aktuálním problémem, což potvrdily odpovědi dotazovaných </a:t>
            </a:r>
            <a:br>
              <a:rPr lang="cs-CZ" sz="2400" dirty="0" smtClean="0"/>
            </a:br>
            <a:r>
              <a:rPr lang="cs-CZ" sz="2400" dirty="0" smtClean="0"/>
              <a:t>a většina si také myslí, že by se vztahy mezi Čechy </a:t>
            </a:r>
            <a:br>
              <a:rPr lang="cs-CZ" sz="2400" dirty="0" smtClean="0"/>
            </a:br>
            <a:r>
              <a:rPr lang="cs-CZ" sz="2400" dirty="0" smtClean="0"/>
              <a:t>a příslušníky menšin žijících u nás měly zlepšit. Většina oslovených má negativní vztah a  negativní zkušenosti </a:t>
            </a:r>
            <a:br>
              <a:rPr lang="cs-CZ" sz="2400" dirty="0" smtClean="0"/>
            </a:br>
            <a:r>
              <a:rPr lang="cs-CZ" sz="2400" dirty="0" smtClean="0"/>
              <a:t>s příslušníky menšin a tím i vypěstované předsudky, kterými se řídí. </a:t>
            </a:r>
            <a:endParaRPr lang="en-GB"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188640"/>
            <a:ext cx="8784976" cy="6266168"/>
          </a:xfrm>
        </p:spPr>
        <p:txBody>
          <a:bodyPr>
            <a:normAutofit/>
          </a:bodyPr>
          <a:lstStyle/>
          <a:p>
            <a:r>
              <a:rPr lang="cs-CZ" sz="2400" dirty="0" smtClean="0"/>
              <a:t>V rámci multikulturní lekce, jsme prováděly také </a:t>
            </a:r>
            <a:r>
              <a:rPr lang="cs-CZ" sz="2400" i="1" dirty="0" smtClean="0"/>
              <a:t>pozorování</a:t>
            </a:r>
            <a:r>
              <a:rPr lang="cs-CZ" sz="2400" dirty="0" smtClean="0"/>
              <a:t> účastníků (žáků) v průběhu aktivit.</a:t>
            </a:r>
          </a:p>
          <a:p>
            <a:endParaRPr lang="cs-CZ" sz="2400" dirty="0" smtClean="0"/>
          </a:p>
          <a:p>
            <a:endParaRPr lang="cs-CZ" sz="2200" dirty="0" smtClean="0"/>
          </a:p>
          <a:p>
            <a:pPr>
              <a:buNone/>
            </a:pPr>
            <a:r>
              <a:rPr lang="cs-CZ" sz="2000" dirty="0" smtClean="0"/>
              <a:t>	  Ve výše uvedených aktivitách jsme prověřovaly znalosti</a:t>
            </a:r>
            <a:br>
              <a:rPr lang="cs-CZ" sz="2000" dirty="0" smtClean="0"/>
            </a:br>
            <a:r>
              <a:rPr lang="cs-CZ" sz="2000" dirty="0" smtClean="0"/>
              <a:t> a zkušenosti žáků s rasismem. Žáci byli aktivní, zapojovali se do diskuzí a sami se doptávali.</a:t>
            </a:r>
          </a:p>
          <a:p>
            <a:pPr>
              <a:buNone/>
            </a:pPr>
            <a:endParaRPr lang="cs-CZ" sz="2000" dirty="0" smtClean="0"/>
          </a:p>
          <a:p>
            <a:pPr>
              <a:buNone/>
            </a:pPr>
            <a:r>
              <a:rPr lang="cs-CZ" sz="2000" dirty="0" smtClean="0"/>
              <a:t>  	   Z pozorování vyšlo najevo, že žáci danému termínu </a:t>
            </a:r>
            <a:r>
              <a:rPr lang="cs-CZ" sz="2000" i="1" dirty="0" smtClean="0"/>
              <a:t>rasismus</a:t>
            </a:r>
            <a:r>
              <a:rPr lang="cs-CZ" sz="2000" dirty="0" smtClean="0"/>
              <a:t> rozumí, ale nejčastěji si ho spojují s Romy. V každé aktivitě </a:t>
            </a:r>
            <a:br>
              <a:rPr lang="cs-CZ" sz="2000" dirty="0" smtClean="0"/>
            </a:br>
            <a:r>
              <a:rPr lang="cs-CZ" sz="2000" dirty="0" smtClean="0"/>
              <a:t>a následné diskuzi, vše vztahovali k Romům, nikoli k jiným národnostním menšinám žijících u nás (</a:t>
            </a:r>
            <a:r>
              <a:rPr lang="cs-CZ" sz="2000" dirty="0" err="1" smtClean="0"/>
              <a:t>afroameričané</a:t>
            </a:r>
            <a:r>
              <a:rPr lang="cs-CZ" sz="2000" dirty="0" smtClean="0"/>
              <a:t>, </a:t>
            </a:r>
            <a:r>
              <a:rPr lang="cs-CZ" sz="2000" dirty="0" err="1" smtClean="0"/>
              <a:t>vietnamci</a:t>
            </a:r>
            <a:r>
              <a:rPr lang="cs-CZ" sz="2000" dirty="0" smtClean="0"/>
              <a:t>…). Vysvětlením pro nás bylo, že většina žáků má negativní zkušenost s Romy a nejčastěji se s nimi potkávají.</a:t>
            </a:r>
            <a:endParaRPr lang="en-GB" sz="2000" dirty="0" smtClean="0"/>
          </a:p>
          <a:p>
            <a:endParaRPr lang="cs-CZ" sz="20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260648"/>
            <a:ext cx="8964488" cy="6194160"/>
          </a:xfrm>
        </p:spPr>
        <p:txBody>
          <a:bodyPr>
            <a:normAutofit/>
          </a:bodyPr>
          <a:lstStyle/>
          <a:p>
            <a:pPr algn="ctr">
              <a:buNone/>
            </a:pPr>
            <a:r>
              <a:rPr lang="cs-CZ" sz="2800" b="1" dirty="0" smtClean="0">
                <a:solidFill>
                  <a:schemeClr val="accent1"/>
                </a:solidFill>
              </a:rPr>
              <a:t>Porovnání dotazníků a pozorování</a:t>
            </a:r>
          </a:p>
          <a:p>
            <a:pPr>
              <a:buNone/>
            </a:pPr>
            <a:r>
              <a:rPr lang="cs-CZ" sz="2000" dirty="0" smtClean="0"/>
              <a:t>→ většina žáků odpověděla v dotazníku, že jejich úsudek není ovlivněn barvou pleti, avšak při aktivitách se vymezovali vůči Romům. </a:t>
            </a:r>
          </a:p>
          <a:p>
            <a:pPr>
              <a:buNone/>
            </a:pPr>
            <a:endParaRPr lang="cs-CZ" sz="2000" dirty="0" smtClean="0"/>
          </a:p>
          <a:p>
            <a:pPr>
              <a:buNone/>
            </a:pPr>
            <a:r>
              <a:rPr lang="cs-CZ" sz="2000" dirty="0" smtClean="0"/>
              <a:t>→ z dotazování vyplynulo, že žáci nemají negativní vztah k národnostním menšinám. Ovšem při pozorování byl zřejmý negativní postoj vůči Romské menšině.  </a:t>
            </a:r>
          </a:p>
          <a:p>
            <a:pPr>
              <a:buNone/>
            </a:pPr>
            <a:endParaRPr lang="cs-CZ" sz="2000" dirty="0" smtClean="0"/>
          </a:p>
          <a:p>
            <a:pPr>
              <a:buNone/>
            </a:pPr>
            <a:r>
              <a:rPr lang="cs-CZ" sz="2000" dirty="0" smtClean="0"/>
              <a:t>Odpovědi v dotazníku (otevřené otázky) byly zejména pozitivní, avšak při plnění úkolů zaznívaly spíše negativní ohlasy př. otázka č. 11 </a:t>
            </a:r>
            <a:r>
              <a:rPr lang="cs-CZ" sz="1400" i="1" dirty="0" smtClean="0"/>
              <a:t>Jak by ses zachoval, kdyby do tvého zájmového kroužku (např. plavání, basketbal, volejbal, fotbal, karate…) začal chodit někdo, kdo by neměl stejnou barvu pleti jako ty?</a:t>
            </a:r>
          </a:p>
          <a:p>
            <a:pPr>
              <a:buNone/>
            </a:pPr>
            <a:endParaRPr lang="cs-CZ" sz="1400" i="1" dirty="0" smtClean="0"/>
          </a:p>
          <a:p>
            <a:pPr>
              <a:buNone/>
            </a:pPr>
            <a:r>
              <a:rPr lang="cs-CZ" sz="2000" dirty="0" smtClean="0"/>
              <a:t>→ většina odpověděla, že by jim to nevadilo, ale při plnění úkolů </a:t>
            </a:r>
            <a:br>
              <a:rPr lang="cs-CZ" sz="2000" dirty="0" smtClean="0"/>
            </a:br>
            <a:r>
              <a:rPr lang="cs-CZ" sz="2000" dirty="0" smtClean="0"/>
              <a:t>a v průběhu diskuze vyšlo najevo, že by s tím mnozí mohli mít problém. </a:t>
            </a:r>
            <a:endParaRPr lang="cs-CZ" sz="1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0"/>
            <a:ext cx="8712968" cy="6454808"/>
          </a:xfrm>
        </p:spPr>
        <p:txBody>
          <a:bodyPr>
            <a:normAutofit fontScale="92500"/>
          </a:bodyPr>
          <a:lstStyle/>
          <a:p>
            <a:pPr>
              <a:buNone/>
            </a:pPr>
            <a:endParaRPr lang="cs-CZ" dirty="0" smtClean="0"/>
          </a:p>
          <a:p>
            <a:pPr>
              <a:buNone/>
            </a:pPr>
            <a:endParaRPr lang="cs-CZ" sz="2800" dirty="0" smtClean="0"/>
          </a:p>
          <a:p>
            <a:pPr>
              <a:buNone/>
            </a:pPr>
            <a:endParaRPr lang="cs-CZ" sz="2800" dirty="0" smtClean="0"/>
          </a:p>
          <a:p>
            <a:pPr>
              <a:buNone/>
            </a:pPr>
            <a:endParaRPr lang="cs-CZ" sz="2800" dirty="0" smtClean="0"/>
          </a:p>
          <a:p>
            <a:pPr>
              <a:buNone/>
            </a:pPr>
            <a:endParaRPr lang="cs-CZ" sz="2800" dirty="0" smtClean="0"/>
          </a:p>
          <a:p>
            <a:pPr>
              <a:buNone/>
            </a:pPr>
            <a:r>
              <a:rPr lang="cs-CZ" sz="2800" dirty="0" smtClean="0"/>
              <a:t>→ Přínosem naší lekce pro žáky je uvědomění si, že všichni lidé na světě jsou si rovní, ať už jsou černí, bílí či žlutí. Každý máme stejná práva na život. </a:t>
            </a:r>
          </a:p>
          <a:p>
            <a:pPr>
              <a:buNone/>
            </a:pPr>
            <a:endParaRPr lang="cs-CZ" sz="2800" dirty="0" smtClean="0"/>
          </a:p>
          <a:p>
            <a:pPr>
              <a:buNone/>
            </a:pPr>
            <a:r>
              <a:rPr lang="cs-CZ" sz="2800" dirty="0" smtClean="0"/>
              <a:t>→ Přínosem pro žáky je získání  nových úhlů pohledu na národnostní menšiny, především na Romy. </a:t>
            </a:r>
          </a:p>
          <a:p>
            <a:pPr>
              <a:buNone/>
            </a:pPr>
            <a:endParaRPr lang="cs-CZ" sz="2800" dirty="0" smtClean="0"/>
          </a:p>
          <a:p>
            <a:pPr>
              <a:buNone/>
            </a:pPr>
            <a:r>
              <a:rPr lang="cs-CZ" sz="2800" dirty="0" smtClean="0"/>
              <a:t>→ Na konci lekce někteří připustili možnost kamarádství s Romem. </a:t>
            </a:r>
          </a:p>
          <a:p>
            <a:pPr>
              <a:buNone/>
            </a:pPr>
            <a:endParaRPr lang="en-GB" dirty="0"/>
          </a:p>
        </p:txBody>
      </p:sp>
      <p:pic>
        <p:nvPicPr>
          <p:cNvPr id="4" name="Obrázek 3" descr="images.jpg"/>
          <p:cNvPicPr>
            <a:picLocks noChangeAspect="1"/>
          </p:cNvPicPr>
          <p:nvPr/>
        </p:nvPicPr>
        <p:blipFill>
          <a:blip r:embed="rId2" cstate="print"/>
          <a:stretch>
            <a:fillRect/>
          </a:stretch>
        </p:blipFill>
        <p:spPr>
          <a:xfrm>
            <a:off x="179512" y="260648"/>
            <a:ext cx="2520280" cy="18383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772816"/>
            <a:ext cx="6512272" cy="3663153"/>
          </a:xfrm>
        </p:spPr>
      </p:pic>
    </p:spTree>
    <p:extLst>
      <p:ext uri="{BB962C8B-B14F-4D97-AF65-F5344CB8AC3E}">
        <p14:creationId xmlns:p14="http://schemas.microsoft.com/office/powerpoint/2010/main" val="33119589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836712"/>
            <a:ext cx="8229600" cy="4572000"/>
          </a:xfrm>
        </p:spPr>
        <p:txBody>
          <a:bodyPr>
            <a:normAutofit/>
          </a:bodyPr>
          <a:lstStyle/>
          <a:p>
            <a:pPr algn="ctr">
              <a:buNone/>
            </a:pPr>
            <a:r>
              <a:rPr lang="cs-CZ" sz="4400" dirty="0" smtClean="0"/>
              <a:t>DĚKUJEME ZA POZORNOST</a:t>
            </a:r>
            <a:endParaRPr lang="en-GB" sz="4400" dirty="0"/>
          </a:p>
        </p:txBody>
      </p:sp>
      <p:pic>
        <p:nvPicPr>
          <p:cNvPr id="4" name="Obrázek 3" descr="stažený soubor.jpg"/>
          <p:cNvPicPr>
            <a:picLocks noChangeAspect="1"/>
          </p:cNvPicPr>
          <p:nvPr/>
        </p:nvPicPr>
        <p:blipFill>
          <a:blip r:embed="rId2" cstate="print"/>
          <a:stretch>
            <a:fillRect/>
          </a:stretch>
        </p:blipFill>
        <p:spPr>
          <a:xfrm>
            <a:off x="2195736" y="2636912"/>
            <a:ext cx="4291161" cy="30651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Rasismus </a:t>
            </a:r>
            <a:endParaRPr lang="cs-CZ" dirty="0"/>
          </a:p>
        </p:txBody>
      </p:sp>
      <p:pic>
        <p:nvPicPr>
          <p:cNvPr id="7" name="Zástupný symbol pro obsah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988840"/>
            <a:ext cx="6659298" cy="3745855"/>
          </a:xfrm>
        </p:spPr>
      </p:pic>
    </p:spTree>
    <p:extLst>
      <p:ext uri="{BB962C8B-B14F-4D97-AF65-F5344CB8AC3E}">
        <p14:creationId xmlns:p14="http://schemas.microsoft.com/office/powerpoint/2010/main" val="2029846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pic>
        <p:nvPicPr>
          <p:cNvPr id="9" name="Zástupný symbol pro obsah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844824"/>
            <a:ext cx="6659024" cy="3744416"/>
          </a:xfrm>
        </p:spPr>
      </p:pic>
    </p:spTree>
    <p:extLst>
      <p:ext uri="{BB962C8B-B14F-4D97-AF65-F5344CB8AC3E}">
        <p14:creationId xmlns:p14="http://schemas.microsoft.com/office/powerpoint/2010/main" val="3580996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lstStyle/>
          <a:p>
            <a:pPr marL="0" indent="0">
              <a:buNone/>
            </a:pPr>
            <a:r>
              <a:rPr lang="cs-CZ" dirty="0" smtClean="0"/>
              <a:t>→ rozděleni do 4 skupin (každá svoji vlastní barvu fixy) po 5 lidech </a:t>
            </a:r>
          </a:p>
          <a:p>
            <a:r>
              <a:rPr lang="cs-CZ" b="1" dirty="0" smtClean="0"/>
              <a:t>2) </a:t>
            </a:r>
            <a:r>
              <a:rPr lang="cs-CZ" b="1" dirty="0"/>
              <a:t>L</a:t>
            </a:r>
            <a:r>
              <a:rPr lang="cs-CZ" b="1" dirty="0" smtClean="0"/>
              <a:t>étající plakát </a:t>
            </a:r>
          </a:p>
          <a:p>
            <a:pPr>
              <a:buFontTx/>
              <a:buChar char="-"/>
            </a:pPr>
            <a:r>
              <a:rPr lang="cs-CZ" dirty="0" smtClean="0"/>
              <a:t>Všechny výroky, které byly na batůžcích, přepsali </a:t>
            </a:r>
          </a:p>
          <a:p>
            <a:pPr>
              <a:buFontTx/>
              <a:buChar char="-"/>
            </a:pPr>
            <a:r>
              <a:rPr lang="cs-CZ" dirty="0" smtClean="0"/>
              <a:t>Přiřadili + nebo – (pozitivní x negativní vnímání)</a:t>
            </a: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15435" y="2276872"/>
            <a:ext cx="4907605" cy="2760526"/>
          </a:xfrm>
        </p:spPr>
      </p:pic>
    </p:spTree>
    <p:extLst>
      <p:ext uri="{BB962C8B-B14F-4D97-AF65-F5344CB8AC3E}">
        <p14:creationId xmlns:p14="http://schemas.microsoft.com/office/powerpoint/2010/main" val="2116215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normAutofit/>
          </a:bodyPr>
          <a:lstStyle/>
          <a:p>
            <a:pPr>
              <a:buFontTx/>
              <a:buChar char="-"/>
            </a:pPr>
            <a:r>
              <a:rPr lang="cs-CZ" dirty="0" smtClean="0"/>
              <a:t>Svůj plakát poslali (letěl) do další skupiny </a:t>
            </a:r>
          </a:p>
          <a:p>
            <a:pPr>
              <a:buFontTx/>
              <a:buChar char="-"/>
            </a:pPr>
            <a:r>
              <a:rPr lang="cs-CZ" dirty="0" smtClean="0"/>
              <a:t>Další skupina přidala svůj názor</a:t>
            </a: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9585" y="2850731"/>
            <a:ext cx="4035829" cy="2269375"/>
          </a:xfrm>
        </p:spPr>
      </p:pic>
    </p:spTree>
    <p:extLst>
      <p:ext uri="{BB962C8B-B14F-4D97-AF65-F5344CB8AC3E}">
        <p14:creationId xmlns:p14="http://schemas.microsoft.com/office/powerpoint/2010/main" val="669198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lstStyle/>
          <a:p>
            <a:pPr marL="64008" indent="0">
              <a:buNone/>
            </a:pPr>
            <a:r>
              <a:rPr lang="cs-CZ" dirty="0" smtClean="0"/>
              <a:t>- Každý plakát prošel všemi skupinami </a:t>
            </a:r>
          </a:p>
          <a:p>
            <a:pPr>
              <a:buFontTx/>
              <a:buChar char="-"/>
            </a:pPr>
            <a:r>
              <a:rPr lang="cs-CZ" dirty="0" smtClean="0"/>
              <a:t>Nakonec se vrátil ke své původní </a:t>
            </a:r>
          </a:p>
          <a:p>
            <a:pPr>
              <a:buFontTx/>
              <a:buChar char="-"/>
            </a:pPr>
            <a:r>
              <a:rPr lang="cs-CZ" dirty="0" smtClean="0"/>
              <a:t>Každá skupina měla za úkol prezentovat přede všemi, jak jsou jednotlivé výroky vnímány</a:t>
            </a:r>
          </a:p>
          <a:p>
            <a:pPr>
              <a:buFontTx/>
              <a:buChar char="-"/>
            </a:pP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83968" y="2432032"/>
            <a:ext cx="4780878" cy="2689243"/>
          </a:xfrm>
        </p:spPr>
      </p:pic>
    </p:spTree>
    <p:extLst>
      <p:ext uri="{BB962C8B-B14F-4D97-AF65-F5344CB8AC3E}">
        <p14:creationId xmlns:p14="http://schemas.microsoft.com/office/powerpoint/2010/main" val="13314090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lent">
  <a:themeElements>
    <a:clrScheme name="Talent">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alent">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alent">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561</TotalTime>
  <Words>995</Words>
  <Application>Microsoft Office PowerPoint</Application>
  <PresentationFormat>Předvádění na obrazovce (4:3)</PresentationFormat>
  <Paragraphs>151</Paragraphs>
  <Slides>40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40</vt:i4>
      </vt:variant>
    </vt:vector>
  </HeadingPairs>
  <TitlesOfParts>
    <vt:vector size="44" baseType="lpstr">
      <vt:lpstr>Century Gothic</vt:lpstr>
      <vt:lpstr>Verdana</vt:lpstr>
      <vt:lpstr>Wingdings 2</vt:lpstr>
      <vt:lpstr>Talent</vt:lpstr>
      <vt:lpstr>Interkulturní kompetence sociálního pedagoga </vt:lpstr>
      <vt:lpstr>Multikulturní lekce – 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Vyhodnocení dotazníků: </vt:lpstr>
      <vt:lpstr>Prezentace aplikace PowerPoint</vt:lpstr>
      <vt:lpstr>3. Setkal/a jsi se někdy ve svém okolí  s diskriminací osoby, kvůli jiné barvě pleti nebo původu?</vt:lpstr>
      <vt:lpstr>4.Vadí ti, že má někdo jinou barvu pleti než ty?</vt:lpstr>
      <vt:lpstr>5. Myslíš si, že diskriminace a rasismus jsou  v našem státě aktuálním problémem?</vt:lpstr>
      <vt:lpstr>6. Ovlivňuje tě tvůj úsudek o druhé osobě, pokud je jiné rasy? </vt:lpstr>
      <vt:lpstr>7. Myslíš si, že se předsudky  o národnostních menšinách zakládají na pravdě? </vt:lpstr>
      <vt:lpstr>8. Máš ty sám/a negativní zkušenosti  s příslušníky národnostních menšin žijících  u nás?</vt:lpstr>
      <vt:lpstr>9. Je podle tvého názoru potřeba v našem státě zlepšit vztahy mezi Čechy a národnostními menšinami?</vt:lpstr>
      <vt:lpstr>10. Máš negativní vztah k národnostním menšinám?</vt:lpstr>
      <vt:lpstr>   11. Jak by ses zachoval, kdyby do tvého zájmového kroužku (např. plavání, basketbal, volejbal, fotbal, karate…) začal chodit někdo, kdo by neměl stejnou barvu pleti jako ty?   </vt:lpstr>
      <vt:lpstr>   12. Vidíš, jak se před školou perou dva chlapci. Honza, který má bílou pleť, je evidentně silnější než Abdu, který pochází  z Afriky. Jak se zachováš?  </vt:lpstr>
      <vt:lpstr>    13. Představ si, že tvoje romská kamarádka Vanesa, se kterou se kamarádíš u babičky na vesnici, se právě přistěhovala do tvého města a začala chodit na stejnou školu jako ty.  V pondělí ráno tě překvapí před školou, chce si povídat, ukázat, kde má třídu, kde je jídelna, ředitelna, a celé přestávky chce trávit s tebou. Jak se zachováš?  </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Interkulturní kompetence sociálního pedagoga</dc:title>
  <dc:creator>Sonička</dc:creator>
  <cp:lastModifiedBy>lektor</cp:lastModifiedBy>
  <cp:revision>63</cp:revision>
  <dcterms:created xsi:type="dcterms:W3CDTF">2013-12-04T17:46:55Z</dcterms:created>
  <dcterms:modified xsi:type="dcterms:W3CDTF">2019-03-22T14:20:32Z</dcterms:modified>
</cp:coreProperties>
</file>