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699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cs-CZ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224" y="1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5260" y="1511935"/>
            <a:ext cx="9072563" cy="2015913"/>
          </a:xfrm>
        </p:spPr>
        <p:txBody>
          <a:bodyPr vert="horz" lIns="50392" tIns="0" rIns="50392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1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1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27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6542" y="7073197"/>
            <a:ext cx="840052" cy="40248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04031" y="2603890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603890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4033" y="1679930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2" rIns="50392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cs-CZ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1286168"/>
            <a:ext cx="6048375" cy="584615"/>
          </a:xfrm>
        </p:spPr>
        <p:txBody>
          <a:bodyPr lIns="50392" tIns="50392" rIns="50392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04031" y="7073197"/>
            <a:ext cx="2352146" cy="402483"/>
          </a:xfrm>
          <a:prstGeom prst="rect">
            <a:avLst/>
          </a:prstGeom>
        </p:spPr>
        <p:txBody>
          <a:bodyPr vert="horz" lIns="100783" tIns="50392" rIns="100783" bIns="50392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3/22/2019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444214" y="7073197"/>
            <a:ext cx="3192198" cy="402483"/>
          </a:xfrm>
          <a:prstGeom prst="rect">
            <a:avLst/>
          </a:prstGeom>
        </p:spPr>
        <p:txBody>
          <a:bodyPr vert="horz" lIns="100783" tIns="50392" rIns="100783" bIns="50392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736542" y="7073197"/>
            <a:ext cx="840052" cy="402483"/>
          </a:xfrm>
          <a:prstGeom prst="rect">
            <a:avLst/>
          </a:prstGeom>
        </p:spPr>
        <p:txBody>
          <a:bodyPr vert="horz" lIns="0" tIns="50392" rIns="0" bIns="50392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03" indent="-453527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447" indent="-312429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719" indent="-25196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601" indent="-201568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248" indent="-2015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129" indent="-20156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6853" indent="-2015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577" indent="-2015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03" indent="-2015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3/22/2019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5400" dirty="0">
                <a:latin typeface="Arial"/>
              </a:rPr>
              <a:t>Multikulturní projekt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504000" y="2417041"/>
            <a:ext cx="907128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3700" dirty="0">
                <a:latin typeface="Arial"/>
              </a:rPr>
              <a:t>Základní škola Staňkova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500" dirty="0" smtClean="0">
                <a:latin typeface="Arial"/>
              </a:rPr>
              <a:t>Xenofobie a šikana</a:t>
            </a:r>
            <a:endParaRPr/>
          </a:p>
        </p:txBody>
      </p:sp>
      <p:sp>
        <p:nvSpPr>
          <p:cNvPr id="112" name="CustomShape 3"/>
          <p:cNvSpPr/>
          <p:nvPr/>
        </p:nvSpPr>
        <p:spPr>
          <a:xfrm>
            <a:off x="576001" y="4536000"/>
            <a:ext cx="9071280" cy="2375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2200" dirty="0">
                <a:latin typeface="Arial"/>
              </a:rPr>
              <a:t>Michaela Kršková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200" dirty="0">
                <a:latin typeface="Arial"/>
              </a:rPr>
              <a:t>Michaela Prášilová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200" dirty="0">
                <a:latin typeface="Arial"/>
              </a:rPr>
              <a:t>Jan Suchánek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200" dirty="0">
                <a:latin typeface="Arial"/>
              </a:rPr>
              <a:t>Tomáš Šťáva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200" dirty="0">
                <a:latin typeface="Arial"/>
              </a:rPr>
              <a:t>Tomáš Zábranský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latin typeface="Arial"/>
              </a:rPr>
              <a:t>Průběh lekce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idx="1"/>
          </p:nvPr>
        </p:nvSpPr>
        <p:spPr>
          <a:xfrm>
            <a:off x="539718" y="1208069"/>
            <a:ext cx="9322658" cy="6351605"/>
          </a:xfrm>
        </p:spPr>
        <p:txBody>
          <a:bodyPr>
            <a:normAutofit/>
          </a:bodyPr>
          <a:lstStyle/>
          <a:p>
            <a:r>
              <a:rPr lang="cs-CZ" sz="2000" b="1" dirty="0"/>
              <a:t>Úvod </a:t>
            </a:r>
            <a:endParaRPr lang="cs-CZ" sz="2000" b="1" dirty="0" smtClean="0"/>
          </a:p>
          <a:p>
            <a:pPr lvl="1"/>
            <a:r>
              <a:rPr lang="cs-CZ" sz="2000" dirty="0" smtClean="0"/>
              <a:t>Představení </a:t>
            </a:r>
          </a:p>
          <a:p>
            <a:pPr lvl="1"/>
            <a:r>
              <a:rPr lang="cs-CZ" sz="2000" dirty="0" smtClean="0"/>
              <a:t>Kartičky </a:t>
            </a:r>
            <a:r>
              <a:rPr lang="cs-CZ" sz="2000" dirty="0"/>
              <a:t>– každý napíše odpovědí a ty nalepí na velké papíry </a:t>
            </a:r>
            <a:endParaRPr lang="cs-CZ" sz="2000" dirty="0" smtClean="0"/>
          </a:p>
          <a:p>
            <a:pPr lvl="1"/>
            <a:r>
              <a:rPr lang="cs-CZ" sz="2000" dirty="0" err="1" smtClean="0"/>
              <a:t>Rozehřívačky</a:t>
            </a:r>
            <a:r>
              <a:rPr lang="cs-CZ" sz="2000" dirty="0" smtClean="0"/>
              <a:t> </a:t>
            </a:r>
            <a:r>
              <a:rPr lang="cs-CZ" sz="2000" dirty="0"/>
              <a:t>– Teploměr a posílání signálu</a:t>
            </a:r>
          </a:p>
          <a:p>
            <a:r>
              <a:rPr lang="cs-CZ" sz="2000" b="1" dirty="0"/>
              <a:t>Skupinová práce </a:t>
            </a:r>
            <a:endParaRPr lang="cs-CZ" sz="2000" b="1" dirty="0" smtClean="0"/>
          </a:p>
          <a:p>
            <a:pPr lvl="1"/>
            <a:r>
              <a:rPr lang="cs-CZ" sz="2000" dirty="0" smtClean="0"/>
              <a:t>Rozdělení </a:t>
            </a:r>
            <a:r>
              <a:rPr lang="cs-CZ" sz="2000" dirty="0"/>
              <a:t>na 3 skupiny (xenofobie, náboženská nesnášenlivost, šikana) </a:t>
            </a:r>
            <a:endParaRPr lang="cs-CZ" sz="2000" dirty="0" smtClean="0"/>
          </a:p>
          <a:p>
            <a:pPr lvl="1"/>
            <a:r>
              <a:rPr lang="cs-CZ" sz="2000" dirty="0" smtClean="0"/>
              <a:t>Čtení </a:t>
            </a:r>
            <a:r>
              <a:rPr lang="cs-CZ" sz="2000" dirty="0"/>
              <a:t>příběhů a diskuze </a:t>
            </a:r>
          </a:p>
          <a:p>
            <a:r>
              <a:rPr lang="cs-CZ" sz="2000" b="1" dirty="0"/>
              <a:t>Pauza</a:t>
            </a:r>
            <a:r>
              <a:rPr lang="cs-CZ" sz="2000" dirty="0"/>
              <a:t> </a:t>
            </a:r>
            <a:endParaRPr lang="cs-CZ" sz="2000" dirty="0" smtClean="0"/>
          </a:p>
          <a:p>
            <a:pPr lvl="1"/>
            <a:r>
              <a:rPr lang="cs-CZ" sz="2000" dirty="0" smtClean="0"/>
              <a:t>10 minut</a:t>
            </a:r>
            <a:endParaRPr lang="cs-CZ" sz="2000" dirty="0"/>
          </a:p>
          <a:p>
            <a:r>
              <a:rPr lang="cs-CZ" sz="2000" b="1" dirty="0"/>
              <a:t>Hromadná práce </a:t>
            </a:r>
          </a:p>
          <a:p>
            <a:pPr lvl="1"/>
            <a:r>
              <a:rPr lang="cs-CZ" sz="2000" dirty="0" smtClean="0"/>
              <a:t>Jednotlivé </a:t>
            </a:r>
            <a:r>
              <a:rPr lang="cs-CZ" sz="2000" dirty="0"/>
              <a:t>skupiny ostatním představí své téma, příběh + možné řešení problému </a:t>
            </a:r>
            <a:endParaRPr lang="cs-CZ" sz="2000" dirty="0" smtClean="0"/>
          </a:p>
          <a:p>
            <a:pPr lvl="1"/>
            <a:r>
              <a:rPr lang="cs-CZ" sz="2000" dirty="0" smtClean="0"/>
              <a:t>Hromadná </a:t>
            </a:r>
            <a:r>
              <a:rPr lang="cs-CZ" sz="2000" dirty="0"/>
              <a:t>diskuze na jednotlivé příběhy </a:t>
            </a:r>
            <a:endParaRPr lang="cs-CZ" sz="2000" dirty="0" smtClean="0"/>
          </a:p>
          <a:p>
            <a:pPr lvl="1"/>
            <a:r>
              <a:rPr lang="cs-CZ" sz="2000" dirty="0" smtClean="0"/>
              <a:t>Teploměr </a:t>
            </a:r>
            <a:endParaRPr lang="cs-CZ" sz="2000" dirty="0"/>
          </a:p>
          <a:p>
            <a:r>
              <a:rPr lang="cs-CZ" sz="2000" b="1" dirty="0" smtClean="0"/>
              <a:t>Reflexe</a:t>
            </a:r>
          </a:p>
          <a:p>
            <a:pPr lvl="1"/>
            <a:r>
              <a:rPr lang="cs-CZ" sz="2000" dirty="0" smtClean="0"/>
              <a:t> Kartičky - každý </a:t>
            </a:r>
            <a:r>
              <a:rPr lang="cs-CZ" sz="2000" dirty="0"/>
              <a:t>napíše nakolik lekce splnila jeho </a:t>
            </a:r>
            <a:r>
              <a:rPr lang="cs-CZ" sz="2000" dirty="0" smtClean="0"/>
              <a:t>očekávání, nebo </a:t>
            </a:r>
            <a:r>
              <a:rPr lang="cs-CZ" sz="2000" dirty="0"/>
              <a:t>jestli se chce ještě na něco zeptat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latin typeface="Arial"/>
              </a:rPr>
              <a:t>Otázky</a:t>
            </a:r>
            <a:endParaRPr/>
          </a:p>
        </p:txBody>
      </p:sp>
      <p:pic>
        <p:nvPicPr>
          <p:cNvPr id="116" name="Obrázek 115"/>
          <p:cNvPicPr/>
          <p:nvPr/>
        </p:nvPicPr>
        <p:blipFill>
          <a:blip r:embed="rId2" cstate="print"/>
          <a:stretch/>
        </p:blipFill>
        <p:spPr>
          <a:xfrm>
            <a:off x="389160" y="1879560"/>
            <a:ext cx="2922479" cy="4384080"/>
          </a:xfrm>
          <a:prstGeom prst="rect">
            <a:avLst/>
          </a:prstGeom>
          <a:ln>
            <a:noFill/>
          </a:ln>
        </p:spPr>
      </p:pic>
      <p:pic>
        <p:nvPicPr>
          <p:cNvPr id="117" name="Obrázek 116"/>
          <p:cNvPicPr/>
          <p:nvPr/>
        </p:nvPicPr>
        <p:blipFill>
          <a:blip r:embed="rId3"/>
          <a:stretch/>
        </p:blipFill>
        <p:spPr>
          <a:xfrm>
            <a:off x="6437520" y="1879920"/>
            <a:ext cx="2922479" cy="4384080"/>
          </a:xfrm>
          <a:prstGeom prst="rect">
            <a:avLst/>
          </a:prstGeom>
          <a:ln>
            <a:noFill/>
          </a:ln>
        </p:spPr>
      </p:pic>
      <p:pic>
        <p:nvPicPr>
          <p:cNvPr id="118" name="Obrázek 117"/>
          <p:cNvPicPr/>
          <p:nvPr/>
        </p:nvPicPr>
        <p:blipFill>
          <a:blip r:embed="rId4"/>
          <a:stretch/>
        </p:blipFill>
        <p:spPr>
          <a:xfrm>
            <a:off x="3399120" y="1881001"/>
            <a:ext cx="2921400" cy="4382639"/>
          </a:xfrm>
          <a:prstGeom prst="rect">
            <a:avLst/>
          </a:prstGeom>
          <a:ln>
            <a:noFill/>
          </a:ln>
        </p:spPr>
      </p:pic>
      <p:pic>
        <p:nvPicPr>
          <p:cNvPr id="119" name="Obrázek 118"/>
          <p:cNvPicPr/>
          <p:nvPr/>
        </p:nvPicPr>
        <p:blipFill>
          <a:blip r:embed="rId2" cstate="print"/>
          <a:stretch/>
        </p:blipFill>
        <p:spPr>
          <a:xfrm>
            <a:off x="389521" y="1879920"/>
            <a:ext cx="2922479" cy="4384080"/>
          </a:xfrm>
          <a:prstGeom prst="rect">
            <a:avLst/>
          </a:prstGeom>
          <a:ln>
            <a:noFill/>
          </a:ln>
        </p:spPr>
      </p:pic>
      <p:pic>
        <p:nvPicPr>
          <p:cNvPr id="120" name="Obrázek 119"/>
          <p:cNvPicPr/>
          <p:nvPr/>
        </p:nvPicPr>
        <p:blipFill>
          <a:blip r:embed="rId5"/>
          <a:stretch/>
        </p:blipFill>
        <p:spPr>
          <a:xfrm>
            <a:off x="389521" y="1879920"/>
            <a:ext cx="2922479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latin typeface="Arial"/>
              </a:rPr>
              <a:t>Průběh lekce</a:t>
            </a:r>
            <a:endParaRPr/>
          </a:p>
        </p:txBody>
      </p:sp>
      <p:pic>
        <p:nvPicPr>
          <p:cNvPr id="122" name="Obrázek 121"/>
          <p:cNvPicPr/>
          <p:nvPr/>
        </p:nvPicPr>
        <p:blipFill>
          <a:blip r:embed="rId2"/>
          <a:stretch/>
        </p:blipFill>
        <p:spPr>
          <a:xfrm rot="4200">
            <a:off x="433440" y="1298160"/>
            <a:ext cx="4459680" cy="2982240"/>
          </a:xfrm>
          <a:prstGeom prst="rect">
            <a:avLst/>
          </a:prstGeom>
          <a:ln>
            <a:noFill/>
          </a:ln>
        </p:spPr>
      </p:pic>
      <p:pic>
        <p:nvPicPr>
          <p:cNvPr id="123" name="Obrázek 122"/>
          <p:cNvPicPr/>
          <p:nvPr/>
        </p:nvPicPr>
        <p:blipFill>
          <a:blip r:embed="rId3"/>
          <a:stretch/>
        </p:blipFill>
        <p:spPr>
          <a:xfrm>
            <a:off x="431999" y="4356000"/>
            <a:ext cx="4463640" cy="2987640"/>
          </a:xfrm>
          <a:prstGeom prst="rect">
            <a:avLst/>
          </a:prstGeom>
          <a:ln>
            <a:noFill/>
          </a:ln>
        </p:spPr>
      </p:pic>
      <p:pic>
        <p:nvPicPr>
          <p:cNvPr id="124" name="Obrázek 123"/>
          <p:cNvPicPr/>
          <p:nvPr/>
        </p:nvPicPr>
        <p:blipFill>
          <a:blip r:embed="rId4"/>
          <a:stretch/>
        </p:blipFill>
        <p:spPr>
          <a:xfrm>
            <a:off x="4968000" y="1296001"/>
            <a:ext cx="4463640" cy="2987640"/>
          </a:xfrm>
          <a:prstGeom prst="rect">
            <a:avLst/>
          </a:prstGeom>
          <a:ln>
            <a:noFill/>
          </a:ln>
        </p:spPr>
      </p:pic>
      <p:pic>
        <p:nvPicPr>
          <p:cNvPr id="125" name="Obrázek 124"/>
          <p:cNvPicPr/>
          <p:nvPr/>
        </p:nvPicPr>
        <p:blipFill>
          <a:blip r:embed="rId5"/>
          <a:stretch/>
        </p:blipFill>
        <p:spPr>
          <a:xfrm>
            <a:off x="4968000" y="4356000"/>
            <a:ext cx="4463640" cy="29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latin typeface="Arial"/>
              </a:rPr>
              <a:t>Závěr</a:t>
            </a:r>
            <a:endParaRPr/>
          </a:p>
        </p:txBody>
      </p:sp>
      <p:pic>
        <p:nvPicPr>
          <p:cNvPr id="127" name="Obrázek 126"/>
          <p:cNvPicPr/>
          <p:nvPr/>
        </p:nvPicPr>
        <p:blipFill>
          <a:blip r:embed="rId2"/>
          <a:stretch/>
        </p:blipFill>
        <p:spPr>
          <a:xfrm>
            <a:off x="2844000" y="4320001"/>
            <a:ext cx="4320000" cy="2879640"/>
          </a:xfrm>
          <a:prstGeom prst="rect">
            <a:avLst/>
          </a:prstGeom>
          <a:ln>
            <a:noFill/>
          </a:ln>
        </p:spPr>
      </p:pic>
      <p:pic>
        <p:nvPicPr>
          <p:cNvPr id="128" name="Obrázek 127"/>
          <p:cNvPicPr/>
          <p:nvPr/>
        </p:nvPicPr>
        <p:blipFill>
          <a:blip r:embed="rId3"/>
          <a:stretch/>
        </p:blipFill>
        <p:spPr>
          <a:xfrm>
            <a:off x="2844000" y="1368001"/>
            <a:ext cx="4319640" cy="28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104</Words>
  <Application>Microsoft Office PowerPoint</Application>
  <PresentationFormat>Vlastní</PresentationFormat>
  <Paragraphs>27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4" baseType="lpstr">
      <vt:lpstr>Arial</vt:lpstr>
      <vt:lpstr>Book Antiqua</vt:lpstr>
      <vt:lpstr>Lucida Sans</vt:lpstr>
      <vt:lpstr>StarSymbol</vt:lpstr>
      <vt:lpstr>Wingdings</vt:lpstr>
      <vt:lpstr>Wingdings 2</vt:lpstr>
      <vt:lpstr>Wingdings 3</vt:lpstr>
      <vt:lpstr>Vrchol</vt:lpstr>
      <vt:lpstr>1_Vrchol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lektor</dc:creator>
  <cp:lastModifiedBy>lektor</cp:lastModifiedBy>
  <cp:revision>7</cp:revision>
  <dcterms:created xsi:type="dcterms:W3CDTF">2016-05-08T20:00:43Z</dcterms:created>
  <dcterms:modified xsi:type="dcterms:W3CDTF">2019-03-22T14:19:27Z</dcterms:modified>
  <dc:language>cs-CZ</dc:language>
</cp:coreProperties>
</file>