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70" r:id="rId5"/>
    <p:sldId id="279" r:id="rId6"/>
    <p:sldId id="272" r:id="rId7"/>
    <p:sldId id="273" r:id="rId8"/>
    <p:sldId id="271" r:id="rId9"/>
    <p:sldId id="257" r:id="rId10"/>
    <p:sldId id="261" r:id="rId11"/>
    <p:sldId id="276" r:id="rId12"/>
    <p:sldId id="277" r:id="rId13"/>
    <p:sldId id="278" r:id="rId14"/>
    <p:sldId id="259" r:id="rId15"/>
    <p:sldId id="260" r:id="rId16"/>
    <p:sldId id="258" r:id="rId17"/>
    <p:sldId id="265" r:id="rId18"/>
    <p:sldId id="266" r:id="rId19"/>
    <p:sldId id="26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BAAF90-6038-44B3-A825-6BD174A7B3D2}" type="datetimeFigureOut">
              <a:rPr lang="cs-CZ" smtClean="0"/>
              <a:pPr/>
              <a:t>18. 2. 2019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eo99LlWD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SVItLek53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qZmW7uIPW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vývojové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Přednáška – Vývojová psychologie pro sociální pedagogy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IV. </a:t>
            </a:r>
            <a:r>
              <a:rPr lang="cs-CZ" dirty="0" smtClean="0"/>
              <a:t>Metody </a:t>
            </a:r>
            <a:r>
              <a:rPr lang="cs-CZ" dirty="0" smtClean="0"/>
              <a:t>vývojové psychologie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A) </a:t>
            </a:r>
            <a:r>
              <a:rPr lang="cs-CZ" sz="2000" dirty="0"/>
              <a:t>K</a:t>
            </a:r>
            <a:r>
              <a:rPr lang="cs-CZ" sz="2000" b="1" dirty="0" smtClean="0"/>
              <a:t>linické a testové metody</a:t>
            </a:r>
            <a:r>
              <a:rPr lang="cs-CZ" sz="2000" dirty="0" smtClean="0"/>
              <a:t>: anamnéza, pozorování</a:t>
            </a:r>
            <a:r>
              <a:rPr lang="cs-CZ" sz="2000" dirty="0" smtClean="0"/>
              <a:t>, </a:t>
            </a:r>
            <a:r>
              <a:rPr lang="cs-CZ" sz="2000" dirty="0" smtClean="0"/>
              <a:t>rozhovor, analýza produktů a činnosti; </a:t>
            </a:r>
            <a:r>
              <a:rPr lang="cs-CZ" sz="2000" dirty="0" smtClean="0"/>
              <a:t>vývojové škály, testy </a:t>
            </a:r>
            <a:r>
              <a:rPr lang="cs-CZ" sz="2000" dirty="0" smtClean="0"/>
              <a:t>schopností, dotazníky </a:t>
            </a:r>
            <a:endParaRPr lang="cs-CZ" sz="2000" dirty="0" smtClean="0"/>
          </a:p>
          <a:p>
            <a:r>
              <a:rPr lang="cs-CZ" sz="2000" dirty="0" smtClean="0"/>
              <a:t>B) Výzkum </a:t>
            </a:r>
            <a:r>
              <a:rPr lang="cs-CZ" sz="2000" b="1" dirty="0" smtClean="0"/>
              <a:t>z hlediska času</a:t>
            </a:r>
            <a:r>
              <a:rPr lang="cs-CZ" sz="2000" dirty="0" smtClean="0"/>
              <a:t>, existují studie:</a:t>
            </a:r>
            <a:endParaRPr lang="cs-CZ" sz="2000" dirty="0" smtClean="0"/>
          </a:p>
          <a:p>
            <a:pPr marL="457200" indent="-457200">
              <a:buAutoNum type="alphaLcParenR"/>
            </a:pPr>
            <a:r>
              <a:rPr lang="cs-CZ" sz="2000" b="1" dirty="0" smtClean="0"/>
              <a:t>longitudinální  </a:t>
            </a:r>
          </a:p>
          <a:p>
            <a:pPr marL="457200" indent="-457200">
              <a:buAutoNum type="alphaLcParenR"/>
            </a:pPr>
            <a:r>
              <a:rPr lang="cs-CZ" sz="2000" b="1" dirty="0" smtClean="0"/>
              <a:t>průřezové  </a:t>
            </a:r>
          </a:p>
          <a:p>
            <a:pPr marL="457200" indent="-457200">
              <a:buAutoNum type="alphaLcParenR"/>
            </a:pPr>
            <a:r>
              <a:rPr lang="cs-CZ" sz="2000" b="1" dirty="0" smtClean="0"/>
              <a:t>smíšené </a:t>
            </a:r>
            <a:r>
              <a:rPr lang="cs-CZ" sz="2000" b="1" dirty="0" smtClean="0"/>
              <a:t>studie</a:t>
            </a:r>
            <a:r>
              <a:rPr lang="cs-CZ" sz="2000" dirty="0" smtClean="0"/>
              <a:t> (</a:t>
            </a:r>
            <a:r>
              <a:rPr lang="cs-CZ" sz="2000" dirty="0" err="1" smtClean="0"/>
              <a:t>semilongitudinální</a:t>
            </a:r>
            <a:r>
              <a:rPr lang="cs-CZ" sz="2000" dirty="0" smtClean="0"/>
              <a:t>)</a:t>
            </a:r>
          </a:p>
          <a:p>
            <a:pPr marL="457200" indent="-457200">
              <a:buAutoNum type="alphaLcParenR"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C) Z hlediska postupu: </a:t>
            </a:r>
            <a:r>
              <a:rPr lang="cs-CZ" sz="2000" b="1" dirty="0" smtClean="0"/>
              <a:t>anamnestický a katamnestický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D</a:t>
            </a:r>
            <a:r>
              <a:rPr lang="cs-CZ" sz="2000" dirty="0" smtClean="0"/>
              <a:t>) Z hlediska  těžiště a témat výzkumu:  vliv </a:t>
            </a:r>
            <a:r>
              <a:rPr lang="cs-CZ" sz="2000" b="1" dirty="0" err="1" smtClean="0"/>
              <a:t>nature</a:t>
            </a:r>
            <a:r>
              <a:rPr lang="cs-CZ" sz="2000" b="1" dirty="0" smtClean="0"/>
              <a:t> x </a:t>
            </a:r>
            <a:r>
              <a:rPr lang="cs-CZ" sz="2000" b="1" dirty="0" err="1" smtClean="0"/>
              <a:t>nurture</a:t>
            </a:r>
            <a:r>
              <a:rPr lang="cs-CZ" sz="2000" b="1" dirty="0" smtClean="0"/>
              <a:t> </a:t>
            </a:r>
            <a:r>
              <a:rPr lang="cs-CZ" sz="2000" dirty="0" smtClean="0"/>
              <a:t>:  </a:t>
            </a:r>
            <a:endParaRPr lang="cs-CZ" sz="2000" dirty="0" smtClean="0"/>
          </a:p>
          <a:p>
            <a:r>
              <a:rPr lang="cs-CZ" sz="2000" dirty="0" smtClean="0"/>
              <a:t>Srovnávací </a:t>
            </a:r>
            <a:r>
              <a:rPr lang="cs-CZ" sz="2000" dirty="0" smtClean="0"/>
              <a:t>studie jednovaječných dvojčat (s ohledem na vliv dědičnosti a prostředí) 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Osoby v extrémních vývojových podmínkách (tzv. „vlčí děti“)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 III) Obtíže </a:t>
            </a:r>
            <a:r>
              <a:rPr lang="cs-CZ" sz="2400" dirty="0"/>
              <a:t>vývojové psychologie z </a:t>
            </a:r>
            <a:r>
              <a:rPr lang="cs-CZ" sz="2400" dirty="0" smtClean="0"/>
              <a:t>hlediska cílů oboru: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psychický </a:t>
            </a:r>
            <a:r>
              <a:rPr lang="cs-CZ" sz="2000" b="1" dirty="0"/>
              <a:t>vývoj se děje velmi pomalu, je těžké vysledovat jeho změny </a:t>
            </a:r>
            <a:endParaRPr lang="cs-CZ" sz="2000" b="1" dirty="0" smtClean="0"/>
          </a:p>
          <a:p>
            <a:endParaRPr lang="cs-CZ" sz="2000" dirty="0" smtClean="0"/>
          </a:p>
          <a:p>
            <a:r>
              <a:rPr lang="cs-CZ" sz="2000" dirty="0" smtClean="0"/>
              <a:t>proto </a:t>
            </a:r>
            <a:r>
              <a:rPr lang="cs-CZ" sz="2000" dirty="0"/>
              <a:t>poznáváme pomocí srovnávání, kdy sledujeme výchozí stav – před změnou a výsledný stav </a:t>
            </a:r>
            <a:r>
              <a:rPr lang="cs-CZ" sz="2000" dirty="0" smtClean="0"/>
              <a:t>– po </a:t>
            </a:r>
            <a:r>
              <a:rPr lang="cs-CZ" sz="2000" dirty="0"/>
              <a:t>změně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hlavní </a:t>
            </a:r>
            <a:r>
              <a:rPr lang="cs-CZ" sz="2000" dirty="0"/>
              <a:t>postup je tedy </a:t>
            </a:r>
            <a:r>
              <a:rPr lang="cs-CZ" sz="2000" b="1" dirty="0"/>
              <a:t>komparace stavů </a:t>
            </a:r>
            <a:r>
              <a:rPr lang="cs-CZ" sz="2000" dirty="0"/>
              <a:t>duševního </a:t>
            </a:r>
            <a:r>
              <a:rPr lang="cs-CZ" sz="2000" dirty="0" smtClean="0"/>
              <a:t>vývoje</a:t>
            </a:r>
          </a:p>
          <a:p>
            <a:r>
              <a:rPr lang="cs-CZ" sz="2000" dirty="0" smtClean="0"/>
              <a:t> 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čím jemnější změny chceme zachytit, tím kratší časové úseky musíme zvolit</a:t>
            </a:r>
          </a:p>
        </p:txBody>
      </p:sp>
    </p:spTree>
    <p:extLst>
      <p:ext uri="{BB962C8B-B14F-4D97-AF65-F5344CB8AC3E}">
        <p14:creationId xmlns:p14="http://schemas.microsoft.com/office/powerpoint/2010/main" val="2395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Ad.II</a:t>
            </a:r>
            <a:r>
              <a:rPr lang="cs-CZ" sz="2400" dirty="0" smtClean="0"/>
              <a:t>. Metody výzkumu: Longitudinální </a:t>
            </a:r>
            <a:r>
              <a:rPr lang="cs-CZ" sz="2400" dirty="0"/>
              <a:t>výzkum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</a:t>
            </a:r>
            <a:r>
              <a:rPr lang="cs-CZ" dirty="0"/>
              <a:t>královská metoda“ vývojové </a:t>
            </a:r>
            <a:r>
              <a:rPr lang="cs-CZ" dirty="0" smtClean="0"/>
              <a:t>psychologie: jedinci </a:t>
            </a:r>
            <a:r>
              <a:rPr lang="cs-CZ" dirty="0"/>
              <a:t>sledováni v určitém časovém rozmezí a výzkumník zachycuje změny v psychických </a:t>
            </a:r>
            <a:r>
              <a:rPr lang="cs-CZ" dirty="0" smtClean="0"/>
              <a:t>funkcích</a:t>
            </a:r>
          </a:p>
          <a:p>
            <a:r>
              <a:rPr lang="cs-CZ" dirty="0" smtClean="0"/>
              <a:t>jsou </a:t>
            </a:r>
            <a:r>
              <a:rPr lang="cs-CZ" dirty="0"/>
              <a:t>sledování ve </a:t>
            </a:r>
            <a:r>
              <a:rPr lang="cs-CZ" b="1" dirty="0"/>
              <a:t>standardizovaných </a:t>
            </a:r>
            <a:r>
              <a:rPr lang="cs-CZ" b="1" dirty="0" smtClean="0"/>
              <a:t>situacích</a:t>
            </a:r>
            <a:r>
              <a:rPr lang="cs-CZ" dirty="0" smtClean="0"/>
              <a:t>, sledujeme </a:t>
            </a:r>
            <a:r>
              <a:rPr lang="cs-CZ" dirty="0"/>
              <a:t>více </a:t>
            </a:r>
            <a:r>
              <a:rPr lang="cs-CZ" b="1" dirty="0"/>
              <a:t>proměnných</a:t>
            </a:r>
            <a:r>
              <a:rPr lang="cs-CZ" dirty="0"/>
              <a:t> (IQ, paměť, zručnost, řeč</a:t>
            </a:r>
            <a:r>
              <a:rPr lang="cs-CZ" dirty="0" smtClean="0"/>
              <a:t>,…), obvykle </a:t>
            </a:r>
            <a:r>
              <a:rPr lang="cs-CZ" dirty="0"/>
              <a:t>se </a:t>
            </a:r>
            <a:r>
              <a:rPr lang="cs-CZ" dirty="0" smtClean="0"/>
              <a:t>určí REPREZENTATIVNÍ </a:t>
            </a:r>
            <a:r>
              <a:rPr lang="cs-CZ" dirty="0"/>
              <a:t>vzorek dětí narozených v určitém roce </a:t>
            </a:r>
            <a:r>
              <a:rPr lang="cs-CZ" dirty="0" smtClean="0"/>
              <a:t>(děti </a:t>
            </a:r>
            <a:r>
              <a:rPr lang="cs-CZ" dirty="0"/>
              <a:t>pocházejí z různých prostředí, různé vzdělání rodičů apod</a:t>
            </a:r>
            <a:r>
              <a:rPr lang="cs-CZ" dirty="0" smtClean="0"/>
              <a:t>..) </a:t>
            </a:r>
          </a:p>
          <a:p>
            <a:r>
              <a:rPr lang="cs-CZ" b="1" dirty="0" smtClean="0"/>
              <a:t>podle </a:t>
            </a:r>
            <a:r>
              <a:rPr lang="cs-CZ" b="1" dirty="0"/>
              <a:t>délky dělíme</a:t>
            </a:r>
            <a:r>
              <a:rPr lang="cs-CZ" dirty="0"/>
              <a:t>: </a:t>
            </a:r>
            <a:r>
              <a:rPr lang="cs-CZ" dirty="0" smtClean="0"/>
              <a:t> krátkodobé (do </a:t>
            </a:r>
            <a:r>
              <a:rPr lang="cs-CZ" dirty="0"/>
              <a:t>2 let </a:t>
            </a:r>
            <a:r>
              <a:rPr lang="cs-CZ" dirty="0" smtClean="0"/>
              <a:t>trvání) střednědobé (do </a:t>
            </a:r>
            <a:r>
              <a:rPr lang="cs-CZ" dirty="0"/>
              <a:t>10 </a:t>
            </a:r>
            <a:r>
              <a:rPr lang="cs-CZ" dirty="0" smtClean="0"/>
              <a:t>let) souvislost </a:t>
            </a:r>
            <a:r>
              <a:rPr lang="cs-CZ" dirty="0"/>
              <a:t>mezi sexuálním zneužitím a interrupcí v mladím věku </a:t>
            </a:r>
            <a:r>
              <a:rPr lang="cs-CZ" dirty="0" smtClean="0"/>
              <a:t> </a:t>
            </a:r>
            <a:r>
              <a:rPr lang="cs-CZ" dirty="0"/>
              <a:t>dlouhodobé </a:t>
            </a:r>
            <a:r>
              <a:rPr lang="cs-CZ" dirty="0" smtClean="0"/>
              <a:t>(více </a:t>
            </a:r>
            <a:r>
              <a:rPr lang="cs-CZ" dirty="0"/>
              <a:t>než 10 </a:t>
            </a:r>
            <a:r>
              <a:rPr lang="cs-CZ" dirty="0" smtClean="0"/>
              <a:t>let): Matějček, výzkum </a:t>
            </a:r>
            <a:r>
              <a:rPr lang="cs-CZ" dirty="0"/>
              <a:t>nechtěných dětí</a:t>
            </a:r>
          </a:p>
          <a:p>
            <a:r>
              <a:rPr lang="cs-CZ" b="1" dirty="0" smtClean="0"/>
              <a:t>Předpoklad dobré predikce, ale nevýhody časové náročnosti</a:t>
            </a:r>
            <a:r>
              <a:rPr lang="cs-CZ" dirty="0" smtClean="0"/>
              <a:t>:  </a:t>
            </a:r>
          </a:p>
          <a:p>
            <a:r>
              <a:rPr lang="cs-CZ" dirty="0" smtClean="0"/>
              <a:t>finanční náklady,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úmrtnost“ probandů (odstěhování, úmrtí, osobní důvody)  v průběhu výzkumu se mohou změnit teoretické </a:t>
            </a:r>
            <a:r>
              <a:rPr lang="cs-CZ" dirty="0" err="1"/>
              <a:t>koncepc</a:t>
            </a:r>
            <a:endParaRPr lang="cs-CZ" dirty="0" smtClean="0"/>
          </a:p>
          <a:p>
            <a:r>
              <a:rPr lang="cs-CZ" dirty="0" smtClean="0"/>
              <a:t>opatrné </a:t>
            </a:r>
            <a:r>
              <a:rPr lang="cs-CZ" dirty="0"/>
              <a:t>generalizování </a:t>
            </a:r>
            <a:r>
              <a:rPr lang="cs-CZ" dirty="0" smtClean="0"/>
              <a:t>výsledků: nevyváženost </a:t>
            </a:r>
            <a:r>
              <a:rPr lang="cs-CZ" dirty="0"/>
              <a:t>historických období (20. léta x 60. léta x 90. léta) </a:t>
            </a:r>
            <a:r>
              <a:rPr lang="cs-CZ" dirty="0" smtClean="0"/>
              <a:t>– změnil se </a:t>
            </a:r>
            <a:r>
              <a:rPr lang="cs-CZ" dirty="0"/>
              <a:t>jedinec </a:t>
            </a:r>
            <a:r>
              <a:rPr lang="cs-CZ" dirty="0" smtClean="0"/>
              <a:t>nebo </a:t>
            </a:r>
            <a:r>
              <a:rPr lang="cs-CZ" dirty="0"/>
              <a:t>za změnu může změna ve </a:t>
            </a:r>
            <a:r>
              <a:rPr lang="cs-CZ" dirty="0" smtClean="0"/>
              <a:t>společnosti?</a:t>
            </a:r>
          </a:p>
          <a:p>
            <a:r>
              <a:rPr lang="cs-CZ" dirty="0"/>
              <a:t>z</a:t>
            </a:r>
            <a:r>
              <a:rPr lang="cs-CZ" dirty="0" smtClean="0"/>
              <a:t>měna koncepce a potřeb výzkumu ???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78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Ad. IV: Otázky a zamyšlení  k  výzkumným metodám: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1. </a:t>
            </a:r>
            <a:r>
              <a:rPr lang="cs-CZ" sz="2000" b="1" dirty="0" smtClean="0"/>
              <a:t>Jaké jsou výhody a nevýhody ostatních dvou typů výzkumu z hlediska času?</a:t>
            </a:r>
          </a:p>
          <a:p>
            <a:r>
              <a:rPr lang="cs-CZ" sz="2000" u="sng" dirty="0" smtClean="0"/>
              <a:t>Pojem: </a:t>
            </a:r>
            <a:r>
              <a:rPr lang="cs-CZ" sz="2000" dirty="0" smtClean="0"/>
              <a:t>nepravá vývojová změna</a:t>
            </a:r>
          </a:p>
          <a:p>
            <a:endParaRPr lang="cs-CZ" sz="2000" dirty="0" smtClean="0"/>
          </a:p>
          <a:p>
            <a:r>
              <a:rPr lang="cs-CZ" sz="2000" dirty="0" smtClean="0"/>
              <a:t>II.  </a:t>
            </a:r>
            <a:r>
              <a:rPr lang="cs-CZ" sz="2000" b="1" dirty="0" smtClean="0"/>
              <a:t>Jaká jsou rizika výzkumu katamnestického a anamnestického:</a:t>
            </a:r>
          </a:p>
          <a:p>
            <a:r>
              <a:rPr lang="cs-CZ" sz="2000" u="sng" dirty="0" smtClean="0"/>
              <a:t>Výzkum:</a:t>
            </a:r>
            <a:r>
              <a:rPr lang="cs-CZ" sz="2000" dirty="0" smtClean="0"/>
              <a:t> </a:t>
            </a:r>
            <a:r>
              <a:rPr lang="cs-CZ" sz="2000" dirty="0" err="1" smtClean="0"/>
              <a:t>Bowlbyho</a:t>
            </a:r>
            <a:r>
              <a:rPr lang="cs-CZ" sz="2000" dirty="0" smtClean="0"/>
              <a:t> 1946 a 1956: vliv separace od rodičů na delikvenci </a:t>
            </a:r>
          </a:p>
          <a:p>
            <a:endParaRPr lang="cs-CZ" sz="2000" dirty="0"/>
          </a:p>
          <a:p>
            <a:r>
              <a:rPr lang="cs-CZ" sz="2000" dirty="0" smtClean="0"/>
              <a:t>III. </a:t>
            </a:r>
            <a:r>
              <a:rPr lang="cs-CZ" sz="2000" b="1" dirty="0" smtClean="0"/>
              <a:t>Rizika výzkumu dvojčat?</a:t>
            </a:r>
          </a:p>
          <a:p>
            <a:r>
              <a:rPr lang="cs-CZ" sz="2000" u="sng" dirty="0" smtClean="0"/>
              <a:t>Teze</a:t>
            </a:r>
            <a:r>
              <a:rPr lang="cs-CZ" sz="2000" u="sng" dirty="0"/>
              <a:t>: </a:t>
            </a:r>
            <a:r>
              <a:rPr lang="cs-CZ" sz="2000" dirty="0"/>
              <a:t>„Odlišný“ fenotyp se začne projevovat hned, jak se vajíčko zahnízdí v děloze. I u dvojčat je to pokaždé jinde. </a:t>
            </a:r>
          </a:p>
        </p:txBody>
      </p:sp>
    </p:spTree>
    <p:extLst>
      <p:ext uri="{BB962C8B-B14F-4D97-AF65-F5344CB8AC3E}">
        <p14:creationId xmlns:p14="http://schemas.microsoft.com/office/powerpoint/2010/main" val="2658361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Ad V. VÝVOJOVÉ TEORIE: Význam </a:t>
            </a:r>
            <a:r>
              <a:rPr lang="cs-CZ" sz="2800" dirty="0" smtClean="0"/>
              <a:t>periodizace a „stadiálních teorií“ vývoje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I</a:t>
            </a:r>
            <a:r>
              <a:rPr lang="cs-CZ" b="1" dirty="0" smtClean="0"/>
              <a:t>. Snaha </a:t>
            </a:r>
            <a:r>
              <a:rPr lang="cs-CZ" b="1" dirty="0" smtClean="0"/>
              <a:t>popsat zmíněné zákonitosti vývoje  ohraničení jednotlivých stádií vývoje se zřetelem k základním aspektům periodizace:</a:t>
            </a:r>
          </a:p>
          <a:p>
            <a:r>
              <a:rPr lang="cs-CZ" dirty="0" smtClean="0"/>
              <a:t>vývojový stupeň trvá delší dobu, během níž nedochází k podstatným změnám mezi jednotlivými etapami jsou kratší přechodové fáze sekvence jednotlivých etap jsou neměnné a univerzální pro všechny (?)</a:t>
            </a:r>
          </a:p>
          <a:p>
            <a:r>
              <a:rPr lang="cs-CZ" dirty="0" smtClean="0"/>
              <a:t> související fenomény: tranzitorní krize, kritická a senzitivní období…  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II. </a:t>
            </a:r>
            <a:r>
              <a:rPr lang="cs-CZ" b="1" dirty="0" smtClean="0"/>
              <a:t>Společné charakteristiky stadiálních teorií: </a:t>
            </a:r>
          </a:p>
          <a:p>
            <a:pPr>
              <a:buNone/>
            </a:pPr>
            <a:r>
              <a:rPr lang="cs-CZ" dirty="0" smtClean="0"/>
              <a:t>1.Pořadí sekvencí je neměnné a pro všechny stejné </a:t>
            </a:r>
          </a:p>
          <a:p>
            <a:pPr>
              <a:buNone/>
            </a:pPr>
            <a:r>
              <a:rPr lang="cs-CZ" dirty="0" smtClean="0"/>
              <a:t>2. Každé stadium je kvalitativně (nebo strukturálně) jedinečné a odlišné od ostatních </a:t>
            </a:r>
          </a:p>
          <a:p>
            <a:pPr>
              <a:buNone/>
            </a:pPr>
            <a:r>
              <a:rPr lang="cs-CZ" dirty="0" smtClean="0"/>
              <a:t>3. Stadia představují logický pokrok ve vývoji, kdy se integruje to, co bylo dříve dosaženo  </a:t>
            </a:r>
          </a:p>
          <a:p>
            <a:pPr>
              <a:buNone/>
            </a:pPr>
            <a:r>
              <a:rPr lang="cs-CZ" dirty="0" smtClean="0"/>
              <a:t>4. Takto se integruje každá dřívější zkušenost. Např. dítě, které se učí psát, integruje dříve nabytou dovednost kreslení a manipulaci s věcmi. Podobně vývoj intimity.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/>
              <a:t>V. </a:t>
            </a:r>
            <a:r>
              <a:rPr lang="cs-CZ" sz="2400" b="1" u="sng" dirty="0" smtClean="0"/>
              <a:t>V</a:t>
            </a:r>
            <a:r>
              <a:rPr lang="cs-CZ" sz="2400" b="1" u="sng" dirty="0" smtClean="0"/>
              <a:t>ývojové teorie:  </a:t>
            </a:r>
            <a:r>
              <a:rPr lang="cs-CZ" sz="2000" dirty="0" smtClean="0"/>
              <a:t>poskytují „nezbytný </a:t>
            </a:r>
            <a:r>
              <a:rPr lang="cs-CZ" sz="2000" b="1" dirty="0" smtClean="0"/>
              <a:t>pojmový nástroj</a:t>
            </a:r>
            <a:r>
              <a:rPr lang="cs-CZ" sz="2000" dirty="0" smtClean="0"/>
              <a:t>, který pomáhá pochopit vztah mezi příčinami (vnitřními faktory, podmínkami uvnitř organismu a vnějšími podmínkami, vlivy prostředí) a následky v průběhu ontogeneze (vývoj schopností, emocí, morálních postojů).“ </a:t>
            </a:r>
          </a:p>
          <a:p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b="1" dirty="0" smtClean="0"/>
              <a:t>využití v mnoha humanitních disciplínách </a:t>
            </a:r>
            <a:r>
              <a:rPr lang="cs-CZ" sz="2000" dirty="0" smtClean="0"/>
              <a:t>– nejen v psychologii (vedení terapie, popř. poradenského rozhovoru se zřetelem k etapě vývoje, ve které se klient nachází, specifika psychodiagnostiky dětí), ale i v profesích nepsychologických (lékaři, učitelé, výchovní poradci, sociální pracovníci</a:t>
            </a:r>
            <a:r>
              <a:rPr lang="cs-CZ" dirty="0" smtClean="0"/>
              <a:t>)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 V. Různé </a:t>
            </a:r>
            <a:r>
              <a:rPr lang="cs-CZ" dirty="0" smtClean="0"/>
              <a:t>důrazy vývojových </a:t>
            </a:r>
            <a:r>
              <a:rPr lang="cs-CZ" dirty="0" smtClean="0"/>
              <a:t>teorií: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A) Důraz </a:t>
            </a:r>
            <a:r>
              <a:rPr lang="cs-CZ" sz="2000" dirty="0" smtClean="0"/>
              <a:t>na periodizaci, celoživotní vývoj v nejširším pojetí x Důraz na některé aspekty vývoje (kognitivní, emoční, psychosociální…) </a:t>
            </a:r>
          </a:p>
          <a:p>
            <a:pPr>
              <a:buNone/>
            </a:pPr>
            <a:endParaRPr dirty="0"/>
          </a:p>
          <a:p>
            <a:r>
              <a:rPr lang="cs-CZ" sz="2000" dirty="0" smtClean="0"/>
              <a:t>B) Důraz </a:t>
            </a:r>
            <a:r>
              <a:rPr lang="cs-CZ" sz="2000" dirty="0" smtClean="0"/>
              <a:t>na popis stádií x Důraz na „logiku“ vývoje a změn 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 smtClean="0"/>
              <a:t>C) „</a:t>
            </a:r>
            <a:r>
              <a:rPr lang="cs-CZ" sz="2000" dirty="0" err="1" smtClean="0"/>
              <a:t>nature</a:t>
            </a:r>
            <a:r>
              <a:rPr lang="cs-CZ" sz="2000" dirty="0" smtClean="0"/>
              <a:t>“ x „</a:t>
            </a:r>
            <a:r>
              <a:rPr lang="cs-CZ" sz="2000" dirty="0" err="1" smtClean="0"/>
              <a:t>nurture</a:t>
            </a:r>
            <a:r>
              <a:rPr lang="cs-CZ" sz="2000" dirty="0" smtClean="0"/>
              <a:t>“ 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</a:t>
            </a:r>
            <a:endParaRPr lang="cs-CZ" sz="2000" dirty="0" smtClean="0"/>
          </a:p>
          <a:p>
            <a:r>
              <a:rPr lang="cs-CZ" sz="2000" dirty="0" smtClean="0"/>
              <a:t>( pojetí se mohou doplňovat a mohou být i konkurenční)</a:t>
            </a: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Ad V. Periodizace </a:t>
            </a:r>
            <a:r>
              <a:rPr lang="cs-CZ" dirty="0" smtClean="0">
                <a:latin typeface="Calibri" pitchFamily="34" charset="0"/>
              </a:rPr>
              <a:t>psychického </a:t>
            </a:r>
            <a:r>
              <a:rPr lang="cs-CZ" dirty="0" smtClean="0">
                <a:latin typeface="Calibri" pitchFamily="34" charset="0"/>
              </a:rPr>
              <a:t>vývoje: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Vývoj…</a:t>
            </a:r>
          </a:p>
          <a:p>
            <a:r>
              <a:rPr lang="cs-CZ" sz="2000" dirty="0" smtClean="0"/>
              <a:t>…celoživotní </a:t>
            </a:r>
            <a:r>
              <a:rPr lang="cs-CZ" sz="2000" dirty="0" smtClean="0"/>
              <a:t>(„</a:t>
            </a:r>
            <a:r>
              <a:rPr lang="cs-CZ" sz="2000" dirty="0" err="1" smtClean="0"/>
              <a:t>life-span</a:t>
            </a:r>
            <a:r>
              <a:rPr lang="cs-CZ" sz="2000" dirty="0" smtClean="0"/>
              <a:t>“, </a:t>
            </a:r>
            <a:r>
              <a:rPr lang="cs-CZ" sz="2000" dirty="0" err="1" smtClean="0"/>
              <a:t>biodromální</a:t>
            </a:r>
            <a:r>
              <a:rPr lang="cs-CZ" sz="2000" dirty="0" smtClean="0"/>
              <a:t>), např.:</a:t>
            </a:r>
          </a:p>
          <a:p>
            <a:r>
              <a:rPr lang="cs-CZ" sz="2000" dirty="0" smtClean="0"/>
              <a:t>Eklektická periodizace</a:t>
            </a:r>
          </a:p>
          <a:p>
            <a:r>
              <a:rPr lang="cs-CZ" sz="2000" b="1" dirty="0" err="1" smtClean="0"/>
              <a:t>Eriksonova</a:t>
            </a:r>
            <a:r>
              <a:rPr lang="cs-CZ" sz="2000" b="1" dirty="0" smtClean="0"/>
              <a:t> psychosociální vývojová teorie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dirty="0" smtClean="0"/>
              <a:t>…určitého </a:t>
            </a:r>
            <a:r>
              <a:rPr lang="cs-CZ" sz="2000" dirty="0" smtClean="0"/>
              <a:t>úseku v životě (zpravidla považovaného za významný až určující – nejčastěji dětství) </a:t>
            </a:r>
            <a:endParaRPr lang="cs-CZ" sz="2000" dirty="0" smtClean="0"/>
          </a:p>
          <a:p>
            <a:r>
              <a:rPr lang="cs-CZ" sz="2000" dirty="0" smtClean="0"/>
              <a:t>Např. </a:t>
            </a:r>
            <a:r>
              <a:rPr lang="cs-CZ" sz="2000" b="1" dirty="0" smtClean="0"/>
              <a:t>Freudova psychosexuální teorie</a:t>
            </a:r>
            <a:endParaRPr lang="cs-CZ" sz="2000" b="1" dirty="0" smtClean="0"/>
          </a:p>
          <a:p>
            <a:endParaRPr dirty="0"/>
          </a:p>
          <a:p>
            <a:r>
              <a:rPr lang="cs-CZ" sz="2000" dirty="0" smtClean="0"/>
              <a:t> </a:t>
            </a:r>
            <a:r>
              <a:rPr lang="cs-CZ" sz="2000" dirty="0" smtClean="0"/>
              <a:t>…</a:t>
            </a:r>
            <a:r>
              <a:rPr lang="cs-CZ" sz="2000" dirty="0" smtClean="0"/>
              <a:t>určité </a:t>
            </a:r>
            <a:r>
              <a:rPr lang="cs-CZ" sz="2000" dirty="0" smtClean="0"/>
              <a:t>funkce, systému, vlastnosti… aspektu života (emoční vývoj, kognitivní vývoj, morální vývoj, profesní vývoj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Např. </a:t>
            </a:r>
            <a:r>
              <a:rPr lang="cs-CZ" sz="2000" b="1" dirty="0" smtClean="0"/>
              <a:t>Teorie kognitivního vývoje Jeana </a:t>
            </a:r>
            <a:r>
              <a:rPr lang="cs-CZ" sz="2000" b="1" dirty="0" err="1" smtClean="0"/>
              <a:t>Piageta</a:t>
            </a:r>
            <a:endParaRPr lang="cs-CZ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 V. Eklektická </a:t>
            </a:r>
            <a:r>
              <a:rPr lang="cs-CZ" dirty="0" smtClean="0"/>
              <a:t>„</a:t>
            </a:r>
            <a:r>
              <a:rPr lang="cs-CZ" dirty="0" err="1" smtClean="0"/>
              <a:t>life-span</a:t>
            </a:r>
            <a:r>
              <a:rPr lang="cs-CZ" dirty="0" smtClean="0"/>
              <a:t>“ periodizace (dle Vágnerové, 2005, 2007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Období :</a:t>
            </a:r>
          </a:p>
          <a:p>
            <a:r>
              <a:rPr lang="cs-CZ" sz="2000" dirty="0" smtClean="0"/>
              <a:t>Prenatální</a:t>
            </a:r>
          </a:p>
          <a:p>
            <a:r>
              <a:rPr lang="cs-CZ" sz="2000" dirty="0" smtClean="0"/>
              <a:t>Novorozenecké (zhruba první měsíc života)</a:t>
            </a:r>
          </a:p>
          <a:p>
            <a:r>
              <a:rPr lang="cs-CZ" sz="2000" dirty="0" smtClean="0"/>
              <a:t>Kojenecké (do 1 roku) </a:t>
            </a:r>
          </a:p>
          <a:p>
            <a:r>
              <a:rPr lang="cs-CZ" sz="2000" dirty="0" smtClean="0"/>
              <a:t>Batolecí (1 – 3 roky) </a:t>
            </a:r>
          </a:p>
          <a:p>
            <a:r>
              <a:rPr lang="cs-CZ" sz="2000" dirty="0" smtClean="0"/>
              <a:t>Předškolní období (3 – 6 let) </a:t>
            </a:r>
          </a:p>
          <a:p>
            <a:r>
              <a:rPr lang="cs-CZ" sz="2000" dirty="0" smtClean="0"/>
              <a:t>Školní věk – mladší, střední, starší </a:t>
            </a:r>
          </a:p>
          <a:p>
            <a:r>
              <a:rPr lang="cs-CZ" sz="2000" dirty="0" smtClean="0"/>
              <a:t>Dospívání – adolescence</a:t>
            </a:r>
          </a:p>
          <a:p>
            <a:r>
              <a:rPr lang="cs-CZ" sz="2000" dirty="0" smtClean="0"/>
              <a:t>Dospělost </a:t>
            </a:r>
            <a:r>
              <a:rPr lang="cs-CZ" sz="2000" dirty="0" smtClean="0"/>
              <a:t>– mladší (20-40), střední 40-50, starší (50-60) </a:t>
            </a:r>
          </a:p>
          <a:p>
            <a:r>
              <a:rPr lang="cs-CZ" sz="2000" dirty="0" smtClean="0"/>
              <a:t>Stáří – rané (60-75), pravé (75 a více) </a:t>
            </a:r>
            <a:endParaRPr lang="cs-CZ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VI. Pojmy k zopakování/zapamatování: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/>
              <a:t>Antropogeneze, fylogeneze, ontogeneze, aktuální geneze</a:t>
            </a:r>
          </a:p>
          <a:p>
            <a:r>
              <a:rPr lang="cs-CZ" sz="2000" dirty="0" err="1" smtClean="0"/>
              <a:t>Nature</a:t>
            </a:r>
            <a:r>
              <a:rPr lang="cs-CZ" sz="2000" dirty="0" smtClean="0"/>
              <a:t> </a:t>
            </a:r>
            <a:r>
              <a:rPr lang="cs-CZ" sz="2000" dirty="0" smtClean="0"/>
              <a:t>x </a:t>
            </a:r>
            <a:r>
              <a:rPr lang="cs-CZ" sz="2000" dirty="0" err="1" smtClean="0"/>
              <a:t>nurture</a:t>
            </a:r>
            <a:endParaRPr lang="cs-CZ" sz="2000" dirty="0" smtClean="0"/>
          </a:p>
          <a:p>
            <a:r>
              <a:rPr lang="cs-CZ" sz="2000" dirty="0" smtClean="0"/>
              <a:t>Evoluce </a:t>
            </a:r>
            <a:r>
              <a:rPr lang="cs-CZ" sz="2000" dirty="0"/>
              <a:t>a evoluční psychologie, etologie</a:t>
            </a:r>
          </a:p>
          <a:p>
            <a:r>
              <a:rPr lang="cs-CZ" sz="2000" dirty="0" smtClean="0"/>
              <a:t>Genotyp </a:t>
            </a:r>
            <a:r>
              <a:rPr lang="cs-CZ" sz="2000" dirty="0" smtClean="0"/>
              <a:t>x fenotyp</a:t>
            </a:r>
          </a:p>
          <a:p>
            <a:r>
              <a:rPr lang="cs-CZ" sz="2000" dirty="0" smtClean="0"/>
              <a:t>Longitudinální výzkum</a:t>
            </a:r>
          </a:p>
          <a:p>
            <a:r>
              <a:rPr lang="cs-CZ" sz="2000" dirty="0" smtClean="0"/>
              <a:t>Průřezový (</a:t>
            </a:r>
            <a:r>
              <a:rPr lang="cs-CZ" sz="2000" dirty="0" err="1" smtClean="0"/>
              <a:t>kohorotový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Semilongitudinální</a:t>
            </a:r>
            <a:endParaRPr lang="cs-CZ" sz="2000" dirty="0" smtClean="0"/>
          </a:p>
          <a:p>
            <a:r>
              <a:rPr lang="cs-CZ" sz="2000" dirty="0" smtClean="0"/>
              <a:t>Klinické metody,  Anamnéza</a:t>
            </a:r>
            <a:endParaRPr lang="cs-CZ" sz="2000" dirty="0"/>
          </a:p>
          <a:p>
            <a:r>
              <a:rPr lang="cs-CZ" sz="2000" dirty="0" smtClean="0"/>
              <a:t>Výzkum </a:t>
            </a:r>
            <a:r>
              <a:rPr lang="cs-CZ" sz="2000" dirty="0" smtClean="0"/>
              <a:t>dvojčat x vlčích </a:t>
            </a:r>
            <a:r>
              <a:rPr lang="cs-CZ" sz="2000" dirty="0" smtClean="0"/>
              <a:t>dětí</a:t>
            </a:r>
            <a:endParaRPr lang="cs-CZ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úvodu: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Vývojová psychologie jako obor</a:t>
            </a:r>
          </a:p>
          <a:p>
            <a:r>
              <a:rPr lang="cs-CZ" dirty="0" smtClean="0"/>
              <a:t>II. </a:t>
            </a:r>
            <a:r>
              <a:rPr lang="cs-CZ" dirty="0"/>
              <a:t>Základní pojmy a zdroje </a:t>
            </a:r>
            <a:r>
              <a:rPr lang="cs-CZ" dirty="0" smtClean="0"/>
              <a:t>oboru</a:t>
            </a:r>
          </a:p>
          <a:p>
            <a:r>
              <a:rPr lang="cs-CZ" dirty="0"/>
              <a:t>III. </a:t>
            </a:r>
            <a:r>
              <a:rPr lang="cs-CZ" dirty="0" smtClean="0"/>
              <a:t>Cíle oboru</a:t>
            </a:r>
          </a:p>
          <a:p>
            <a:r>
              <a:rPr lang="cs-CZ" dirty="0" smtClean="0"/>
              <a:t>IV. Metody</a:t>
            </a:r>
          </a:p>
          <a:p>
            <a:r>
              <a:rPr lang="cs-CZ" dirty="0" smtClean="0"/>
              <a:t>IV.  Vývojové teorie</a:t>
            </a:r>
          </a:p>
          <a:p>
            <a:r>
              <a:rPr lang="cs-CZ" dirty="0" smtClean="0"/>
              <a:t>V. Pojmy k zopakování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01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sz="2400" dirty="0" smtClean="0"/>
              <a:t>Vývojová psychologie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Teoretický obor, který má vztah k:</a:t>
            </a:r>
          </a:p>
          <a:p>
            <a:r>
              <a:rPr lang="cs-CZ" sz="2000" dirty="0" smtClean="0"/>
              <a:t>Poradenské psychologii</a:t>
            </a:r>
            <a:endParaRPr lang="cs-CZ" sz="2000" dirty="0"/>
          </a:p>
          <a:p>
            <a:r>
              <a:rPr lang="cs-CZ" sz="2000" dirty="0" smtClean="0"/>
              <a:t>Psychodiagnostice</a:t>
            </a:r>
          </a:p>
          <a:p>
            <a:r>
              <a:rPr lang="cs-CZ" sz="2000" dirty="0" smtClean="0"/>
              <a:t>Pedagogické psychologii</a:t>
            </a:r>
          </a:p>
          <a:p>
            <a:r>
              <a:rPr lang="cs-CZ" sz="2000" dirty="0" smtClean="0"/>
              <a:t>Klinické psychologii</a:t>
            </a:r>
          </a:p>
          <a:p>
            <a:r>
              <a:rPr lang="cs-CZ" sz="2000" dirty="0" smtClean="0"/>
              <a:t>Psychoterapii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 další nepsychologické obory: Pedagogika…</a:t>
            </a:r>
          </a:p>
          <a:p>
            <a:endParaRPr lang="cs-CZ" sz="2000" dirty="0"/>
          </a:p>
          <a:p>
            <a:r>
              <a:rPr lang="cs-CZ" sz="2000" dirty="0" smtClean="0"/>
              <a:t>Psychika dětí, psychika z pohledu </a:t>
            </a:r>
            <a:r>
              <a:rPr lang="cs-CZ" sz="2000" dirty="0" err="1" smtClean="0"/>
              <a:t>ontogneze</a:t>
            </a:r>
            <a:r>
              <a:rPr lang="cs-CZ" sz="2000" dirty="0" smtClean="0"/>
              <a:t>: laické teorie vývoje a faktorů, které vývoj ovlivňují</a:t>
            </a:r>
          </a:p>
          <a:p>
            <a:r>
              <a:rPr lang="cs-CZ" sz="2000" dirty="0" smtClean="0"/>
              <a:t>PRO PROFESIONÁLY:  Nutnost výzkumných východisek, nutnost porozumění zákonitostem (vznik teorií) a korekce laického pohledu.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4291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II. </a:t>
            </a:r>
            <a:r>
              <a:rPr lang="cs-CZ" sz="2700" dirty="0" smtClean="0"/>
              <a:t>Základní pojmy a zdroje vývojově psychologické myšlení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VÝVOJ znamená:</a:t>
            </a:r>
          </a:p>
          <a:p>
            <a:r>
              <a:rPr lang="cs-CZ" sz="2000" dirty="0" smtClean="0"/>
              <a:t>1. Fylogeneze</a:t>
            </a:r>
            <a:endParaRPr lang="cs-CZ" sz="2000" dirty="0" smtClean="0"/>
          </a:p>
          <a:p>
            <a:r>
              <a:rPr lang="cs-CZ" sz="2000" dirty="0" smtClean="0"/>
              <a:t>2. Antropogeneze</a:t>
            </a:r>
            <a:endParaRPr lang="cs-CZ" sz="2000" dirty="0" smtClean="0"/>
          </a:p>
          <a:p>
            <a:r>
              <a:rPr lang="cs-CZ" sz="2000" b="1" dirty="0" smtClean="0"/>
              <a:t>3. Ontogeneze </a:t>
            </a:r>
            <a:r>
              <a:rPr lang="cs-CZ" sz="2000" b="1" dirty="0" smtClean="0"/>
              <a:t>– typicky těžiště zájmu vývojové psychologie</a:t>
            </a:r>
          </a:p>
          <a:p>
            <a:r>
              <a:rPr lang="cs-CZ" sz="2000" dirty="0" smtClean="0"/>
              <a:t>4. Aktuální </a:t>
            </a:r>
            <a:r>
              <a:rPr lang="cs-CZ" sz="2000" dirty="0" smtClean="0"/>
              <a:t>geneze – nějakého psychického jevu (vznik emoce, </a:t>
            </a:r>
            <a:r>
              <a:rPr lang="cs-CZ" sz="2000" dirty="0" smtClean="0"/>
              <a:t>průběh učení)</a:t>
            </a:r>
          </a:p>
          <a:p>
            <a:endParaRPr lang="cs-CZ" sz="2000" dirty="0" smtClean="0"/>
          </a:p>
          <a:p>
            <a:r>
              <a:rPr lang="cs-CZ" sz="2000" b="1" dirty="0" smtClean="0"/>
              <a:t>Antropogeneze – jak se člověk stávala člověkem:</a:t>
            </a:r>
            <a:endParaRPr lang="cs-CZ" sz="2000" b="1" dirty="0" smtClean="0"/>
          </a:p>
          <a:p>
            <a:r>
              <a:rPr lang="cs-CZ" sz="2000" dirty="0" smtClean="0">
                <a:hlinkClick r:id="rId2"/>
              </a:rPr>
              <a:t>https://www.youtube.com/watch?v=Kueo99LlWDg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90600"/>
          </a:xfrm>
        </p:spPr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Ad II) Základní pojmy: Co ovlivňuje vývoj: Biologičtí x Sociální činitelé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Má </a:t>
            </a:r>
            <a:r>
              <a:rPr lang="cs-CZ" b="1" dirty="0"/>
              <a:t>větší vliv prostředí nebo dědičnost?</a:t>
            </a:r>
          </a:p>
          <a:p>
            <a:r>
              <a:rPr lang="cs-CZ" b="1" dirty="0" smtClean="0"/>
              <a:t>Genotyp</a:t>
            </a:r>
            <a:r>
              <a:rPr lang="cs-CZ" dirty="0" smtClean="0"/>
              <a:t> </a:t>
            </a:r>
            <a:r>
              <a:rPr lang="cs-CZ" dirty="0"/>
              <a:t>(veškerá zděděná genetická charakteristika jedince zaznamenaná v DNA) nastavuje práh schopností, které nelze překročit </a:t>
            </a:r>
            <a:endParaRPr lang="cs-CZ" dirty="0" smtClean="0"/>
          </a:p>
          <a:p>
            <a:r>
              <a:rPr lang="cs-CZ" b="1" dirty="0" smtClean="0"/>
              <a:t>Reakční </a:t>
            </a:r>
            <a:r>
              <a:rPr lang="cs-CZ" b="1" dirty="0"/>
              <a:t>norma </a:t>
            </a:r>
            <a:r>
              <a:rPr lang="cs-CZ" dirty="0"/>
              <a:t>(</a:t>
            </a:r>
            <a:r>
              <a:rPr lang="cs-CZ" dirty="0" err="1"/>
              <a:t>Woltereck</a:t>
            </a:r>
            <a:r>
              <a:rPr lang="cs-CZ" dirty="0"/>
              <a:t>, 1909 </a:t>
            </a:r>
            <a:r>
              <a:rPr lang="cs-CZ" dirty="0" smtClean="0"/>
              <a:t> - vlivy </a:t>
            </a:r>
            <a:r>
              <a:rPr lang="cs-CZ" dirty="0"/>
              <a:t>prostředí dokážou schopnosti v intervalu reakční normy </a:t>
            </a:r>
            <a:r>
              <a:rPr lang="cs-CZ" dirty="0" smtClean="0"/>
              <a:t>ovlivnit). Prostředí </a:t>
            </a:r>
            <a:r>
              <a:rPr lang="cs-CZ" dirty="0"/>
              <a:t>rozhoduje o tom, jaká bude konkrétní hodnota fenotypu uvnitř tohoto rozmezí reakční normy. </a:t>
            </a:r>
          </a:p>
          <a:p>
            <a:r>
              <a:rPr lang="cs-CZ" dirty="0" smtClean="0"/>
              <a:t>F</a:t>
            </a:r>
            <a:r>
              <a:rPr lang="cs-CZ" b="1" dirty="0" smtClean="0"/>
              <a:t>enotyp </a:t>
            </a:r>
            <a:r>
              <a:rPr lang="cs-CZ" dirty="0" smtClean="0"/>
              <a:t>(soubor </a:t>
            </a:r>
            <a:r>
              <a:rPr lang="cs-CZ" dirty="0"/>
              <a:t>všech vlastností a znaků organismu, výsledek interakce určitého genotypu s prostředím)</a:t>
            </a:r>
          </a:p>
          <a:p>
            <a:r>
              <a:rPr lang="cs-CZ" dirty="0"/>
              <a:t>Zkoumání vlivu prostředí a </a:t>
            </a:r>
            <a:r>
              <a:rPr lang="cs-CZ" dirty="0" smtClean="0"/>
              <a:t>genetiky: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výzkumy </a:t>
            </a:r>
            <a:r>
              <a:rPr lang="cs-CZ" dirty="0"/>
              <a:t>na </a:t>
            </a:r>
            <a:r>
              <a:rPr lang="cs-CZ" dirty="0" smtClean="0"/>
              <a:t>dvojčatech = ty</a:t>
            </a:r>
            <a:r>
              <a:rPr lang="cs-CZ" dirty="0"/>
              <a:t>, kdy jsou děti vychovávány odděleně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výzkumník </a:t>
            </a:r>
            <a:r>
              <a:rPr lang="cs-CZ" dirty="0"/>
              <a:t>kontroluje vrozené proměnné, což není jinde </a:t>
            </a:r>
            <a:r>
              <a:rPr lang="cs-CZ" dirty="0" smtClean="0"/>
              <a:t>možné: genotyp je </a:t>
            </a:r>
            <a:r>
              <a:rPr lang="cs-CZ" dirty="0"/>
              <a:t>stejný (u jednovaječných), výzkumník pak pozoruje, jak se genotyp projevil v různém prostředí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Výzkum: </a:t>
            </a:r>
            <a:r>
              <a:rPr lang="cs-CZ" b="1" dirty="0" smtClean="0"/>
              <a:t>unikátní </a:t>
            </a:r>
            <a:r>
              <a:rPr lang="cs-CZ" b="1" dirty="0"/>
              <a:t>Minnesotský výzkum dvojčat vychovávaných odděleně</a:t>
            </a:r>
            <a:r>
              <a:rPr lang="cs-CZ" dirty="0"/>
              <a:t>, probíhal v letech 1979 až 2000</a:t>
            </a:r>
            <a:r>
              <a:rPr lang="cs-CZ" dirty="0" smtClean="0"/>
              <a:t>– nelze </a:t>
            </a:r>
            <a:r>
              <a:rPr lang="cs-CZ" dirty="0"/>
              <a:t>zopakovat, protože dvojčata se již nerozdělují</a:t>
            </a:r>
          </a:p>
        </p:txBody>
      </p:sp>
    </p:spTree>
    <p:extLst>
      <p:ext uri="{BB962C8B-B14F-4D97-AF65-F5344CB8AC3E}">
        <p14:creationId xmlns:p14="http://schemas.microsoft.com/office/powerpoint/2010/main" val="10770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Ad. II. Zdroje </a:t>
            </a:r>
            <a:r>
              <a:rPr lang="cs-CZ" sz="2400" dirty="0" smtClean="0"/>
              <a:t>vývojově psychologického</a:t>
            </a:r>
            <a:br>
              <a:rPr lang="cs-CZ" sz="2400" dirty="0" smtClean="0"/>
            </a:br>
            <a:r>
              <a:rPr lang="cs-CZ" sz="2400" dirty="0" smtClean="0"/>
              <a:t>uvažování – odkazy k fylogenezi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Evoluce - evoluční </a:t>
            </a:r>
            <a:r>
              <a:rPr lang="cs-CZ" sz="2200" dirty="0" smtClean="0"/>
              <a:t>biologie/</a:t>
            </a:r>
            <a:r>
              <a:rPr lang="cs-CZ" sz="2200" b="1" dirty="0" smtClean="0"/>
              <a:t>evoluční psychologie</a:t>
            </a:r>
            <a:endParaRPr lang="cs-CZ" sz="2200" b="1" dirty="0" smtClean="0"/>
          </a:p>
          <a:p>
            <a:r>
              <a:rPr lang="cs-CZ" sz="2200" dirty="0" smtClean="0"/>
              <a:t>Počátek tohoto směru uvažování </a:t>
            </a:r>
            <a:r>
              <a:rPr lang="cs-CZ" sz="2200" b="1" dirty="0" err="1" smtClean="0"/>
              <a:t>Ch</a:t>
            </a:r>
            <a:r>
              <a:rPr lang="cs-CZ" sz="2200" b="1" dirty="0" smtClean="0"/>
              <a:t>.Darwin</a:t>
            </a:r>
            <a:r>
              <a:rPr lang="cs-CZ" sz="2200" dirty="0" smtClean="0"/>
              <a:t> (1859) : evoluční vývoj je organizován podle </a:t>
            </a:r>
            <a:r>
              <a:rPr lang="cs-CZ" sz="2200" dirty="0" err="1" smtClean="0"/>
              <a:t>dvouzákladních</a:t>
            </a:r>
            <a:r>
              <a:rPr lang="cs-CZ" sz="2200" dirty="0" smtClean="0"/>
              <a:t> kritérií:</a:t>
            </a:r>
          </a:p>
          <a:p>
            <a:r>
              <a:rPr lang="cs-CZ" sz="2200" dirty="0" smtClean="0"/>
              <a:t>- Přežití</a:t>
            </a:r>
          </a:p>
          <a:p>
            <a:r>
              <a:rPr lang="cs-CZ" sz="2200" dirty="0" smtClean="0"/>
              <a:t>- Reprodukce</a:t>
            </a:r>
          </a:p>
          <a:p>
            <a:r>
              <a:rPr lang="pt-BR" sz="2200" dirty="0" smtClean="0"/>
              <a:t>Důraz se klade na adaptaci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2200" b="1" dirty="0" smtClean="0"/>
              <a:t>Evoluce </a:t>
            </a:r>
            <a:r>
              <a:rPr lang="cs-CZ" sz="2200" dirty="0" smtClean="0"/>
              <a:t>–  argumenty – proč ano proč NE</a:t>
            </a:r>
          </a:p>
          <a:p>
            <a:r>
              <a:rPr lang="cs-CZ" sz="2200" dirty="0" smtClean="0">
                <a:hlinkClick r:id="rId2"/>
              </a:rPr>
              <a:t>https://www.youtube.com/watch?v=sSVItLek53Q</a:t>
            </a:r>
            <a:endParaRPr lang="cs-CZ" sz="2200" dirty="0" smtClean="0"/>
          </a:p>
          <a:p>
            <a:r>
              <a:rPr lang="cs-CZ" sz="2200" dirty="0" smtClean="0"/>
              <a:t>Evoluce -  vývoj, klíčová jména, vztah k vývojové psychologii</a:t>
            </a:r>
            <a:endParaRPr lang="pt-BR" sz="22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 II. Zdroje </a:t>
            </a:r>
            <a:r>
              <a:rPr lang="cs-CZ" sz="2400" dirty="0" smtClean="0"/>
              <a:t>vývojově psychologického</a:t>
            </a:r>
            <a:br>
              <a:rPr lang="cs-CZ" sz="2400" dirty="0" smtClean="0"/>
            </a:br>
            <a:r>
              <a:rPr lang="cs-CZ" sz="2400" dirty="0" smtClean="0"/>
              <a:t>uvažování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odkazy k </a:t>
            </a:r>
            <a:r>
              <a:rPr lang="cs-CZ" sz="2000" b="1" dirty="0" smtClean="0"/>
              <a:t>fylogenezi (etologie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 studium zvířecího chování se zvláštním zřetelem k chování v přirozeném prostředí (včetně primátů a</a:t>
            </a:r>
            <a:r>
              <a:rPr lang="it-IT" sz="2000" dirty="0" smtClean="0"/>
              <a:t>v rámci primátů i lidí). (</a:t>
            </a:r>
            <a:r>
              <a:rPr lang="it-IT" sz="2000" b="1" dirty="0" smtClean="0"/>
              <a:t>Lorenz, 1935, 1963,</a:t>
            </a:r>
            <a:r>
              <a:rPr lang="cs-CZ" sz="2000" b="1" dirty="0" err="1" smtClean="0"/>
              <a:t>Tinbergen</a:t>
            </a:r>
            <a:r>
              <a:rPr lang="cs-CZ" sz="2000" b="1" dirty="0" smtClean="0"/>
              <a:t>, 1953, 1973)</a:t>
            </a:r>
          </a:p>
          <a:p>
            <a:r>
              <a:rPr lang="cs-CZ" sz="2000" dirty="0" smtClean="0">
                <a:hlinkClick r:id="rId2"/>
              </a:rPr>
              <a:t>https://www.youtube.com/watch?v=eqZmW7uIPW4</a:t>
            </a:r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dirty="0" smtClean="0"/>
              <a:t>Zdůraznění biologických faktorů v chování živočichů a dále hledání paralel mezi chováním zvířat a lidí </a:t>
            </a:r>
            <a:r>
              <a:rPr lang="cs-CZ" sz="2000" dirty="0" smtClean="0"/>
              <a:t>– fenomén ATTACHMENT</a:t>
            </a:r>
          </a:p>
          <a:p>
            <a:endParaRPr lang="cs-CZ" sz="2000" dirty="0" smtClean="0"/>
          </a:p>
          <a:p>
            <a:r>
              <a:rPr lang="pl-PL" sz="2000" dirty="0" smtClean="0"/>
              <a:t> </a:t>
            </a:r>
            <a:r>
              <a:rPr lang="pl-PL" sz="2000" dirty="0" smtClean="0"/>
              <a:t>Mnoho z chování je předem „naprogramováno“, </a:t>
            </a:r>
            <a:r>
              <a:rPr lang="cs-CZ" sz="2000" dirty="0" smtClean="0"/>
              <a:t>protože chrání (reakce na ohrožení „boj nebo únik“), </a:t>
            </a:r>
            <a:r>
              <a:rPr lang="cs-CZ" sz="2000" dirty="0" err="1" smtClean="0"/>
              <a:t>facilitují</a:t>
            </a:r>
            <a:r>
              <a:rPr lang="cs-CZ" sz="2000" dirty="0" smtClean="0"/>
              <a:t> reprodukci, maximalizují chování,které vede k přežití mladých jedinců (stavba hnízda, ukrytí mláďat v případě ohrožení</a:t>
            </a:r>
            <a:r>
              <a:rPr lang="cs-CZ" sz="2000" dirty="0" smtClean="0"/>
              <a:t>): </a:t>
            </a:r>
            <a:r>
              <a:rPr lang="en-US" sz="2000" dirty="0" smtClean="0"/>
              <a:t> </a:t>
            </a:r>
            <a:r>
              <a:rPr lang="en-US" sz="2000" i="1" dirty="0" smtClean="0"/>
              <a:t>Fixed action patterns (EAPs) - </a:t>
            </a:r>
            <a:r>
              <a:rPr lang="en-US" sz="2000" i="1" dirty="0" err="1" smtClean="0"/>
              <a:t>speciální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podněty</a:t>
            </a:r>
            <a:r>
              <a:rPr lang="cs-CZ" sz="2000" i="1" dirty="0" smtClean="0"/>
              <a:t>, </a:t>
            </a:r>
            <a:r>
              <a:rPr lang="cs-CZ" sz="2000" dirty="0" smtClean="0"/>
              <a:t>evokují a uvádějí do pohybu určitý </a:t>
            </a:r>
            <a:r>
              <a:rPr lang="cs-CZ" sz="2000" b="1" dirty="0" smtClean="0"/>
              <a:t>sled činností, které zabezpečují přežití</a:t>
            </a: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dirty="0" smtClean="0"/>
              <a:t>ad II. </a:t>
            </a:r>
            <a:r>
              <a:rPr lang="cs-CZ" sz="2700" b="1" dirty="0" smtClean="0"/>
              <a:t>Antropogeneze</a:t>
            </a:r>
            <a:r>
              <a:rPr lang="cs-CZ" sz="2700" dirty="0" smtClean="0"/>
              <a:t> </a:t>
            </a:r>
            <a:r>
              <a:rPr lang="cs-CZ" sz="2700" dirty="0" smtClean="0"/>
              <a:t>– změny kontextu života </a:t>
            </a:r>
            <a:r>
              <a:rPr lang="cs-CZ" sz="2700" dirty="0" smtClean="0"/>
              <a:t>člověka a </a:t>
            </a:r>
            <a:r>
              <a:rPr lang="cs-CZ" sz="2700" dirty="0" smtClean="0"/>
              <a:t>společnosti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 </a:t>
            </a:r>
            <a:r>
              <a:rPr lang="en-US" sz="2000" dirty="0" err="1" smtClean="0"/>
              <a:t>milion</a:t>
            </a:r>
            <a:r>
              <a:rPr lang="en-US" sz="2000" dirty="0" smtClean="0"/>
              <a:t> let </a:t>
            </a:r>
            <a:r>
              <a:rPr lang="en-US" sz="2000" dirty="0" err="1" smtClean="0"/>
              <a:t>žil</a:t>
            </a:r>
            <a:r>
              <a:rPr lang="en-US" sz="2000" dirty="0" smtClean="0"/>
              <a:t> </a:t>
            </a:r>
            <a:r>
              <a:rPr lang="en-US" sz="2000" dirty="0" err="1" smtClean="0"/>
              <a:t>člověk</a:t>
            </a:r>
            <a:r>
              <a:rPr lang="en-US" sz="2000" dirty="0" smtClean="0"/>
              <a:t> </a:t>
            </a:r>
            <a:r>
              <a:rPr lang="en-US" sz="2000" dirty="0" err="1" smtClean="0"/>
              <a:t>jako</a:t>
            </a:r>
            <a:r>
              <a:rPr lang="en-US" sz="2000" dirty="0" smtClean="0"/>
              <a:t> </a:t>
            </a:r>
            <a:r>
              <a:rPr lang="en-US" sz="2000" dirty="0" err="1" smtClean="0"/>
              <a:t>lovec</a:t>
            </a:r>
            <a:r>
              <a:rPr lang="en-US" sz="2000" dirty="0" smtClean="0"/>
              <a:t> a </a:t>
            </a:r>
            <a:r>
              <a:rPr lang="en-US" sz="2000" dirty="0" err="1" smtClean="0"/>
              <a:t>sběrač</a:t>
            </a:r>
            <a:endParaRPr lang="en-US" sz="2000" dirty="0" smtClean="0"/>
          </a:p>
          <a:p>
            <a:r>
              <a:rPr lang="cs-CZ" sz="2000" dirty="0" smtClean="0"/>
              <a:t> 400 tisíc let umí rozdělat a udržovat oheň</a:t>
            </a:r>
          </a:p>
          <a:p>
            <a:r>
              <a:rPr lang="cs-CZ" sz="2000" dirty="0" smtClean="0"/>
              <a:t> 100 tisíc let vyrábí a používá nástroje</a:t>
            </a:r>
          </a:p>
          <a:p>
            <a:r>
              <a:rPr lang="cs-CZ" sz="2000" dirty="0" smtClean="0"/>
              <a:t> 10 tisíc let se věnuje zemědělství</a:t>
            </a:r>
          </a:p>
          <a:p>
            <a:r>
              <a:rPr lang="cs-CZ" sz="2000" dirty="0" smtClean="0"/>
              <a:t> 1 tisíc let žije ve městech</a:t>
            </a:r>
          </a:p>
          <a:p>
            <a:r>
              <a:rPr lang="pt-BR" sz="2000" dirty="0" smtClean="0"/>
              <a:t> asi 20 let používá na PdF počítače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Co </a:t>
            </a:r>
            <a:r>
              <a:rPr lang="cs-CZ" sz="2000" b="1" dirty="0" smtClean="0"/>
              <a:t>z toho vyplývá pro život moderního člověka?</a:t>
            </a:r>
          </a:p>
          <a:p>
            <a:pPr>
              <a:buNone/>
            </a:pPr>
            <a:r>
              <a:rPr lang="cs-CZ" sz="2000" b="1" dirty="0" smtClean="0"/>
              <a:t>Jaká rizika?</a:t>
            </a:r>
            <a:endParaRPr lang="cs-CZ" sz="2000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</a:t>
            </a:r>
            <a:r>
              <a:rPr lang="cs-CZ" sz="2400" dirty="0" smtClean="0"/>
              <a:t>Základní </a:t>
            </a:r>
            <a:r>
              <a:rPr lang="cs-CZ" sz="2400" dirty="0" smtClean="0"/>
              <a:t>cíle oboru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(dle </a:t>
            </a:r>
            <a:r>
              <a:rPr lang="cs-CZ" sz="2000" dirty="0" err="1" smtClean="0"/>
              <a:t>Langmeiera</a:t>
            </a:r>
            <a:r>
              <a:rPr lang="cs-CZ" sz="2000" dirty="0" smtClean="0"/>
              <a:t> a Krejčířové, 1998)  </a:t>
            </a:r>
          </a:p>
          <a:p>
            <a:r>
              <a:rPr lang="cs-CZ" sz="2000" b="1" dirty="0" smtClean="0"/>
              <a:t>A) Popsat </a:t>
            </a:r>
            <a:r>
              <a:rPr lang="cs-CZ" sz="2000" b="1" dirty="0" smtClean="0"/>
              <a:t>vývojové změny </a:t>
            </a:r>
            <a:r>
              <a:rPr lang="cs-CZ" sz="2000" dirty="0" smtClean="0"/>
              <a:t>(už popis ale bývá organizovaný, ovlivněný teorií) 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b="1" dirty="0" smtClean="0"/>
              <a:t>B) Odvodit </a:t>
            </a:r>
            <a:r>
              <a:rPr lang="cs-CZ" sz="2000" b="1" dirty="0" smtClean="0"/>
              <a:t>určité obecné zákonitosti </a:t>
            </a:r>
            <a:r>
              <a:rPr lang="cs-CZ" sz="2000" dirty="0" smtClean="0"/>
              <a:t>(vývoj každého jedince ale může být natolik individuální, že nomotetický přístup nemusí postačovat – ukázka „původ HS“) 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b="1" dirty="0" smtClean="0"/>
              <a:t>C) Vytvořit </a:t>
            </a:r>
            <a:r>
              <a:rPr lang="cs-CZ" sz="2000" b="1" dirty="0" smtClean="0"/>
              <a:t>co možno jednotnou teorii, umožnit </a:t>
            </a:r>
            <a:r>
              <a:rPr lang="cs-CZ" sz="2000" b="1" dirty="0" smtClean="0"/>
              <a:t>předvídání/predikci </a:t>
            </a:r>
            <a:r>
              <a:rPr lang="cs-CZ" sz="2000" dirty="0" smtClean="0"/>
              <a:t>(Žádná </a:t>
            </a:r>
            <a:r>
              <a:rPr lang="cs-CZ" sz="2000" dirty="0" smtClean="0"/>
              <a:t>současná teorie nevysvětluje vývoj v </a:t>
            </a:r>
            <a:r>
              <a:rPr lang="cs-CZ" sz="2000" dirty="0" smtClean="0"/>
              <a:t>úplnosti. Je nutné brát v úvahu </a:t>
            </a:r>
            <a:r>
              <a:rPr lang="cs-CZ" sz="2000" dirty="0" err="1" smtClean="0"/>
              <a:t>interindividuální</a:t>
            </a:r>
            <a:r>
              <a:rPr lang="cs-CZ" sz="2000" dirty="0" smtClean="0"/>
              <a:t>/</a:t>
            </a:r>
            <a:r>
              <a:rPr lang="cs-CZ" sz="2000" dirty="0" err="1" smtClean="0"/>
              <a:t>intraindividuální</a:t>
            </a:r>
            <a:r>
              <a:rPr lang="cs-CZ" sz="2000" dirty="0" smtClean="0"/>
              <a:t> rozdíly) </a:t>
            </a:r>
            <a:endParaRPr lang="cs-CZ" sz="20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382</TotalTime>
  <Words>1573</Words>
  <Application>Microsoft Office PowerPoint</Application>
  <PresentationFormat>Předvádění na obrazovce (4:3)</PresentationFormat>
  <Paragraphs>164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Bookman Old Style</vt:lpstr>
      <vt:lpstr>Calibri</vt:lpstr>
      <vt:lpstr>Gill Sans MT</vt:lpstr>
      <vt:lpstr>Wingdings</vt:lpstr>
      <vt:lpstr>Wingdings 3</vt:lpstr>
      <vt:lpstr>Původ</vt:lpstr>
      <vt:lpstr>Úvod do vývojové psychologie</vt:lpstr>
      <vt:lpstr>Témata úvodu:</vt:lpstr>
      <vt:lpstr>I. Vývojová psychologie</vt:lpstr>
      <vt:lpstr>II. Základní pojmy a zdroje vývojově psychologické myšlení</vt:lpstr>
      <vt:lpstr>    Ad II) Základní pojmy: Co ovlivňuje vývoj: Biologičtí x Sociální činitelé</vt:lpstr>
      <vt:lpstr>Ad. II. Zdroje vývojově psychologického uvažování – odkazy k fylogenezi</vt:lpstr>
      <vt:lpstr>Ad II. Zdroje vývojově psychologického uvažování </vt:lpstr>
      <vt:lpstr> ad II. Antropogeneze – změny kontextu života člověka a společnosti</vt:lpstr>
      <vt:lpstr>III. Základní cíle oboru </vt:lpstr>
      <vt:lpstr>IV. Metody vývojové psychologie </vt:lpstr>
      <vt:lpstr>Ad III) Obtíže vývojové psychologie z hlediska cílů oboru:</vt:lpstr>
      <vt:lpstr>Ad.II. Metody výzkumu: Longitudinální výzkum </vt:lpstr>
      <vt:lpstr>Ad. IV: Otázky a zamyšlení  k  výzkumným metodám:</vt:lpstr>
      <vt:lpstr>Ad V. VÝVOJOVÉ TEORIE: Význam periodizace a „stadiálních teorií“ vývoje </vt:lpstr>
      <vt:lpstr>Prezentace aplikace PowerPoint</vt:lpstr>
      <vt:lpstr>Ad V. Různé důrazy vývojových teorií: </vt:lpstr>
      <vt:lpstr>Ad V. Periodizace psychického vývoje:</vt:lpstr>
      <vt:lpstr>Ad V. Eklektická „life-span“ periodizace (dle Vágnerové, 2005, 2007)</vt:lpstr>
      <vt:lpstr>VI. Pojmy k zopakování/zapamatování: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vývojové psychologie</dc:title>
  <dc:creator>lektor</dc:creator>
  <cp:lastModifiedBy>Denglerova</cp:lastModifiedBy>
  <cp:revision>33</cp:revision>
  <dcterms:created xsi:type="dcterms:W3CDTF">2015-10-01T09:42:10Z</dcterms:created>
  <dcterms:modified xsi:type="dcterms:W3CDTF">2019-02-18T12:20:45Z</dcterms:modified>
</cp:coreProperties>
</file>