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9" r:id="rId2"/>
    <p:sldId id="260" r:id="rId3"/>
    <p:sldId id="294" r:id="rId4"/>
    <p:sldId id="293" r:id="rId5"/>
    <p:sldId id="295" r:id="rId6"/>
    <p:sldId id="296" r:id="rId7"/>
    <p:sldId id="297" r:id="rId8"/>
    <p:sldId id="298" r:id="rId9"/>
    <p:sldId id="299" r:id="rId10"/>
    <p:sldId id="261" r:id="rId11"/>
    <p:sldId id="266" r:id="rId12"/>
    <p:sldId id="267" r:id="rId13"/>
    <p:sldId id="269" r:id="rId14"/>
    <p:sldId id="270" r:id="rId15"/>
    <p:sldId id="271" r:id="rId16"/>
    <p:sldId id="273" r:id="rId17"/>
    <p:sldId id="282" r:id="rId18"/>
    <p:sldId id="274" r:id="rId19"/>
    <p:sldId id="275" r:id="rId20"/>
    <p:sldId id="258" r:id="rId21"/>
    <p:sldId id="303" r:id="rId22"/>
    <p:sldId id="277" r:id="rId23"/>
    <p:sldId id="279" r:id="rId24"/>
    <p:sldId id="280" r:id="rId25"/>
    <p:sldId id="304" r:id="rId26"/>
    <p:sldId id="284" r:id="rId27"/>
    <p:sldId id="286" r:id="rId28"/>
    <p:sldId id="283" r:id="rId29"/>
    <p:sldId id="264" r:id="rId30"/>
    <p:sldId id="288" r:id="rId31"/>
    <p:sldId id="305" r:id="rId32"/>
    <p:sldId id="306" r:id="rId33"/>
    <p:sldId id="291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B36E9-3DB0-4D0F-A9F2-349D6ACC0E63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3FA47-7423-4211-8C9D-B3605D80A2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19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7F67E7DD-9A40-4433-9874-6335E539BD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D2DE1F2D-D753-439A-B629-7E6F364F9D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EA25F44C-AA50-4345-BFDF-198C67EB9C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142584-545B-46FF-BD7B-9D8D4A1622B0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5948CE79-C61F-4806-BD9A-F6D9F28988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A8406476-8DF0-4D7D-9DBC-4768F97E6C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E1A414D4-12C4-44DD-BF05-08020A41B4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1D7E20-03DA-4B75-BCA9-680F51785EDC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16ECB-D73A-4832-B010-F9CC7D932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25E407-EDA9-4CE1-AD68-BF9E9324A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F3FE9F-8615-41C8-8BF1-7989B7F4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635-0F84-48B6-B22C-02055C208056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175C85-814A-4CE4-A4F3-6CAF83CA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691701-5E4A-4BB7-A502-C3424988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BB15-E648-4E79-B7C4-BF306411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9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B9939-9B55-4D6D-B250-8D8D4215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227AFA-F2D3-40FF-ADD9-27CD83975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441EE6-38CE-41BC-9CDA-408CFA610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635-0F84-48B6-B22C-02055C208056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EA0EDB-7154-4FE4-80B2-11DDC070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B1ECF0-6B42-4DAD-9BBF-549BB5D3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BB15-E648-4E79-B7C4-BF306411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6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5461DFD-EFFB-4B2B-B4AE-8F9954B8A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86F66B8-FA53-4F31-85D2-8680A055D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131F49-598D-4741-A3EC-FFBA56A3E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635-0F84-48B6-B22C-02055C208056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F5084E-B2DD-45F8-A2E6-C23229309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8880D8-8705-495E-9061-363538EC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BB15-E648-4E79-B7C4-BF306411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30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F0852-3F5B-476E-838A-E84EE8DB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FF2C4C-60C4-41CA-BA3B-098535254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EB2AAB-9D73-4600-B2C4-0FA901CA9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635-0F84-48B6-B22C-02055C208056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E46C5B-6022-40C0-A790-C692B07E5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7F66B0-CCC5-410E-983F-40E510C2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BB15-E648-4E79-B7C4-BF306411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51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E8E73-1258-4E95-B4AC-C6B1A974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4D3F75-4F5A-403B-8437-C8611C616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B38076-F18E-4B3B-A1D2-EF88D225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635-0F84-48B6-B22C-02055C208056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794B80-D202-400E-9337-4442CFE40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9D8747-414E-492F-BE11-34CC0782D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BB15-E648-4E79-B7C4-BF306411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34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41FD3-0521-48EE-9C44-F19009C1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6A96DC-C7D2-4333-93E7-0EC07A253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E34022-56B9-4D08-A660-0FE563112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640C1F-81E2-4618-B15E-0D82F66B8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635-0F84-48B6-B22C-02055C208056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C276F6-135C-418A-A688-46E42A3F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6DED3E-30FB-4961-A514-E8C7617A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BB15-E648-4E79-B7C4-BF306411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26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6DFB7-F37E-4C48-98F6-35C48A06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6E82E6-1667-436E-B15E-DDD32E948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1A2951-B6B6-471D-BD07-D8247F368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C065483-E530-41A1-88F7-0FFEF7F3A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8995943-D61C-4621-B89E-874E2C940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F0AB961-CC53-40F1-8F52-CB7096B7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635-0F84-48B6-B22C-02055C208056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267169A-A411-416D-B45C-FAFB4E4B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09F7D8F-AAAA-405D-BC45-EB9B7674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BB15-E648-4E79-B7C4-BF306411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63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083381-1E5C-4102-8152-28448936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1A0832B-945C-4A26-ADCF-45E9ABB6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635-0F84-48B6-B22C-02055C208056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2D4CF-BB15-4761-9B44-2D1B4549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8C90920-C598-4823-BB20-436B624E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BB15-E648-4E79-B7C4-BF306411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0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0E36CD1-E463-4261-83AC-9E5DE4A8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635-0F84-48B6-B22C-02055C208056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ED6BDA5-C463-4A5D-915A-691148B99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A90F2D-88E7-479B-A1B6-C0E1D7A5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BB15-E648-4E79-B7C4-BF306411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00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C1E81-9528-44B1-B941-C99F8A4C7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65D567-745B-4BCE-A730-40D6F218B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EC396A2-0FD0-4DCB-98CA-762787B1C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6BD050-96B4-45FC-830F-A0F1504B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635-0F84-48B6-B22C-02055C208056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A56E70-6FBB-4E6E-B772-8919A340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4DB2D0-09CA-43AA-B38A-E6D1E74D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BB15-E648-4E79-B7C4-BF306411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05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227C3-4992-4BA1-9493-4E8B9A39F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7E135FC-A833-4412-AA7F-7E22AD33F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C99266A-DA2E-4272-8099-A8140751D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D362B7-AE9A-4E25-B3C0-1540FE773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635-0F84-48B6-B22C-02055C208056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8413FC-2DD9-4348-A884-A657D62D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80CF9B-A457-4976-954D-BE9495ED1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BB15-E648-4E79-B7C4-BF306411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3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B4F9F21-B8AB-4A92-9DC4-239CF91A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9BC7D6-8E05-4DF7-845E-476EFF730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7DF90B-2399-4A18-9837-FF75CC9AC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E6635-0F84-48B6-B22C-02055C208056}" type="datetimeFigureOut">
              <a:rPr lang="cs-CZ" smtClean="0"/>
              <a:t>20.04.2019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79E131-4B0B-4839-A8ED-C11305339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3B79C2-8D0A-47FE-9419-99158399E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ABB15-E648-4E79-B7C4-BF3064110D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59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m.cz/" TargetMode="External"/><Relationship Id="rId2" Type="http://schemas.openxmlformats.org/officeDocument/2006/relationships/hyperlink" Target="http://www.smkcvysocina.estranky.cz/clanky/texty-vlastni/o-levicovem-extremismu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sm.cz/z-domova/5.11.-demonstrace-proti-valce-na-donbasu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nesty.cz/vzdelavani/metodiky" TargetMode="External"/><Relationship Id="rId2" Type="http://schemas.openxmlformats.org/officeDocument/2006/relationships/hyperlink" Target="https://www.varianty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dejednezeme.cz/" TargetMode="External"/><Relationship Id="rId5" Type="http://schemas.openxmlformats.org/officeDocument/2006/relationships/hyperlink" Target="http://stereotypek.mkc.cz/metodika-38/" TargetMode="External"/><Relationship Id="rId4" Type="http://schemas.openxmlformats.org/officeDocument/2006/relationships/hyperlink" Target="https://celsuz.cz/fotogalerie/multikulturni-vyukove-programy-exran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ED69ADAE-2B0F-4B73-87E7-A1E6FA1A4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0"/>
            <a:ext cx="7772400" cy="2286000"/>
          </a:xfrm>
        </p:spPr>
        <p:txBody>
          <a:bodyPr/>
          <a:lstStyle/>
          <a:p>
            <a:pPr eaLnBrk="1" hangingPunct="1"/>
            <a:r>
              <a:rPr lang="cs-CZ" altLang="cs-CZ" b="1"/>
              <a:t>EXTREMISMUS</a:t>
            </a:r>
            <a:endParaRPr lang="cs-CZ" altLang="cs-CZ" sz="4800" b="1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CC74D5-FD61-4FE9-B2A9-775C36DA6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7350" y="1628775"/>
            <a:ext cx="431800" cy="431800"/>
          </a:xfrm>
        </p:spPr>
        <p:txBody>
          <a:bodyPr rtlCol="0">
            <a:normAutofit/>
          </a:bodyPr>
          <a:lstStyle/>
          <a:p>
            <a:pPr algn="l">
              <a:defRPr/>
            </a:pPr>
            <a:endParaRPr lang="cs-CZ" dirty="0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8CB1F7F-F093-4B01-A479-E3082F1DF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557338"/>
            <a:ext cx="2232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>
            <a:extLst>
              <a:ext uri="{FF2B5EF4-FFF2-40B4-BE49-F238E27FC236}">
                <a16:creationId xmlns:a16="http://schemas.microsoft.com/office/drawing/2014/main" id="{A844BAE7-8789-4504-9F45-FAF82492D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6" y="1571625"/>
            <a:ext cx="298291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>
            <a:extLst>
              <a:ext uri="{FF2B5EF4-FFF2-40B4-BE49-F238E27FC236}">
                <a16:creationId xmlns:a16="http://schemas.microsoft.com/office/drawing/2014/main" id="{45F1A9EB-B950-42AA-A243-54D2F6899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571625"/>
            <a:ext cx="35369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>
            <a:extLst>
              <a:ext uri="{FF2B5EF4-FFF2-40B4-BE49-F238E27FC236}">
                <a16:creationId xmlns:a16="http://schemas.microsoft.com/office/drawing/2014/main" id="{3396628A-F47D-48BA-8ACA-3A746AFB6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3929064"/>
            <a:ext cx="378936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">
            <a:extLst>
              <a:ext uri="{FF2B5EF4-FFF2-40B4-BE49-F238E27FC236}">
                <a16:creationId xmlns:a16="http://schemas.microsoft.com/office/drawing/2014/main" id="{8EBCFE6A-1936-43D4-8CEF-B5B99008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929064"/>
            <a:ext cx="3492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461646A8-44A5-4C5F-9514-0F3E83D8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Dělení extremismu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B5700063-EBF4-44CF-AD8C-B7817A904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/>
              <a:t>Extremismus bývá dělen na: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/>
              <a:t>a) politický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/>
              <a:t>b) náboženský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/>
              <a:t>c) ekologický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/>
              <a:t>d) národnostní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/>
              <a:t>    (etnicko-nacionální)</a:t>
            </a:r>
          </a:p>
          <a:p>
            <a:pPr eaLnBrk="1" hangingPunct="1"/>
            <a:endParaRPr lang="cs-CZ" altLang="cs-CZ"/>
          </a:p>
        </p:txBody>
      </p:sp>
      <p:pic>
        <p:nvPicPr>
          <p:cNvPr id="17412" name="Obrázek 5">
            <a:extLst>
              <a:ext uri="{FF2B5EF4-FFF2-40B4-BE49-F238E27FC236}">
                <a16:creationId xmlns:a16="http://schemas.microsoft.com/office/drawing/2014/main" id="{04990E9C-2798-4175-8486-7ED4CBC5E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2205039"/>
            <a:ext cx="4608513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18B20D2-B4CF-4495-9EAF-966A83CB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000125"/>
          </a:xfrm>
        </p:spPr>
        <p:txBody>
          <a:bodyPr/>
          <a:lstStyle/>
          <a:p>
            <a:pPr eaLnBrk="1" hangingPunct="1"/>
            <a:r>
              <a:rPr lang="cs-CZ" altLang="cs-CZ"/>
              <a:t>Politický extremismus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5B59552-7386-4B0E-A706-9BA572865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000126"/>
            <a:ext cx="7715250" cy="5857875"/>
          </a:xfrm>
        </p:spPr>
        <p:txBody>
          <a:bodyPr rtlCol="0">
            <a:normAutofit fontScale="6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sz="2400" b="1" dirty="0"/>
              <a:t>ANTITEZE k demokratickému ústavnímu státu</a:t>
            </a:r>
          </a:p>
          <a:p>
            <a:pPr>
              <a:lnSpc>
                <a:spcPct val="80000"/>
              </a:lnSpc>
              <a:defRPr/>
            </a:pPr>
            <a:endParaRPr lang="cs-CZ" sz="2400" dirty="0">
              <a:cs typeface="Arial" charset="0"/>
            </a:endParaRPr>
          </a:p>
          <a:p>
            <a:pPr indent="-360000">
              <a:lnSpc>
                <a:spcPct val="120000"/>
              </a:lnSpc>
              <a:defRPr/>
            </a:pPr>
            <a:r>
              <a:rPr lang="cs-CZ" sz="2400" dirty="0">
                <a:cs typeface="Arial" charset="0"/>
              </a:rPr>
              <a:t>Tendence překračování hranic demokratického procesu</a:t>
            </a:r>
          </a:p>
          <a:p>
            <a:pPr indent="-360000">
              <a:lnSpc>
                <a:spcPct val="120000"/>
              </a:lnSpc>
              <a:defRPr/>
            </a:pPr>
            <a:r>
              <a:rPr lang="cs-CZ" sz="2400" dirty="0">
                <a:cs typeface="Arial" charset="0"/>
              </a:rPr>
              <a:t>postoje a činnosti, které jsou zaměřeny proti základním hodnotám, pravidlům a institucím demokratického ústavního státu (např. lidská práva, politický pluralismus, právní stát a rozdělení moci)</a:t>
            </a:r>
          </a:p>
          <a:p>
            <a:pPr indent="-360000">
              <a:lnSpc>
                <a:spcPct val="120000"/>
              </a:lnSpc>
              <a:buNone/>
              <a:defRPr/>
            </a:pPr>
            <a:r>
              <a:rPr lang="cs-CZ" sz="2400" dirty="0">
                <a:cs typeface="Arial" charset="0"/>
              </a:rPr>
              <a:t>                 - stereotypy přítel-nepřítel</a:t>
            </a:r>
          </a:p>
          <a:p>
            <a:pPr indent="-360000">
              <a:lnSpc>
                <a:spcPct val="120000"/>
              </a:lnSpc>
              <a:buNone/>
              <a:defRPr/>
            </a:pPr>
            <a:r>
              <a:rPr lang="cs-CZ" sz="2400" dirty="0">
                <a:cs typeface="Arial" charset="0"/>
              </a:rPr>
              <a:t>                 - totální kritika všeho stávajícího</a:t>
            </a:r>
          </a:p>
          <a:p>
            <a:pPr indent="-360000">
              <a:lnSpc>
                <a:spcPct val="120000"/>
              </a:lnSpc>
              <a:buNone/>
              <a:defRPr/>
            </a:pPr>
            <a:r>
              <a:rPr lang="cs-CZ" sz="2400" dirty="0">
                <a:cs typeface="Arial" charset="0"/>
              </a:rPr>
              <a:t>                 - sklon k dogmatismu</a:t>
            </a:r>
          </a:p>
          <a:p>
            <a:pPr indent="-360000">
              <a:lnSpc>
                <a:spcPct val="120000"/>
              </a:lnSpc>
              <a:buNone/>
              <a:defRPr/>
            </a:pPr>
            <a:r>
              <a:rPr lang="cs-CZ" sz="2400" dirty="0">
                <a:cs typeface="Arial" charset="0"/>
              </a:rPr>
              <a:t>                 - sklon k vyhrocování každého stanoviska, až fanatismus  </a:t>
            </a:r>
          </a:p>
          <a:p>
            <a:pPr>
              <a:defRPr/>
            </a:pPr>
            <a:endParaRPr lang="cs-CZ" sz="2100" u="sng" dirty="0"/>
          </a:p>
          <a:p>
            <a:pPr>
              <a:defRPr/>
            </a:pPr>
            <a:r>
              <a:rPr lang="cs-CZ" sz="2100" u="sng" dirty="0"/>
              <a:t>Klasické výtky extremistů vůči demokracii:</a:t>
            </a:r>
          </a:p>
          <a:p>
            <a:pPr>
              <a:buNone/>
              <a:defRPr/>
            </a:pPr>
            <a:r>
              <a:rPr lang="cs-CZ" sz="2100" dirty="0"/>
              <a:t> - systém více stran nahradit výhradním zastoupením jedné strany</a:t>
            </a:r>
          </a:p>
          <a:p>
            <a:pPr>
              <a:buNone/>
              <a:defRPr/>
            </a:pPr>
            <a:r>
              <a:rPr lang="cs-CZ" sz="2100" dirty="0"/>
              <a:t> - pluralismus názorů odmítají s poukazováním na jediné správné učení</a:t>
            </a:r>
          </a:p>
          <a:p>
            <a:pPr>
              <a:buNone/>
              <a:defRPr/>
            </a:pPr>
            <a:r>
              <a:rPr lang="cs-CZ" sz="2100" dirty="0"/>
              <a:t> - zájmové skupiny jsou podezřelé</a:t>
            </a:r>
          </a:p>
          <a:p>
            <a:pPr>
              <a:buNone/>
              <a:defRPr/>
            </a:pPr>
            <a:r>
              <a:rPr lang="cs-CZ" sz="2100" dirty="0"/>
              <a:t> - média manipulují s veřejným míněním</a:t>
            </a:r>
          </a:p>
          <a:p>
            <a:pPr>
              <a:buNone/>
              <a:defRPr/>
            </a:pPr>
            <a:r>
              <a:rPr lang="cs-CZ" sz="2100" dirty="0"/>
              <a:t> -  kulturní dekadence a mravní úpadek</a:t>
            </a:r>
          </a:p>
          <a:p>
            <a:pPr>
              <a:buNone/>
              <a:defRPr/>
            </a:pPr>
            <a:r>
              <a:rPr lang="cs-CZ" sz="2100" dirty="0"/>
              <a:t> - špatné hospodaření a přítomnost korupce</a:t>
            </a:r>
          </a:p>
          <a:p>
            <a:pPr>
              <a:buNone/>
              <a:defRPr/>
            </a:pP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D00CEEA-FE98-42BF-9E4A-DE4109D3C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/>
              <a:t>Politický extremismus a vztah k násilí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940CE9F-148B-4901-9BCC-E68954FFA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71500" indent="-571500"/>
            <a:r>
              <a:rPr lang="cs-CZ" altLang="cs-CZ" sz="2100"/>
              <a:t>akceptace násilí </a:t>
            </a:r>
          </a:p>
          <a:p>
            <a:pPr marL="571500" indent="-571500"/>
            <a:r>
              <a:rPr lang="cs-CZ" altLang="cs-CZ" sz="2100"/>
              <a:t>kriminální činnost</a:t>
            </a:r>
          </a:p>
          <a:p>
            <a:pPr marL="571500" indent="-571500"/>
            <a:r>
              <a:rPr lang="cs-CZ" altLang="cs-CZ" sz="2100"/>
              <a:t>vazba na terorismus</a:t>
            </a:r>
          </a:p>
          <a:p>
            <a:pPr marL="571500" indent="-571500"/>
            <a:r>
              <a:rPr lang="cs-CZ" altLang="cs-CZ" sz="2100"/>
              <a:t>politické násilí = násilí prováděné </a:t>
            </a:r>
          </a:p>
          <a:p>
            <a:pPr marL="571500" indent="-571500">
              <a:buNone/>
            </a:pPr>
            <a:r>
              <a:rPr lang="cs-CZ" altLang="cs-CZ" sz="2100"/>
              <a:t>          z politických důvodů</a:t>
            </a:r>
          </a:p>
          <a:p>
            <a:pPr marL="571500" indent="-571500">
              <a:buNone/>
            </a:pPr>
            <a:endParaRPr lang="cs-CZ" altLang="cs-CZ" sz="2100"/>
          </a:p>
          <a:p>
            <a:pPr marL="571500" indent="-571500"/>
            <a:endParaRPr lang="cs-CZ" altLang="cs-CZ" sz="2100"/>
          </a:p>
          <a:p>
            <a:pPr marL="571500" indent="-571500">
              <a:buFont typeface="Wingdings" panose="05000000000000000000" pitchFamily="2" charset="2"/>
              <a:buAutoNum type="alphaUcParenR"/>
            </a:pPr>
            <a:r>
              <a:rPr lang="cs-CZ" altLang="cs-CZ" sz="2100"/>
              <a:t>Extremismus užívající násilí (teroristické skupiny, subkultury, hnutí)</a:t>
            </a:r>
          </a:p>
          <a:p>
            <a:pPr marL="571500" indent="-571500">
              <a:buFont typeface="Wingdings" panose="05000000000000000000" pitchFamily="2" charset="2"/>
              <a:buAutoNum type="alphaUcParenR"/>
            </a:pPr>
            <a:r>
              <a:rPr lang="cs-CZ" altLang="cs-CZ" sz="2100"/>
              <a:t>Extremismus neužívající násilí (antidemokratičtí intelektuálové, politické strany)</a:t>
            </a:r>
          </a:p>
          <a:p>
            <a:pPr marL="571500" indent="-571500">
              <a:buFont typeface="Wingdings" panose="05000000000000000000" pitchFamily="2" charset="2"/>
              <a:buAutoNum type="alphaUcParenR"/>
            </a:pPr>
            <a:endParaRPr lang="cs-CZ" altLang="cs-CZ" sz="2100"/>
          </a:p>
          <a:p>
            <a:pPr marL="571500" indent="-571500">
              <a:buNone/>
            </a:pPr>
            <a:r>
              <a:rPr lang="cs-CZ" altLang="cs-CZ" sz="2400"/>
              <a:t>	</a:t>
            </a:r>
            <a:r>
              <a:rPr lang="cs-CZ" altLang="cs-CZ" sz="2000"/>
              <a:t>* Násilí nepatří do demokratického systému, pouze ozbrojené složky státu.</a:t>
            </a:r>
            <a:endParaRPr lang="cs-CZ" altLang="cs-CZ" sz="2100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8E761405-991A-474D-B9B2-90695498B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357314"/>
            <a:ext cx="33480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EDC0927-201A-4927-B223-A88B876BDF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277813"/>
            <a:ext cx="8229600" cy="1008062"/>
          </a:xfrm>
        </p:spPr>
        <p:txBody>
          <a:bodyPr/>
          <a:lstStyle/>
          <a:p>
            <a:pPr eaLnBrk="1" hangingPunct="1"/>
            <a:r>
              <a:rPr lang="cs-CZ" altLang="cs-CZ" sz="3800"/>
              <a:t>   Radikalismus a extremismus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8488F3E5-5CED-4736-BD5B-6747F849DB0D}"/>
              </a:ext>
            </a:extLst>
          </p:cNvPr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3716339"/>
            <a:ext cx="8229600" cy="1673225"/>
          </a:xfrm>
        </p:spPr>
      </p:pic>
      <p:sp>
        <p:nvSpPr>
          <p:cNvPr id="20484" name="Rectangle 5">
            <a:extLst>
              <a:ext uri="{FF2B5EF4-FFF2-40B4-BE49-F238E27FC236}">
                <a16:creationId xmlns:a16="http://schemas.microsoft.com/office/drawing/2014/main" id="{A5715B26-135E-468D-9131-08160E1E9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121" y="5545238"/>
            <a:ext cx="52003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Pramen: Mareš, M: </a:t>
            </a:r>
            <a:r>
              <a:rPr lang="cs-CZ" altLang="cs-CZ" sz="1400" i="1"/>
              <a:t>Pravicový extremismus a radikalismus v ČR</a:t>
            </a:r>
            <a:r>
              <a:rPr lang="cs-CZ" altLang="cs-CZ" sz="1400"/>
              <a:t>, s. 33.</a:t>
            </a:r>
          </a:p>
        </p:txBody>
      </p:sp>
      <p:sp>
        <p:nvSpPr>
          <p:cNvPr id="20485" name="Text Box 9">
            <a:extLst>
              <a:ext uri="{FF2B5EF4-FFF2-40B4-BE49-F238E27FC236}">
                <a16:creationId xmlns:a16="http://schemas.microsoft.com/office/drawing/2014/main" id="{6366E7D9-87AF-437F-B085-C8692402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4" y="1357313"/>
            <a:ext cx="72723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</a:t>
            </a:r>
            <a:r>
              <a:rPr lang="cs-CZ" altLang="cs-CZ" sz="1800" b="1"/>
              <a:t>Radikálové</a:t>
            </a:r>
            <a:r>
              <a:rPr lang="cs-CZ" altLang="cs-CZ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kritizují demokratický systém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velká nespokojenost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touha po změně, ale neodstranění demokratického zřízení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1800"/>
              <a:t>- ctění demokratických mechanismů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1800" i="1"/>
              <a:t>- </a:t>
            </a:r>
            <a:r>
              <a:rPr lang="cs-CZ" altLang="zh-CN" sz="1800"/>
              <a:t>pohybují se v ústavním rámci, i když na jeho okraji! 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Krajní pravice, krajní levice                nebo                     Ultrapravice, ultralevice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2872D69-2E87-4AF5-B3AE-8D09A85D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/>
              <a:t>         Pravicový extremismus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0FB3A39-477D-4B48-8C90-FC6700B74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125539"/>
            <a:ext cx="8229600" cy="5000625"/>
          </a:xfrm>
        </p:spPr>
        <p:txBody>
          <a:bodyPr/>
          <a:lstStyle/>
          <a:p>
            <a:pPr marL="571500" indent="-571500">
              <a:buNone/>
              <a:defRPr/>
            </a:pPr>
            <a:r>
              <a:rPr lang="cs-CZ" altLang="cs-CZ" sz="2100" dirty="0"/>
              <a:t>	Varianty:</a:t>
            </a:r>
          </a:p>
          <a:p>
            <a:pPr marL="571500" indent="-571500">
              <a:buFont typeface="Arial" charset="0"/>
              <a:buChar char="•"/>
              <a:defRPr/>
            </a:pPr>
            <a:endParaRPr lang="cs-CZ" altLang="cs-CZ" sz="2100" dirty="0"/>
          </a:p>
          <a:p>
            <a:pPr marL="571500" indent="-571500">
              <a:buFont typeface="Wingdings" pitchFamily="2" charset="2"/>
              <a:buAutoNum type="arabicParenR"/>
              <a:defRPr/>
            </a:pPr>
            <a:r>
              <a:rPr lang="cs-CZ" altLang="cs-CZ" sz="2100" dirty="0"/>
              <a:t>Neonacismus (resp. německý nacionální socialismus), </a:t>
            </a:r>
          </a:p>
          <a:p>
            <a:pPr marL="571500" indent="-571500">
              <a:buNone/>
              <a:defRPr/>
            </a:pPr>
            <a:r>
              <a:rPr lang="cs-CZ" altLang="cs-CZ" sz="2100" dirty="0"/>
              <a:t>         (</a:t>
            </a:r>
            <a:r>
              <a:rPr lang="cs-CZ" altLang="cs-CZ" sz="2100" dirty="0" err="1"/>
              <a:t>neo</a:t>
            </a:r>
            <a:r>
              <a:rPr lang="cs-CZ" altLang="cs-CZ" sz="2100" dirty="0"/>
              <a:t>)fašismus</a:t>
            </a:r>
          </a:p>
          <a:p>
            <a:pPr marL="571500" indent="-571500">
              <a:buNone/>
              <a:defRPr/>
            </a:pPr>
            <a:r>
              <a:rPr lang="cs-CZ" altLang="cs-CZ" sz="2100" dirty="0"/>
              <a:t>2)      Nacionalismus v autoritativní formě</a:t>
            </a:r>
          </a:p>
          <a:p>
            <a:pPr marL="571500" indent="-571500">
              <a:buNone/>
              <a:defRPr/>
            </a:pPr>
            <a:r>
              <a:rPr lang="cs-CZ" altLang="cs-CZ" sz="2100" dirty="0"/>
              <a:t>3)      Monarchismus</a:t>
            </a:r>
          </a:p>
          <a:p>
            <a:pPr marL="571500" indent="-571500">
              <a:buNone/>
              <a:defRPr/>
            </a:pPr>
            <a:endParaRPr lang="cs-CZ" altLang="cs-CZ" dirty="0"/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cs-CZ" altLang="cs-CZ" sz="2400" dirty="0"/>
              <a:t>jednostranné nadhodnocení vlastního etnika, rasy, národa a snižování ostatních (cizích) skupin</a:t>
            </a: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cs-CZ" altLang="cs-CZ" sz="2400" dirty="0" err="1"/>
              <a:t>institucionalizace</a:t>
            </a:r>
            <a:r>
              <a:rPr lang="cs-CZ" altLang="cs-CZ" sz="2400" dirty="0"/>
              <a:t> fundamentální nerovnosti</a:t>
            </a: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cs-CZ" altLang="cs-CZ" sz="2400" dirty="0"/>
              <a:t>rasismus, xenofobie, antisemitismus, homofobie</a:t>
            </a: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954B82A3-995B-4C0B-BC2D-EFF08EF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403726"/>
            <a:ext cx="16129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>
            <a:extLst>
              <a:ext uri="{FF2B5EF4-FFF2-40B4-BE49-F238E27FC236}">
                <a16:creationId xmlns:a16="http://schemas.microsoft.com/office/drawing/2014/main" id="{7043329C-571A-4201-BB55-F2F001E6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333376"/>
            <a:ext cx="221615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8D97AFB-D65A-47E0-94D1-B6AD19C4C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Neonacismus a (neo)fašismus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3E85080-E63A-44DE-B30B-4E1E2926A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571626"/>
            <a:ext cx="8229600" cy="47863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100" u="sng"/>
              <a:t>Společné prvky: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iracionalismus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sociální darwinismus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nacionalismus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„absolutní stát“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vůdcovský princip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rasismus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antikomunismus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/>
          </a:p>
          <a:p>
            <a:pPr eaLnBrk="1" hangingPunct="1">
              <a:lnSpc>
                <a:spcPct val="80000"/>
              </a:lnSpc>
            </a:pPr>
            <a:r>
              <a:rPr lang="cs-CZ" altLang="cs-CZ" sz="2100" b="1"/>
              <a:t>Fašismus</a:t>
            </a:r>
            <a:r>
              <a:rPr lang="cs-CZ" altLang="cs-CZ" sz="2100"/>
              <a:t> založen na myšlence korporativního státu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bez politických stran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silný nacionalismus (až rasismus)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X </a:t>
            </a:r>
            <a:r>
              <a:rPr lang="cs-CZ" altLang="cs-CZ" sz="2100" b="1"/>
              <a:t>nacismus</a:t>
            </a:r>
            <a:r>
              <a:rPr lang="cs-CZ" altLang="cs-CZ" sz="2100"/>
              <a:t> zdůrazňuje rasu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748C1B1-680F-4800-A2A6-A86CE2CA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Nacionalismus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5E0ED88-1E76-4C08-B3C8-4795491D4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100"/>
              <a:t>pravicově extremistický nacionalismus přesahující legitimní lásku k vlasti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netolerantní vůči ostatním národům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působící proti demokratickému zřízení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může vést k rasismu a xenofobii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vláda tvrdé ruky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právo a pořádek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otázka imigrace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romská problematika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odpor vůči NATO a EU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islamofobie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antisemitismus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112E00F-BA57-4772-A219-E312B8FD1640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800" dirty="0"/>
              <a:t>.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A3E3503-64CB-4A2D-A000-A0D44D841DA1}"/>
              </a:ext>
            </a:extLst>
          </p:cNvPr>
          <p:cNvSpPr>
            <a:spLocks noGrp="1" noRot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</p:txBody>
      </p:sp>
      <p:pic>
        <p:nvPicPr>
          <p:cNvPr id="24580" name="Picture 4" descr="Obraz114">
            <a:extLst>
              <a:ext uri="{FF2B5EF4-FFF2-40B4-BE49-F238E27FC236}">
                <a16:creationId xmlns:a16="http://schemas.microsoft.com/office/drawing/2014/main" id="{26FECE35-0F41-4F21-BE41-7F3C64672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BB6BACE-16E2-43C9-82BA-269B0B3A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Nacionalismus v ČR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831E5FB-8AB3-4A62-A316-0DAF19D63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341438"/>
            <a:ext cx="8229600" cy="53276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2100" b="1" dirty="0"/>
              <a:t>Dělnická strana </a:t>
            </a:r>
            <a:r>
              <a:rPr lang="cs-CZ" altLang="cs-CZ" sz="2100" dirty="0"/>
              <a:t>(do roku 2007, poté Dělnická strana sociální spravedlnosti) (+ Dělnická mládež, Ochranné sbory DS)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400" dirty="0"/>
              <a:t>         volnočasové a vzdělávací aktivity, umožní jim se realizovat po škole i o víkendech; láska k vlasti, patriotismus, kvalitní trávení volného času - to vše stojí na papíře, ale realita není tak neškodná</a:t>
            </a:r>
            <a:endParaRPr lang="cs-CZ" altLang="cs-CZ" sz="1200" dirty="0"/>
          </a:p>
          <a:p>
            <a:pPr eaLnBrk="1" hangingPunct="1"/>
            <a:endParaRPr lang="cs-CZ" altLang="cs-CZ" sz="2100" dirty="0"/>
          </a:p>
          <a:p>
            <a:pPr eaLnBrk="1" hangingPunct="1"/>
            <a:r>
              <a:rPr lang="cs-CZ" altLang="cs-CZ" sz="2100" b="1" dirty="0"/>
              <a:t>Národní demokracie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400" dirty="0"/>
              <a:t>         předseda popírající holocaust</a:t>
            </a:r>
            <a:endParaRPr lang="cs-CZ" altLang="cs-CZ" sz="21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100" dirty="0"/>
          </a:p>
          <a:p>
            <a:pPr eaLnBrk="1" hangingPunct="1"/>
            <a:r>
              <a:rPr lang="cs-CZ" altLang="cs-CZ" sz="2100" b="1" dirty="0"/>
              <a:t>Sdružení pro republiku - Republikánská strana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100" b="1" dirty="0"/>
              <a:t>     Československa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100" dirty="0"/>
          </a:p>
          <a:p>
            <a:pPr eaLnBrk="1" hangingPunct="1"/>
            <a:r>
              <a:rPr lang="cs-CZ" altLang="cs-CZ" sz="2100" b="1" dirty="0"/>
              <a:t>Svoboda a přímá demokracie</a:t>
            </a:r>
          </a:p>
          <a:p>
            <a:pPr eaLnBrk="1" hangingPunct="1"/>
            <a:endParaRPr lang="cs-CZ" altLang="cs-CZ" sz="21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600" dirty="0"/>
              <a:t>SPD - oficiálně není považovaná za extremistickou, ale vykazuje (</a:t>
            </a:r>
            <a:r>
              <a:rPr lang="cs-CZ" altLang="cs-CZ" sz="1600" dirty="0" err="1"/>
              <a:t>ná</a:t>
            </a:r>
            <a:r>
              <a:rPr lang="cs-CZ" altLang="cs-CZ" sz="1600" dirty="0"/>
              <a:t>)znaky xenofobie, islamofobie, občas rasismus, výroky členů</a:t>
            </a:r>
          </a:p>
          <a:p>
            <a:pPr eaLnBrk="1" hangingPunct="1"/>
            <a:endParaRPr lang="cs-CZ" altLang="cs-CZ" sz="21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639F68B0-E480-45E6-9F7D-F32787673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1412875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>
            <a:extLst>
              <a:ext uri="{FF2B5EF4-FFF2-40B4-BE49-F238E27FC236}">
                <a16:creationId xmlns:a16="http://schemas.microsoft.com/office/drawing/2014/main" id="{B280E22B-6556-4CDD-AB9C-D8B3DC208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3786188"/>
            <a:ext cx="92551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Obrázek 3">
            <a:extLst>
              <a:ext uri="{FF2B5EF4-FFF2-40B4-BE49-F238E27FC236}">
                <a16:creationId xmlns:a16="http://schemas.microsoft.com/office/drawing/2014/main" id="{AD7F4EC1-CF4C-47B7-9982-24F1360C7D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2781301"/>
            <a:ext cx="26638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Obrázek 7">
            <a:extLst>
              <a:ext uri="{FF2B5EF4-FFF2-40B4-BE49-F238E27FC236}">
                <a16:creationId xmlns:a16="http://schemas.microsoft.com/office/drawing/2014/main" id="{1EEB9663-1CAE-4492-8337-9388AC5EFA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4724400"/>
            <a:ext cx="9398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0709EC2-2507-4859-9B7B-5BE16E93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Levicový extremismus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240F814-7A0F-44FB-8217-B3A5DDDB7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cs-CZ" altLang="cs-CZ" sz="2300" dirty="0"/>
              <a:t>Varianty:</a:t>
            </a:r>
          </a:p>
          <a:p>
            <a:pPr marL="571500" indent="-571500"/>
            <a:endParaRPr lang="cs-CZ" altLang="cs-CZ" sz="2300" dirty="0"/>
          </a:p>
          <a:p>
            <a:pPr marL="571500" indent="-571500">
              <a:buFont typeface="Wingdings" panose="05000000000000000000" pitchFamily="2" charset="2"/>
              <a:buAutoNum type="arabicParenR"/>
            </a:pPr>
            <a:r>
              <a:rPr lang="cs-CZ" altLang="cs-CZ" sz="2300" dirty="0"/>
              <a:t>Komunismus</a:t>
            </a:r>
          </a:p>
          <a:p>
            <a:pPr marL="571500" indent="-571500">
              <a:buFont typeface="Wingdings" panose="05000000000000000000" pitchFamily="2" charset="2"/>
              <a:buAutoNum type="arabicParenR"/>
            </a:pPr>
            <a:r>
              <a:rPr lang="cs-CZ" altLang="cs-CZ" sz="2300" dirty="0"/>
              <a:t>Anarchismus</a:t>
            </a:r>
          </a:p>
          <a:p>
            <a:pPr marL="571500" indent="-571500">
              <a:buNone/>
            </a:pPr>
            <a:endParaRPr lang="cs-CZ" altLang="cs-CZ" sz="2300" dirty="0"/>
          </a:p>
          <a:p>
            <a:pPr marL="571500" indent="-571500">
              <a:buNone/>
            </a:pPr>
            <a:r>
              <a:rPr lang="cs-CZ" altLang="cs-CZ" sz="2400" dirty="0"/>
              <a:t>→ klade do popředí </a:t>
            </a:r>
            <a:r>
              <a:rPr lang="cs-CZ" altLang="cs-CZ" sz="2400" b="1" dirty="0"/>
              <a:t>rovnost </a:t>
            </a:r>
            <a:r>
              <a:rPr lang="cs-CZ" altLang="cs-CZ" sz="2400" dirty="0"/>
              <a:t>(v komunismu překrytí individuální svobody; anarchismus odmítá jakoukoli formu státnosti)</a:t>
            </a:r>
            <a:r>
              <a:rPr lang="cs-CZ" altLang="cs-CZ" sz="2300" dirty="0"/>
              <a:t>   </a:t>
            </a:r>
          </a:p>
          <a:p>
            <a:pPr marL="571500" indent="-571500">
              <a:buNone/>
            </a:pPr>
            <a:endParaRPr lang="cs-CZ" altLang="cs-CZ" sz="2400" dirty="0"/>
          </a:p>
          <a:p>
            <a:pPr marL="571500" indent="-571500">
              <a:buNone/>
            </a:pPr>
            <a:endParaRPr lang="cs-CZ" altLang="cs-CZ" sz="2400" dirty="0"/>
          </a:p>
          <a:p>
            <a:pPr marL="571500" indent="-571500" algn="r">
              <a:buNone/>
            </a:pPr>
            <a:r>
              <a:rPr lang="cs-CZ" altLang="cs-CZ" sz="2400" dirty="0"/>
              <a:t>*Anarchisté vs. komunisté na 1. máje</a:t>
            </a:r>
          </a:p>
          <a:p>
            <a:pPr marL="571500" indent="-571500">
              <a:buNone/>
            </a:pPr>
            <a:endParaRPr lang="cs-CZ" altLang="cs-CZ" sz="2300" dirty="0"/>
          </a:p>
          <a:p>
            <a:pPr marL="571500" indent="-571500"/>
            <a:endParaRPr lang="cs-CZ" altLang="cs-CZ" dirty="0"/>
          </a:p>
          <a:p>
            <a:pPr marL="571500" indent="-571500">
              <a:buNone/>
            </a:pPr>
            <a:endParaRPr lang="cs-CZ" altLang="cs-CZ" dirty="0"/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D5BC928C-D583-4AE4-A995-B632B94A4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268414"/>
            <a:ext cx="330200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AAB80D88-B4B4-45BF-849C-1098B1FD5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4724400"/>
            <a:ext cx="16637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5BB13-56D5-4F68-BBD6-251EAF5F1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4603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200" dirty="0"/>
              <a:t>.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9FFD1D99-1DAA-472D-B8E6-BC77E6FA9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60350"/>
            <a:ext cx="8229600" cy="59769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2400"/>
              <a:t>Pojmem extremismus jsou označovány vyhraněné  ideologické postoje, které vybočují z ústavních, zákonných norem, vyznačují se prvky netolerance a útočí proti základním demokratickým ústavním principům (jak jsou definovány v českém ústavním pořádku = Ústava  + Listina zákl. práv a svobod)</a:t>
            </a:r>
            <a:r>
              <a:rPr lang="cs-CZ" altLang="zh-CN" sz="2400"/>
              <a:t> a za tímto účelem jsou využívány všechny dostupné prostředky, včetně takových, které jsou již za rámcem právního státu.</a:t>
            </a:r>
          </a:p>
          <a:p>
            <a:pPr eaLnBrk="1" hangingPunct="1"/>
            <a:endParaRPr lang="cs-CZ" altLang="cs-CZ" sz="2400"/>
          </a:p>
          <a:p>
            <a:pPr eaLnBrk="1" hangingPunct="1"/>
            <a:r>
              <a:rPr lang="cs-CZ" altLang="cs-CZ" sz="2400"/>
              <a:t>antiteze k demokratickému ústavnímu systému (pluralita, rovnost, systém kontroly a dělby moci, suverenita lidu);</a:t>
            </a:r>
          </a:p>
          <a:p>
            <a:pPr eaLnBrk="1" hangingPunct="1"/>
            <a:r>
              <a:rPr lang="cs-CZ" altLang="cs-CZ" sz="2400"/>
              <a:t>snaha o odstranění demokratického systému a nahrazení jiným; </a:t>
            </a:r>
          </a:p>
          <a:p>
            <a:pPr eaLnBrk="1" hangingPunct="1"/>
            <a:r>
              <a:rPr lang="cs-CZ" altLang="cs-CZ" sz="2400"/>
              <a:t>útočení proti systému základních práv a svobod</a:t>
            </a:r>
          </a:p>
          <a:p>
            <a:pPr eaLnBrk="1" hangingPunct="1"/>
            <a:endParaRPr lang="cs-CZ" altLang="cs-CZ" sz="24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400"/>
              <a:t>*  Extremismus je normativní pojem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5A241E-5D85-4D77-B205-C18DBADD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361" y="365125"/>
            <a:ext cx="3204840" cy="815605"/>
          </a:xfrm>
        </p:spPr>
        <p:txBody>
          <a:bodyPr/>
          <a:lstStyle/>
          <a:p>
            <a:r>
              <a:rPr lang="cs-CZ" dirty="0"/>
              <a:t>Komunismus</a:t>
            </a:r>
          </a:p>
        </p:txBody>
      </p:sp>
      <p:pic>
        <p:nvPicPr>
          <p:cNvPr id="4" name="Nykyfir Iakhnenko_0_g890yyh4">
            <a:hlinkClick r:id="" action="ppaction://media"/>
            <a:extLst>
              <a:ext uri="{FF2B5EF4-FFF2-40B4-BE49-F238E27FC236}">
                <a16:creationId xmlns:a16="http://schemas.microsoft.com/office/drawing/2014/main" id="{5AAC665E-1504-4871-B8FC-C83981126D6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27688" y="1253331"/>
            <a:ext cx="5221288" cy="4351338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19DE351-0526-437E-AEF1-6D9F684C8F76}"/>
              </a:ext>
            </a:extLst>
          </p:cNvPr>
          <p:cNvSpPr txBox="1"/>
          <p:nvPr/>
        </p:nvSpPr>
        <p:spPr>
          <a:xfrm>
            <a:off x="1180730" y="2077375"/>
            <a:ext cx="235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Třídní boj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8790300-3DED-4D69-888D-5FA255989C22}"/>
              </a:ext>
            </a:extLst>
          </p:cNvPr>
          <p:cNvSpPr txBox="1"/>
          <p:nvPr/>
        </p:nvSpPr>
        <p:spPr>
          <a:xfrm>
            <a:off x="1038687" y="5956917"/>
            <a:ext cx="9854214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dirty="0"/>
              <a:t>diktatura proletariátu, revoluční rétorika, boj proti kapitalismu a globalizaci, boj proti imperialismu, hájení zájmů dělnické třídy, oslava historických vzorů</a:t>
            </a:r>
          </a:p>
        </p:txBody>
      </p:sp>
    </p:spTree>
    <p:extLst>
      <p:ext uri="{BB962C8B-B14F-4D97-AF65-F5344CB8AC3E}">
        <p14:creationId xmlns:p14="http://schemas.microsoft.com/office/powerpoint/2010/main" val="30467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36C95DF-0A0E-4331-AB22-3640FC1D6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/>
              <a:t>Komunismus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E260C66-089B-4763-96B8-770BE45DE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14438"/>
            <a:ext cx="8229600" cy="5454922"/>
          </a:xfrm>
          <a:extLst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21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1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100" u="sng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100" u="sng" dirty="0"/>
              <a:t>v ČR:</a:t>
            </a:r>
            <a:r>
              <a:rPr lang="cs-CZ" altLang="cs-CZ" sz="2100" dirty="0"/>
              <a:t>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400" u="sng" dirty="0">
                <a:hlinkClick r:id="rId2"/>
              </a:rPr>
              <a:t>http://www.smkcvysocina.estranky.cz/clanky/texty-vlastni/o-levicovem-extremismu.html</a:t>
            </a:r>
            <a:endParaRPr lang="cs-CZ" altLang="cs-CZ" sz="2400" u="sng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100" dirty="0"/>
          </a:p>
          <a:p>
            <a:pPr marL="0" indent="0">
              <a:buNone/>
              <a:defRPr/>
            </a:pPr>
            <a:r>
              <a:rPr lang="cs-CZ" altLang="cs-CZ" sz="1600" dirty="0"/>
              <a:t>- KSČM, KSM, </a:t>
            </a:r>
            <a:r>
              <a:rPr lang="cs-CZ" sz="1600" i="1" strike="sngStrike" dirty="0" err="1"/>
              <a:t>Revo</a:t>
            </a:r>
            <a:r>
              <a:rPr lang="cs-CZ" sz="1600" i="1" strike="sngStrike" dirty="0"/>
              <a:t>, </a:t>
            </a:r>
            <a:r>
              <a:rPr lang="cs-CZ" sz="1600" i="1" strike="sngStrike" dirty="0" err="1"/>
              <a:t>iRevo</a:t>
            </a:r>
            <a:r>
              <a:rPr lang="cs-CZ" sz="1600" i="1" strike="sngStrike" dirty="0"/>
              <a:t>  </a:t>
            </a:r>
            <a:endParaRPr lang="cs-CZ" sz="16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100" dirty="0">
                <a:hlinkClick r:id="rId3"/>
              </a:rPr>
              <a:t>http://www.ksm.cz/</a:t>
            </a:r>
            <a:endParaRPr lang="cs-CZ" altLang="cs-CZ" sz="21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100" dirty="0">
                <a:hlinkClick r:id="rId4"/>
              </a:rPr>
              <a:t>http://www.ksm.cz/z-domova/5.11.-demonstrace-proti-valce-na-donbasu.html</a:t>
            </a:r>
            <a:r>
              <a:rPr lang="cs-CZ" altLang="cs-CZ" sz="2100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C2DB95E-80FB-42FE-9624-2F4FBBFB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Anarchismus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7BACE27-690F-4F25-A043-E99502144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428751"/>
            <a:ext cx="8229600" cy="469741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Odstranění státu, odpor vůči státním institucím, důraz na svobodu jednotlivce bez kontrol a autorit, militantní antifašismus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Politická ideologie usilující o vytvoření společnosti bez sociální, ekonomické a politické hierarchie a jiných forem nadvlády člověka nad člověkem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Cílem anarchismu je společnost bez vlády – anarchie. Tato společnost není chaotická, ale organizovaná na principu federalismu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Anarchisté odmítají pojmy stát, vláda, parlament, monarchie, republika, kapitalismus, fašismus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Odmítá jakoukoliv formu státnosti,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z="2400"/>
              <a:t>     chce odstranit autority, jež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z="2400"/>
              <a:t>     princip absolutní rovnosti narušují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/>
          </a:p>
        </p:txBody>
      </p:sp>
      <p:pic>
        <p:nvPicPr>
          <p:cNvPr id="30724" name="Picture 2">
            <a:extLst>
              <a:ext uri="{FF2B5EF4-FFF2-40B4-BE49-F238E27FC236}">
                <a16:creationId xmlns:a16="http://schemas.microsoft.com/office/drawing/2014/main" id="{48A805A5-9566-4245-8D57-AB1A64606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648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75F198C-0DF8-4FA7-BAE6-D0A927D54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844814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800" dirty="0"/>
              <a:t>Islamistický extremismus (islámský fundamentalismus)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6BE6917-C3FB-4C11-B343-4D4F1263C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600201"/>
            <a:ext cx="8229600" cy="49006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100" dirty="0"/>
              <a:t>upírání lidských práv ve jménu náboženských představ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/>
              <a:t>nedemokratické a intolerantní pojetí islámu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/>
              <a:t>teokratický systém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/>
              <a:t>džihád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/>
              <a:t>radikální islamisté (Tálibán, Al-Káida,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z="2100" dirty="0"/>
              <a:t>       Hizballáh)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1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1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1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1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100" dirty="0"/>
              <a:t>- v ostatních náboženstvích též radikální a extremistické odnože, sekty</a:t>
            </a:r>
          </a:p>
        </p:txBody>
      </p:sp>
      <p:pic>
        <p:nvPicPr>
          <p:cNvPr id="31748" name="Picture 5" descr="muslimextremist">
            <a:extLst>
              <a:ext uri="{FF2B5EF4-FFF2-40B4-BE49-F238E27FC236}">
                <a16:creationId xmlns:a16="http://schemas.microsoft.com/office/drawing/2014/main" id="{2F9A6659-A723-433E-9CE5-8AA5DFCA6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1916113"/>
            <a:ext cx="29718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>
            <a:extLst>
              <a:ext uri="{FF2B5EF4-FFF2-40B4-BE49-F238E27FC236}">
                <a16:creationId xmlns:a16="http://schemas.microsoft.com/office/drawing/2014/main" id="{5DF01D94-26EA-424B-BCAE-A766FB4FF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149725"/>
            <a:ext cx="2381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C:\Users\fanous\Desktop\isis.jpg">
            <a:extLst>
              <a:ext uri="{FF2B5EF4-FFF2-40B4-BE49-F238E27FC236}">
                <a16:creationId xmlns:a16="http://schemas.microsoft.com/office/drawing/2014/main" id="{37B33063-FAD8-4CD0-82D7-279ED6F78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789364"/>
            <a:ext cx="25003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24806C1-AB90-47E8-88DA-DCF7AA42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Další druhy náboženského extremismu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B14277B-B1B4-4E03-937A-11D7F2500D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200" b="1"/>
              <a:t>Problematická scientologie </a:t>
            </a:r>
          </a:p>
          <a:p>
            <a:pPr eaLnBrk="1" hangingPunct="1"/>
            <a:r>
              <a:rPr lang="cs-CZ" altLang="cs-CZ" sz="2200" b="1"/>
              <a:t>Satanismus</a:t>
            </a:r>
          </a:p>
          <a:p>
            <a:pPr eaLnBrk="1" hangingPunct="1"/>
            <a:r>
              <a:rPr lang="cs-CZ" altLang="cs-CZ" sz="2200" b="1"/>
              <a:t>Vampyrismus </a:t>
            </a:r>
          </a:p>
          <a:p>
            <a:pPr eaLnBrk="1" hangingPunct="1"/>
            <a:r>
              <a:rPr lang="cs-CZ" altLang="cs-CZ" sz="2200" b="1"/>
              <a:t>Některé sekty </a:t>
            </a:r>
          </a:p>
          <a:p>
            <a:pPr eaLnBrk="1" hangingPunct="1"/>
            <a:endParaRPr lang="cs-CZ" altLang="cs-CZ" sz="2200" b="1"/>
          </a:p>
          <a:p>
            <a:pPr eaLnBrk="1" hangingPunct="1"/>
            <a:endParaRPr lang="cs-CZ" altLang="cs-CZ" sz="2200" b="1"/>
          </a:p>
          <a:p>
            <a:pPr eaLnBrk="1" hangingPunct="1"/>
            <a:r>
              <a:rPr lang="cs-CZ" altLang="cs-CZ" sz="2200"/>
              <a:t>Extremistickou je taková skupina, která směřuje proti demokracii – křesťanský fundamentalismus sem nepatří, stejně jako některé sekty</a:t>
            </a:r>
          </a:p>
          <a:p>
            <a:pPr eaLnBrk="1" hangingPunct="1"/>
            <a:r>
              <a:rPr lang="cs-CZ" altLang="cs-CZ" sz="2200"/>
              <a:t>Možné propojování náboženství s ostatními typy extremismu:</a:t>
            </a:r>
            <a:br>
              <a:rPr lang="cs-CZ" altLang="cs-CZ" sz="2200"/>
            </a:br>
            <a:r>
              <a:rPr lang="cs-CZ" altLang="cs-CZ" sz="2200"/>
              <a:t>např. katolicismus a fašismus (Francovo Španělsko),</a:t>
            </a:r>
            <a:br>
              <a:rPr lang="cs-CZ" altLang="cs-CZ" sz="2200"/>
            </a:br>
            <a:r>
              <a:rPr lang="cs-CZ" altLang="cs-CZ" sz="2200"/>
              <a:t>(neo)nacismus a pohanství (staro-germánská náboženství)</a:t>
            </a:r>
          </a:p>
          <a:p>
            <a:pPr eaLnBrk="1" hangingPunct="1"/>
            <a:endParaRPr lang="cs-CZ" altLang="cs-CZ" sz="2200"/>
          </a:p>
          <a:p>
            <a:pPr eaLnBrk="1" hangingPunct="1"/>
            <a:endParaRPr lang="cs-CZ" altLang="cs-CZ" sz="2200"/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48CF875C-5F1C-4B5A-8F97-E507C5760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186973"/>
            <a:ext cx="2120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4FC2C95B-6ACA-4617-A127-68B8C715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Ekologický extremismus</a:t>
            </a:r>
          </a:p>
        </p:txBody>
      </p:sp>
      <p:sp>
        <p:nvSpPr>
          <p:cNvPr id="33795" name="Zástupný symbol pro obsah 2">
            <a:extLst>
              <a:ext uri="{FF2B5EF4-FFF2-40B4-BE49-F238E27FC236}">
                <a16:creationId xmlns:a16="http://schemas.microsoft.com/office/drawing/2014/main" id="{5177EBE1-54C6-4562-940C-B192DD352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ve jménu přírody či jejích částí, často propojeno s anarchismem</a:t>
            </a:r>
          </a:p>
          <a:p>
            <a:r>
              <a:rPr lang="cs-CZ" altLang="cs-CZ" dirty="0"/>
              <a:t>eko-extremistické a eko-teroristické skupiny v České republice působily a „militantní environmentalisté (by) mohli být (znovu) aktivizováni“ (Mareš)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2EEFD42-F937-41B8-BFE3-F3111D01D7C1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Skinheads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0B5AA16-A272-483A-A341-98D5D092C3C5}"/>
              </a:ext>
            </a:extLst>
          </p:cNvPr>
          <p:cNvSpPr>
            <a:spLocks noGrp="1" noRot="1"/>
          </p:cNvSpPr>
          <p:nvPr>
            <p:ph type="body" idx="1"/>
          </p:nvPr>
        </p:nvSpPr>
        <p:spPr>
          <a:xfrm>
            <a:off x="1774826" y="1571625"/>
            <a:ext cx="8594725" cy="5143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Skinheads</a:t>
            </a:r>
            <a:r>
              <a:rPr lang="cs-CZ" altLang="cs-CZ" sz="2400"/>
              <a:t> – k nám proniklo </a:t>
            </a:r>
            <a:r>
              <a:rPr lang="cs-CZ" altLang="cs-CZ" sz="2400" b="1"/>
              <a:t>koncem 80. let a zač. 90.</a:t>
            </a:r>
            <a:r>
              <a:rPr lang="cs-CZ" altLang="cs-CZ" sz="2400"/>
              <a:t> let.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Skinheads </a:t>
            </a:r>
            <a:r>
              <a:rPr lang="cs-CZ" altLang="cs-CZ" sz="2400"/>
              <a:t>je označení pro subkulturu nebo skupinu lidí vyznávající a praktikující určitý životní styl a směr, jehož kořeny sahají až na</a:t>
            </a:r>
            <a:r>
              <a:rPr lang="cs-CZ" altLang="cs-CZ" sz="2400" b="1"/>
              <a:t> </a:t>
            </a:r>
            <a:r>
              <a:rPr lang="cs-CZ" altLang="cs-CZ" sz="2400"/>
              <a:t>Jamajku do 50. let 20. století</a:t>
            </a:r>
            <a:r>
              <a:rPr lang="cs-CZ" altLang="cs-CZ" sz="2400" b="1"/>
              <a:t> </a:t>
            </a:r>
            <a:r>
              <a:rPr lang="cs-CZ" altLang="cs-CZ" sz="2400"/>
              <a:t>jako reakce na zvyšující se</a:t>
            </a:r>
            <a:r>
              <a:rPr lang="cs-CZ" altLang="cs-CZ" sz="2400" b="1"/>
              <a:t> </a:t>
            </a:r>
            <a:r>
              <a:rPr lang="cs-CZ" altLang="cs-CZ" sz="2400"/>
              <a:t>nezaměstnanost</a:t>
            </a:r>
            <a:r>
              <a:rPr lang="cs-CZ" altLang="cs-CZ" sz="2400" b="1"/>
              <a:t> </a:t>
            </a:r>
            <a:r>
              <a:rPr lang="cs-CZ" altLang="cs-CZ" sz="2400"/>
              <a:t>v městských oblastech. Potom se toto hnutí přeneslo do</a:t>
            </a:r>
            <a:r>
              <a:rPr lang="cs-CZ" altLang="cs-CZ" sz="2400" b="1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Velké Británie </a:t>
            </a:r>
            <a:r>
              <a:rPr lang="cs-CZ" altLang="cs-CZ" sz="2400"/>
              <a:t>za předchůdce se považují </a:t>
            </a:r>
            <a:r>
              <a:rPr lang="cs-CZ" altLang="cs-CZ" sz="2400" b="1"/>
              <a:t>Boot Boys </a:t>
            </a:r>
            <a:r>
              <a:rPr lang="cs-CZ" altLang="cs-CZ" sz="2400"/>
              <a:t>– boty </a:t>
            </a:r>
            <a:r>
              <a:rPr lang="cs-CZ" altLang="cs-CZ" sz="2400" b="1"/>
              <a:t>martensky</a:t>
            </a:r>
            <a:r>
              <a:rPr lang="cs-CZ" altLang="cs-CZ" sz="2400"/>
              <a:t> (Češi – farmářky), kluci </a:t>
            </a:r>
            <a:r>
              <a:rPr lang="cs-CZ" altLang="cs-CZ" sz="2400" b="1"/>
              <a:t>dělnického povolání - milovali pivo, opovrhovali vzděláním, nesnášeli studenty, nenáviděli hippies a narkomany,</a:t>
            </a:r>
            <a:r>
              <a:rPr lang="cs-CZ" altLang="cs-CZ" sz="2400"/>
              <a:t> krátké vlasy – odmítali dlouhé vlasy – říkalo se jim – </a:t>
            </a:r>
            <a:r>
              <a:rPr lang="cs-CZ" altLang="cs-CZ" sz="2400" b="1"/>
              <a:t>semišové vlasy - </a:t>
            </a:r>
            <a:r>
              <a:rPr lang="cs-CZ" altLang="cs-CZ" sz="2400"/>
              <a:t>vyholená hlava - zabraňuje při rvačce uchopení za vlasy;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napadali hlavně </a:t>
            </a:r>
            <a:r>
              <a:rPr lang="cs-CZ" altLang="cs-CZ" sz="2400" b="1"/>
              <a:t>homosexuály a pákistánské přistěhovalce do VB</a:t>
            </a:r>
            <a:r>
              <a:rPr lang="cs-CZ" altLang="cs-CZ" sz="2400"/>
              <a:t>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821DC7B-9254-4FC3-8B1F-F3F9C32DD87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1"/>
            <a:ext cx="8229600" cy="10001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dirty="0"/>
              <a:t>Pro skinheady jsou typické tyto znaky: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8FE8266-4938-4D70-B03B-622E6B30950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143000"/>
            <a:ext cx="8845550" cy="5715000"/>
          </a:xfrm>
        </p:spPr>
        <p:txBody>
          <a:bodyPr rtlCol="0"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nenávist vůči </a:t>
            </a:r>
            <a:r>
              <a:rPr lang="cs-CZ" dirty="0" err="1"/>
              <a:t>hippies</a:t>
            </a:r>
            <a:r>
              <a:rPr lang="cs-CZ" dirty="0"/>
              <a:t>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záporný vztah k drogám (nikoliv ovšem k alkoholu),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hlášení se k dělnické třídě, vlastenectví a patriotismu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vyholená hlava a oblečení: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„</a:t>
            </a:r>
            <a:r>
              <a:rPr lang="cs-CZ" b="1" dirty="0"/>
              <a:t>těžké“ boty</a:t>
            </a:r>
            <a:r>
              <a:rPr lang="cs-CZ" dirty="0"/>
              <a:t> (např. značky dr. </a:t>
            </a:r>
            <a:r>
              <a:rPr lang="cs-CZ" dirty="0" err="1"/>
              <a:t>Martens</a:t>
            </a:r>
            <a:r>
              <a:rPr lang="cs-CZ" dirty="0"/>
              <a:t>), příp. pracovní boty s okovanou špičkou, jaké nosili dělníci v docích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b="1" dirty="0"/>
              <a:t>černé vojenské bundy</a:t>
            </a:r>
            <a:r>
              <a:rPr lang="cs-CZ" dirty="0"/>
              <a:t> (tzv. „</a:t>
            </a:r>
            <a:r>
              <a:rPr lang="cs-CZ" b="1" dirty="0"/>
              <a:t>bombery</a:t>
            </a:r>
            <a:r>
              <a:rPr lang="cs-CZ" dirty="0"/>
              <a:t>“)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džíny a kšandy přes košile či polokošile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b="1" dirty="0"/>
              <a:t>napadají technohudbu,</a:t>
            </a:r>
            <a:r>
              <a:rPr lang="cs-CZ" dirty="0"/>
              <a:t>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odvrhují individualismus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b="1" dirty="0"/>
              <a:t>proti míšení ras</a:t>
            </a:r>
            <a:r>
              <a:rPr lang="cs-CZ" dirty="0"/>
              <a:t>, pro </a:t>
            </a:r>
            <a:r>
              <a:rPr lang="cs-CZ" b="1" dirty="0"/>
              <a:t>tradiční rodinu,</a:t>
            </a:r>
            <a:r>
              <a:rPr lang="cs-CZ" dirty="0"/>
              <a:t>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proti </a:t>
            </a:r>
            <a:r>
              <a:rPr lang="cs-CZ" b="1" dirty="0"/>
              <a:t>feminismu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fotky Hitlera vložené v peněžence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Časopisy: </a:t>
            </a:r>
            <a:r>
              <a:rPr lang="cs-CZ" b="1" dirty="0"/>
              <a:t>Patriot, Der </a:t>
            </a:r>
            <a:r>
              <a:rPr lang="cs-CZ" b="1" dirty="0" err="1"/>
              <a:t>Stümer</a:t>
            </a:r>
            <a:r>
              <a:rPr lang="cs-CZ" b="1" dirty="0"/>
              <a:t> (Útočník),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b="1" dirty="0"/>
              <a:t>     Árijská žena, Vlast</a:t>
            </a:r>
            <a:endParaRPr 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dirty="0"/>
          </a:p>
        </p:txBody>
      </p:sp>
      <p:pic>
        <p:nvPicPr>
          <p:cNvPr id="35844" name="Picture 5" descr="DWF15-19554 - Portraits of American Skinheads">
            <a:extLst>
              <a:ext uri="{FF2B5EF4-FFF2-40B4-BE49-F238E27FC236}">
                <a16:creationId xmlns:a16="http://schemas.microsoft.com/office/drawing/2014/main" id="{85A202F3-FB7E-44B2-8C58-DE75E1068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6" y="4703764"/>
            <a:ext cx="21431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CE01DAB-1AD1-478B-B192-E531DF47438E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1981200" y="1"/>
            <a:ext cx="8229600" cy="1071563"/>
          </a:xfrm>
        </p:spPr>
        <p:txBody>
          <a:bodyPr/>
          <a:lstStyle/>
          <a:p>
            <a:pPr eaLnBrk="1" hangingPunct="1"/>
            <a:r>
              <a:rPr lang="cs-CZ" altLang="cs-CZ"/>
              <a:t>Hooligans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1F65019-34D7-4138-89A4-61630A494CA3}"/>
              </a:ext>
            </a:extLst>
          </p:cNvPr>
          <p:cNvSpPr>
            <a:spLocks noGrp="1" noRot="1"/>
          </p:cNvSpPr>
          <p:nvPr>
            <p:ph type="body" idx="1"/>
          </p:nvPr>
        </p:nvSpPr>
        <p:spPr>
          <a:xfrm>
            <a:off x="1981200" y="1428750"/>
            <a:ext cx="8229600" cy="5429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b="1" dirty="0"/>
              <a:t>Radikální sportovní (fotbaloví) fanoušci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dirty="0"/>
              <a:t>Sportovní nevraživost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dirty="0"/>
              <a:t>Chuligáni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Ultras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dirty="0"/>
              <a:t>www.hooligans.cz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7582732E-E671-4371-B029-E74E99EA3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9" y="857250"/>
            <a:ext cx="40290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3B27779-620D-4D0B-8206-F6B4945A3C65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Filmy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7177F96-1144-4C7F-A835-401F2BB04DED}"/>
              </a:ext>
            </a:extLst>
          </p:cNvPr>
          <p:cNvSpPr>
            <a:spLocks noGrp="1" noRot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Býti skinheadem – Skinhead attitude </a:t>
            </a:r>
          </a:p>
          <a:p>
            <a:pPr eaLnBrk="1" hangingPunct="1"/>
            <a:r>
              <a:rPr lang="cs-CZ" altLang="cs-CZ"/>
              <a:t>Non Plus Ultras</a:t>
            </a:r>
          </a:p>
          <a:p>
            <a:pPr eaLnBrk="1" hangingPunct="1"/>
            <a:r>
              <a:rPr lang="cs-CZ" altLang="cs-CZ"/>
              <a:t>Ráj, hned teď</a:t>
            </a:r>
          </a:p>
          <a:p>
            <a:pPr eaLnBrk="1" hangingPunct="1"/>
            <a:r>
              <a:rPr lang="cs-CZ" altLang="cs-CZ"/>
              <a:t>Hooligans</a:t>
            </a:r>
          </a:p>
          <a:p>
            <a:pPr eaLnBrk="1" hangingPunct="1"/>
            <a:r>
              <a:rPr lang="cs-CZ" altLang="cs-CZ"/>
              <a:t>Romper Stomper   </a:t>
            </a:r>
          </a:p>
          <a:p>
            <a:pPr eaLnBrk="1" hangingPunct="1"/>
            <a:r>
              <a:rPr lang="cs-CZ" altLang="cs-CZ"/>
              <a:t>Svatý boj</a:t>
            </a:r>
          </a:p>
          <a:p>
            <a:pPr eaLnBrk="1" hangingPunct="1"/>
            <a:r>
              <a:rPr lang="cs-CZ" altLang="cs-CZ"/>
              <a:t>Proč?</a:t>
            </a:r>
          </a:p>
          <a:p>
            <a:pPr eaLnBrk="1" hangingPunct="1"/>
            <a:r>
              <a:rPr lang="cs-CZ" altLang="cs-CZ"/>
              <a:t>Horem pádem</a:t>
            </a:r>
          </a:p>
          <a:p>
            <a:pPr eaLnBrk="1" hangingPunct="1"/>
            <a:endParaRPr lang="cs-CZ" altLang="cs-CZ"/>
          </a:p>
        </p:txBody>
      </p:sp>
      <p:pic>
        <p:nvPicPr>
          <p:cNvPr id="37892" name="Picture 5" descr="obal">
            <a:extLst>
              <a:ext uri="{FF2B5EF4-FFF2-40B4-BE49-F238E27FC236}">
                <a16:creationId xmlns:a16="http://schemas.microsoft.com/office/drawing/2014/main" id="{2A6EC697-9498-4D9D-9ABC-BF144A679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2781300"/>
            <a:ext cx="21812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A8A98790-608B-4B39-9367-32F3C0485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8737"/>
          </a:xfrm>
        </p:spPr>
        <p:txBody>
          <a:bodyPr>
            <a:normAutofit fontScale="90000"/>
          </a:bodyPr>
          <a:lstStyle/>
          <a:p>
            <a:r>
              <a:rPr lang="cs-CZ" altLang="cs-CZ" sz="200"/>
              <a:t>.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F4693111-9B34-414D-91CE-368D8A8E1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708525"/>
          </a:xfrm>
        </p:spPr>
        <p:txBody>
          <a:bodyPr/>
          <a:lstStyle/>
          <a:p>
            <a:pPr eaLnBrk="1" hangingPunct="1"/>
            <a:r>
              <a:rPr lang="cs-CZ" altLang="cs-CZ"/>
              <a:t>jednání, ideologie či skupiny mimo hlavní (střední) proud společnosti;</a:t>
            </a:r>
          </a:p>
          <a:p>
            <a:pPr eaLnBrk="1" hangingPunct="1"/>
            <a:r>
              <a:rPr lang="cs-CZ" altLang="cs-CZ"/>
              <a:t>porušování či neuznávání základních etických, právních a jiných důležitých společenských standardů;</a:t>
            </a:r>
          </a:p>
          <a:p>
            <a:pPr eaLnBrk="1" hangingPunct="1"/>
            <a:r>
              <a:rPr lang="cs-CZ" altLang="cs-CZ"/>
              <a:t>verbální nebo fyzická agresivita, násilí nebo hrozba násilím, historickým revizionismem, sociální demagogií; </a:t>
            </a:r>
          </a:p>
          <a:p>
            <a:pPr eaLnBrk="1" hangingPunct="1"/>
            <a:r>
              <a:rPr lang="cs-CZ" altLang="cs-CZ"/>
              <a:t>motivované zejména rasovou, národnostní, náboženskou, třídní nebo jinou sociální nenávistí</a:t>
            </a:r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A59C166-F33F-4797-A9F6-C59F757C1FF0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HUDEBNÍ KAPELY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A6BF602-8104-4915-97A0-CE939DD058E2}"/>
              </a:ext>
            </a:extLst>
          </p:cNvPr>
          <p:cNvSpPr>
            <a:spLocks noGrp="1" noRot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Braník</a:t>
            </a:r>
            <a:r>
              <a:rPr lang="cs-CZ" altLang="cs-CZ" sz="2400"/>
              <a:t>: Soudní proces v roce 1995 za antisemitismus a rasismus.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Valašská liga: “Nový řád”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i="1"/>
              <a:t>“Do židovských ghet vtrhne bílá smrt, naše města jen pro bílé, stejně jako předměstí.”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S. A. D.: “Nic než národ”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i="1"/>
              <a:t>“Ňákej negromil to všechno tady zkazil tím, že těm zvířatům teď u nás poskyt azyl.”</a:t>
            </a:r>
          </a:p>
          <a:p>
            <a:pPr eaLnBrk="1" hangingPunct="1"/>
            <a:r>
              <a:rPr lang="cs-CZ" altLang="cs-CZ" sz="2400" b="1"/>
              <a:t>Vlajka: “Zabijem všechny”</a:t>
            </a:r>
          </a:p>
          <a:p>
            <a:pPr eaLnBrk="1" hangingPunct="1"/>
            <a:r>
              <a:rPr lang="cs-CZ" altLang="cs-CZ" sz="2400" b="1" i="1"/>
              <a:t>“Žena, děti – nezajímá, chceme vyhrát, táhni pryč, bude válka rasová, už se blíží první zteč. Zabijem! Zabijem! Zabijem! Zabijem všechny!”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0BF1B380-CEC7-4C61-AEDE-E6ECD256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Internet a média</a:t>
            </a:r>
          </a:p>
        </p:txBody>
      </p:sp>
      <p:sp>
        <p:nvSpPr>
          <p:cNvPr id="39939" name="Zástupný symbol pro obsah 2">
            <a:extLst>
              <a:ext uri="{FF2B5EF4-FFF2-40B4-BE49-F238E27FC236}">
                <a16:creationId xmlns:a16="http://schemas.microsoft.com/office/drawing/2014/main" id="{12096D5D-60B0-4D68-A579-88F8A385F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Sociální sítě (facebook atd.)</a:t>
            </a:r>
          </a:p>
          <a:p>
            <a:r>
              <a:rPr lang="cs-CZ" altLang="cs-CZ"/>
              <a:t>Dezinformační weby</a:t>
            </a:r>
          </a:p>
          <a:p>
            <a:endParaRPr lang="cs-CZ" altLang="cs-CZ"/>
          </a:p>
          <a:p>
            <a:pPr>
              <a:buFont typeface="Arial" panose="020B0604020202020204" pitchFamily="34" charset="0"/>
              <a:buNone/>
            </a:pPr>
            <a:r>
              <a:rPr lang="cs-CZ" altLang="cs-CZ" i="1"/>
              <a:t>  Fake news, propaganda, konspirační teorie</a:t>
            </a:r>
          </a:p>
          <a:p>
            <a:endParaRPr lang="cs-CZ" altLang="cs-CZ"/>
          </a:p>
        </p:txBody>
      </p:sp>
      <p:pic>
        <p:nvPicPr>
          <p:cNvPr id="39940" name="Picture 2" descr="C:\Users\fanous\Desktop\fakenews.jpg">
            <a:extLst>
              <a:ext uri="{FF2B5EF4-FFF2-40B4-BE49-F238E27FC236}">
                <a16:creationId xmlns:a16="http://schemas.microsoft.com/office/drawing/2014/main" id="{426218E6-3237-4A96-BE60-A4EA95429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4076701"/>
            <a:ext cx="31686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B7B336CE-CF5E-4C3C-BCF0-79D4EE35B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8914"/>
            <a:ext cx="9144000" cy="936625"/>
          </a:xfrm>
        </p:spPr>
        <p:txBody>
          <a:bodyPr>
            <a:normAutofit fontScale="90000"/>
          </a:bodyPr>
          <a:lstStyle/>
          <a:p>
            <a:r>
              <a:rPr lang="cs-CZ" altLang="cs-CZ">
                <a:solidFill>
                  <a:srgbClr val="376092"/>
                </a:solidFill>
                <a:latin typeface="Fira Sans Black"/>
                <a:ea typeface="Fira Sans Black"/>
                <a:cs typeface="Fira Sans Black"/>
              </a:rPr>
              <a:t>Učební programy a materiály (nejen) k extremismu</a:t>
            </a:r>
            <a:endParaRPr lang="cs-CZ" altLang="cs-CZ"/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EDC8D70C-F357-441F-8CE8-C0C152CB3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96976"/>
            <a:ext cx="8229600" cy="5661025"/>
          </a:xfrm>
        </p:spPr>
        <p:txBody>
          <a:bodyPr/>
          <a:lstStyle/>
          <a:p>
            <a:r>
              <a:rPr lang="cs-CZ" altLang="cs-CZ" sz="2200" b="1"/>
              <a:t>Člověk v tísni</a:t>
            </a:r>
            <a:r>
              <a:rPr lang="cs-CZ" altLang="cs-CZ" sz="2200"/>
              <a:t> – projekt VARIANTY : </a:t>
            </a:r>
            <a:r>
              <a:rPr lang="cs-CZ" altLang="cs-CZ" sz="2200">
                <a:hlinkClick r:id="rId2"/>
              </a:rPr>
              <a:t>https://www.varianty.cz/</a:t>
            </a:r>
            <a:r>
              <a:rPr lang="cs-CZ" altLang="cs-CZ" sz="2200" b="1"/>
              <a:t> </a:t>
            </a:r>
          </a:p>
          <a:p>
            <a:r>
              <a:rPr lang="en-US" altLang="cs-CZ" sz="2200" b="1"/>
              <a:t>Amnesty International</a:t>
            </a:r>
            <a:r>
              <a:rPr lang="cs-CZ" altLang="cs-CZ" sz="2200" b="1"/>
              <a:t> - </a:t>
            </a:r>
            <a:r>
              <a:rPr lang="en-US" altLang="cs-CZ" sz="2200"/>
              <a:t>Menšiny a stereotypy </a:t>
            </a:r>
            <a:r>
              <a:rPr lang="cs-CZ" altLang="cs-CZ" sz="2200"/>
              <a:t>: </a:t>
            </a:r>
            <a:r>
              <a:rPr lang="cs-CZ" altLang="cs-CZ" sz="2200">
                <a:hlinkClick r:id="rId3"/>
              </a:rPr>
              <a:t>https://www.amnesty.cz/vzdelavani/metodiky</a:t>
            </a:r>
            <a:r>
              <a:rPr lang="cs-CZ" altLang="cs-CZ" sz="2200"/>
              <a:t> </a:t>
            </a:r>
          </a:p>
          <a:p>
            <a:r>
              <a:rPr lang="cs-CZ" altLang="cs-CZ" sz="2200" b="1"/>
              <a:t>Exran</a:t>
            </a:r>
            <a:r>
              <a:rPr lang="cs-CZ" altLang="cs-CZ" sz="2200"/>
              <a:t> – charita Brno; aktivity zaměřené na xenofobii, rasismus, extremismus, neonacismus a antisemitismus </a:t>
            </a:r>
            <a:r>
              <a:rPr lang="cs-CZ" altLang="cs-CZ" sz="2200">
                <a:hlinkClick r:id="rId4"/>
              </a:rPr>
              <a:t>https://celsuz.cz/fotogalerie/multikulturni-vyukove-programy-exran/</a:t>
            </a:r>
            <a:r>
              <a:rPr lang="cs-CZ" altLang="cs-CZ" sz="2200"/>
              <a:t> </a:t>
            </a:r>
          </a:p>
          <a:p>
            <a:r>
              <a:rPr lang="cs-CZ" altLang="cs-CZ" sz="2200" b="1"/>
              <a:t>Stereotýpek v nás </a:t>
            </a:r>
            <a:r>
              <a:rPr lang="cs-CZ" altLang="cs-CZ" sz="2200"/>
              <a:t>– Mulitkulturní centrum Praha; prevence xenofobie a rasismu mezi žáky SOŠ a SOU prostřednictvím interkulturní výchovy s využitím interaktivních a zážitkových metod : </a:t>
            </a:r>
            <a:r>
              <a:rPr lang="cs-CZ" altLang="cs-CZ" sz="2200">
                <a:hlinkClick r:id="rId5"/>
              </a:rPr>
              <a:t>http://stereotypek.mkc.cz/metodika-38/</a:t>
            </a:r>
            <a:r>
              <a:rPr lang="cs-CZ" altLang="cs-CZ" sz="2200"/>
              <a:t> </a:t>
            </a:r>
          </a:p>
          <a:p>
            <a:r>
              <a:rPr lang="cs-CZ" altLang="cs-CZ" sz="2200" b="1"/>
              <a:t>Jsme lidé jedné země </a:t>
            </a:r>
            <a:r>
              <a:rPr lang="cs-CZ" altLang="cs-CZ" sz="2200"/>
              <a:t>– Organizace pro pomoc uprchlíkům; prevence rasismu a xenofobie a posílení kladných postojů k tolerantní občanské multikulturní společnosti : </a:t>
            </a:r>
            <a:r>
              <a:rPr lang="cs-CZ" altLang="cs-CZ" sz="2200">
                <a:hlinkClick r:id="rId6"/>
              </a:rPr>
              <a:t>http://www.lidejednezeme.cz/</a:t>
            </a:r>
            <a:r>
              <a:rPr lang="cs-CZ" altLang="cs-CZ" sz="2200"/>
              <a:t> </a:t>
            </a:r>
          </a:p>
          <a:p>
            <a:endParaRPr lang="cs-CZ" altLang="cs-CZ" sz="2400" b="1">
              <a:solidFill>
                <a:srgbClr val="376092"/>
              </a:solidFill>
            </a:endParaRPr>
          </a:p>
          <a:p>
            <a:endParaRPr lang="cs-CZ" altLang="cs-CZ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6B94215F-0731-41F8-B67B-63B557857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836613"/>
          </a:xfrm>
        </p:spPr>
        <p:txBody>
          <a:bodyPr/>
          <a:lstStyle/>
          <a:p>
            <a:pPr eaLnBrk="1" hangingPunct="1"/>
            <a:r>
              <a:rPr lang="cs-CZ" altLang="cs-CZ"/>
              <a:t>Literatura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CF0E6202-6F56-4E0B-8160-6D5585DF5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692151"/>
            <a:ext cx="8229600" cy="6049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Mareš, M. (2003): </a:t>
            </a:r>
            <a:r>
              <a:rPr lang="cs-CZ" altLang="cs-CZ" sz="2100" i="1" dirty="0"/>
              <a:t>Pravicový extremismus a radikalismus v ČR.</a:t>
            </a:r>
            <a:r>
              <a:rPr lang="cs-CZ" altLang="cs-CZ" sz="2100" dirty="0"/>
              <a:t> Brno: </a:t>
            </a:r>
            <a:r>
              <a:rPr lang="cs-CZ" altLang="cs-CZ" sz="2100" dirty="0" err="1"/>
              <a:t>Barrister</a:t>
            </a:r>
            <a:r>
              <a:rPr lang="cs-CZ" altLang="cs-CZ" sz="2100" dirty="0"/>
              <a:t> a </a:t>
            </a:r>
            <a:r>
              <a:rPr lang="cs-CZ" altLang="cs-CZ" sz="2100" dirty="0" err="1"/>
              <a:t>Principal</a:t>
            </a:r>
            <a:r>
              <a:rPr lang="cs-CZ" altLang="cs-CZ" sz="2100" dirty="0"/>
              <a:t>, CSS.</a:t>
            </a:r>
          </a:p>
          <a:p>
            <a:r>
              <a:rPr lang="cs-CZ" altLang="cs-CZ" sz="2100" dirty="0" err="1"/>
              <a:t>Besançon</a:t>
            </a:r>
            <a:r>
              <a:rPr lang="cs-CZ" altLang="cs-CZ" sz="2100" dirty="0"/>
              <a:t>, A., &amp; </a:t>
            </a:r>
            <a:r>
              <a:rPr lang="cs-CZ" altLang="cs-CZ" sz="2100" dirty="0" err="1"/>
              <a:t>Furet</a:t>
            </a:r>
            <a:r>
              <a:rPr lang="cs-CZ" altLang="cs-CZ" sz="2100" dirty="0"/>
              <a:t>, </a:t>
            </a:r>
            <a:r>
              <a:rPr lang="cs-CZ" altLang="cs-CZ" sz="2100" dirty="0" err="1"/>
              <a:t>F.Novák</a:t>
            </a:r>
            <a:r>
              <a:rPr lang="cs-CZ" altLang="cs-CZ" sz="2100" dirty="0"/>
              <a:t>, M. (Ed.). (2002). </a:t>
            </a:r>
            <a:r>
              <a:rPr lang="cs-CZ" altLang="cs-CZ" sz="2100" i="1" dirty="0"/>
              <a:t>Komunismus a fašismus</a:t>
            </a:r>
            <a:r>
              <a:rPr lang="cs-CZ" altLang="cs-CZ" sz="2100" dirty="0"/>
              <a:t>. Praha: Institut pro středoevropskou kulturu a politiku.</a:t>
            </a:r>
          </a:p>
          <a:p>
            <a:r>
              <a:rPr lang="cs-CZ" altLang="cs-CZ" sz="2100" dirty="0"/>
              <a:t>Gregor, M., &amp; Vejvodová, P. (2018). </a:t>
            </a:r>
            <a:r>
              <a:rPr lang="cs-CZ" altLang="cs-CZ" sz="2100" i="1" dirty="0"/>
              <a:t>Nejlepší kniha o </a:t>
            </a:r>
            <a:r>
              <a:rPr lang="cs-CZ" altLang="cs-CZ" sz="2100" i="1" dirty="0" err="1"/>
              <a:t>fake</a:t>
            </a:r>
            <a:r>
              <a:rPr lang="cs-CZ" altLang="cs-CZ" sz="2100" i="1" dirty="0"/>
              <a:t> </a:t>
            </a:r>
            <a:r>
              <a:rPr lang="cs-CZ" altLang="cs-CZ" sz="2100" i="1" dirty="0" err="1"/>
              <a:t>news</a:t>
            </a:r>
            <a:r>
              <a:rPr lang="cs-CZ" altLang="cs-CZ" sz="2100" i="1" dirty="0"/>
              <a:t>, dezinformacích a manipulacích!!!</a:t>
            </a:r>
            <a:r>
              <a:rPr lang="cs-CZ" altLang="cs-CZ" sz="2100" dirty="0"/>
              <a:t>. Brno: </a:t>
            </a:r>
            <a:r>
              <a:rPr lang="cs-CZ" altLang="cs-CZ" sz="2100" dirty="0" err="1"/>
              <a:t>CPress</a:t>
            </a:r>
            <a:r>
              <a:rPr lang="cs-CZ" altLang="cs-CZ" sz="2100" dirty="0"/>
              <a:t>.</a:t>
            </a:r>
          </a:p>
          <a:p>
            <a:r>
              <a:rPr lang="cs-CZ" altLang="cs-CZ" sz="2100" dirty="0" err="1"/>
              <a:t>Alvarová</a:t>
            </a:r>
            <a:r>
              <a:rPr lang="cs-CZ" altLang="cs-CZ" sz="2100" dirty="0"/>
              <a:t>, A. (2017). </a:t>
            </a:r>
            <a:r>
              <a:rPr lang="cs-CZ" altLang="cs-CZ" sz="2100" i="1" dirty="0"/>
              <a:t>Průmysl lži: propaganda, konspirace a dezinformační válka</a:t>
            </a:r>
            <a:r>
              <a:rPr lang="cs-CZ" altLang="cs-CZ" sz="2100" dirty="0"/>
              <a:t>. Praha: Stanislav </a:t>
            </a:r>
            <a:r>
              <a:rPr lang="cs-CZ" altLang="cs-CZ" sz="2100" dirty="0" err="1"/>
              <a:t>Juhaňák</a:t>
            </a:r>
            <a:r>
              <a:rPr lang="cs-CZ" altLang="cs-CZ" sz="2100" dirty="0"/>
              <a:t> - Triton.</a:t>
            </a:r>
          </a:p>
          <a:p>
            <a:r>
              <a:rPr lang="cs-CZ" altLang="cs-CZ" sz="2100" dirty="0"/>
              <a:t>Charvát, J. (2007): </a:t>
            </a:r>
            <a:r>
              <a:rPr lang="cs-CZ" altLang="cs-CZ" sz="2100" i="1" dirty="0"/>
              <a:t>Současný politický extremismus a radikalismus</a:t>
            </a:r>
            <a:r>
              <a:rPr lang="cs-CZ" altLang="cs-CZ" sz="2100" dirty="0"/>
              <a:t>. Praha: Portál.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err="1"/>
              <a:t>Milza</a:t>
            </a:r>
            <a:r>
              <a:rPr lang="cs-CZ" altLang="cs-CZ" sz="2100" dirty="0"/>
              <a:t>, P. (2004): </a:t>
            </a:r>
            <a:r>
              <a:rPr lang="cs-CZ" altLang="cs-CZ" sz="2100" i="1" dirty="0"/>
              <a:t>Evropa v černých košilích</a:t>
            </a:r>
            <a:r>
              <a:rPr lang="cs-CZ" altLang="cs-CZ" sz="2100" dirty="0"/>
              <a:t>. Praha: Themis.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Smolík, J. (2008): </a:t>
            </a:r>
            <a:r>
              <a:rPr lang="cs-CZ" altLang="cs-CZ" sz="2100" i="1" dirty="0"/>
              <a:t>Fotbalové chuligánství.</a:t>
            </a:r>
            <a:r>
              <a:rPr lang="cs-CZ" altLang="cs-CZ" sz="2100" dirty="0"/>
              <a:t> Brno: Plachý.        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Chmelík, J. (2000): </a:t>
            </a:r>
            <a:r>
              <a:rPr lang="cs-CZ" altLang="cs-CZ" sz="2100" i="1" dirty="0"/>
              <a:t>Symbolika extremistických hnutí</a:t>
            </a:r>
            <a:r>
              <a:rPr lang="cs-CZ" altLang="cs-CZ" sz="2100" dirty="0"/>
              <a:t>. Praha</a:t>
            </a:r>
          </a:p>
          <a:p>
            <a:r>
              <a:rPr lang="cs-CZ" altLang="cs-CZ" sz="2100" dirty="0" err="1"/>
              <a:t>Jelloun</a:t>
            </a:r>
            <a:r>
              <a:rPr lang="cs-CZ" altLang="cs-CZ" sz="2100" dirty="0"/>
              <a:t>, T., B. (2004):</a:t>
            </a:r>
            <a:r>
              <a:rPr lang="cs-CZ" altLang="cs-CZ" sz="2100" b="1" dirty="0"/>
              <a:t> </a:t>
            </a:r>
            <a:r>
              <a:rPr lang="cs-CZ" altLang="cs-CZ" sz="2100" i="1" dirty="0"/>
              <a:t>Tati, co je to rasismus?</a:t>
            </a:r>
            <a:r>
              <a:rPr lang="cs-CZ" altLang="cs-CZ" sz="2100" b="1" dirty="0"/>
              <a:t> </a:t>
            </a:r>
            <a:r>
              <a:rPr lang="cs-CZ" altLang="cs-CZ" sz="2100" dirty="0"/>
              <a:t>Praha: Dauphin.</a:t>
            </a:r>
          </a:p>
          <a:p>
            <a:r>
              <a:rPr lang="cs-CZ" altLang="cs-CZ" sz="2100" dirty="0"/>
              <a:t>Mareš, M., Smolík J., Suchánek, M. (2004): </a:t>
            </a:r>
            <a:r>
              <a:rPr lang="cs-CZ" altLang="cs-CZ" sz="2100" i="1" dirty="0"/>
              <a:t>Fotbaloví chuligáni : evropská dimenze subkultury</a:t>
            </a:r>
            <a:r>
              <a:rPr lang="cs-CZ" altLang="cs-CZ" sz="2100" dirty="0"/>
              <a:t>. Brno: Centrum strategických studií a </a:t>
            </a:r>
            <a:r>
              <a:rPr lang="cs-CZ" altLang="cs-CZ" sz="2100" dirty="0" err="1"/>
              <a:t>Barrister</a:t>
            </a:r>
            <a:r>
              <a:rPr lang="cs-CZ" altLang="cs-CZ" sz="2100" dirty="0"/>
              <a:t> &amp; </a:t>
            </a:r>
            <a:r>
              <a:rPr lang="cs-CZ" altLang="cs-CZ" sz="2100" dirty="0" err="1"/>
              <a:t>Principal</a:t>
            </a:r>
            <a:r>
              <a:rPr lang="cs-CZ" altLang="cs-CZ" sz="2100" dirty="0"/>
              <a:t>. </a:t>
            </a:r>
          </a:p>
          <a:p>
            <a:r>
              <a:rPr lang="cs-CZ" altLang="cs-CZ" sz="2100" dirty="0"/>
              <a:t>Hanuš, J., </a:t>
            </a:r>
            <a:r>
              <a:rPr lang="cs-CZ" altLang="cs-CZ" sz="2100" dirty="0" err="1"/>
              <a:t>ed</a:t>
            </a:r>
            <a:r>
              <a:rPr lang="cs-CZ" altLang="cs-CZ" sz="2100" dirty="0"/>
              <a:t>. (2012): </a:t>
            </a:r>
            <a:r>
              <a:rPr lang="cs-CZ" altLang="cs-CZ" sz="2100" i="1" dirty="0"/>
              <a:t>Křesťané a socialismus 1945-1989. </a:t>
            </a:r>
            <a:r>
              <a:rPr lang="cs-CZ" altLang="cs-CZ" sz="2100" dirty="0"/>
              <a:t>Brno: CDK.</a:t>
            </a:r>
          </a:p>
          <a:p>
            <a:endParaRPr lang="cs-CZ" altLang="cs-CZ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Hiding_Holocaust_evidence2">
            <a:extLst>
              <a:ext uri="{FF2B5EF4-FFF2-40B4-BE49-F238E27FC236}">
                <a16:creationId xmlns:a16="http://schemas.microsoft.com/office/drawing/2014/main" id="{22B950E2-DD46-44B0-BD43-4EC00D49F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692151"/>
            <a:ext cx="4505325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>
            <a:extLst>
              <a:ext uri="{FF2B5EF4-FFF2-40B4-BE49-F238E27FC236}">
                <a16:creationId xmlns:a16="http://schemas.microsoft.com/office/drawing/2014/main" id="{4024A8A3-73FA-4495-B370-5153D8F1B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514" y="1916114"/>
            <a:ext cx="40274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cs-CZ" sz="2400">
                <a:solidFill>
                  <a:srgbClr val="FFFF00"/>
                </a:solidFill>
                <a:latin typeface="Arial" panose="020B0604020202020204" pitchFamily="34" charset="0"/>
              </a:rPr>
              <a:t>DWIGHT D. EISENHOWER </a:t>
            </a:r>
            <a:r>
              <a:rPr lang="sk-SK" altLang="cs-CZ" sz="2400">
                <a:solidFill>
                  <a:srgbClr val="FFFF00"/>
                </a:solidFill>
                <a:latin typeface="Arial" panose="020B0604020202020204" pitchFamily="34" charset="0"/>
              </a:rPr>
              <a:t>DŮVOD ZDOKUMENTOVÁNÍ VYSVĚTLIL: </a:t>
            </a:r>
            <a:r>
              <a:rPr lang="en-US" altLang="cs-CZ" sz="2400">
                <a:latin typeface="Arial" panose="020B0604020202020204" pitchFamily="34" charset="0"/>
              </a:rPr>
              <a:t>’</a:t>
            </a:r>
            <a:r>
              <a:rPr lang="sk-SK" altLang="cs-CZ" sz="2400">
                <a:latin typeface="Arial" panose="020B0604020202020204" pitchFamily="34" charset="0"/>
              </a:rPr>
              <a:t>JE TŘEBA NASBÍRAT CO NEJVÍC DŮKAZŮ, FILMŮ, SVĚDECTVÍ, PROTOŽE JEDNOU PŘIJDE DEN, KDY NĚJAKÝ ZKURVENEC ŘEKNE, ŽE TOHLE SE NIKDY NESTALO.</a:t>
            </a:r>
            <a:r>
              <a:rPr lang="pt-PT" altLang="cs-CZ" sz="2400">
                <a:latin typeface="Arial" panose="020B0604020202020204" pitchFamily="34" charset="0"/>
              </a:rPr>
              <a:t>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EBA7A909-84CA-4927-9943-B30AC073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225425"/>
          </a:xfrm>
        </p:spPr>
        <p:txBody>
          <a:bodyPr/>
          <a:lstStyle/>
          <a:p>
            <a:pPr eaLnBrk="1" hangingPunct="1"/>
            <a:r>
              <a:rPr lang="cs-CZ" altLang="cs-CZ" sz="200"/>
              <a:t>.</a:t>
            </a:r>
          </a:p>
        </p:txBody>
      </p:sp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0DD3A82F-58CE-4C10-B1B9-67409CA65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785813"/>
            <a:ext cx="8229600" cy="5340350"/>
          </a:xfrm>
        </p:spPr>
        <p:txBody>
          <a:bodyPr/>
          <a:lstStyle/>
          <a:p>
            <a:pPr algn="ctr" eaLnBrk="1" hangingPunct="1"/>
            <a:endParaRPr lang="cs-CZ" altLang="cs-CZ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cs-CZ"/>
              <a:t>"The question is </a:t>
            </a:r>
            <a:endParaRPr lang="cs-CZ" altLang="cs-CZ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cs-CZ"/>
              <a:t>not whether we will be </a:t>
            </a:r>
            <a:r>
              <a:rPr lang="en-US" altLang="cs-CZ" b="1"/>
              <a:t>extremists </a:t>
            </a:r>
            <a:endParaRPr lang="cs-CZ" altLang="cs-CZ" b="1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cs-CZ"/>
              <a:t>but what kind will we be? </a:t>
            </a:r>
            <a:endParaRPr lang="cs-CZ" altLang="cs-CZ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cs-CZ"/>
              <a:t>Where are the extremists for love and grace?"</a:t>
            </a:r>
            <a:r>
              <a:rPr lang="cs-CZ" altLang="cs-CZ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/>
              <a:t>                                             </a:t>
            </a:r>
            <a:r>
              <a:rPr lang="en-US" altLang="cs-CZ"/>
              <a:t>Martin Luther King jr.</a:t>
            </a:r>
            <a:endParaRPr lang="cs-CZ" altLang="cs-CZ"/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cs-CZ" altLang="cs-CZ" sz="2000"/>
              <a:t>(Otázkou není, zda extremisty jsme, nýbrž jakými extremisty jsme?  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cs-CZ" altLang="cs-CZ" sz="2000"/>
              <a:t>Jací jsme to extremisté v lásce a milosrdenství?)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785784-374C-482F-9FAF-D47A158AC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25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200" dirty="0"/>
              <a:t>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D141EB-AE3D-41F3-AE2E-5B7F7CB2E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71501"/>
            <a:ext cx="8229600" cy="5554663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cs-CZ" b="1" dirty="0"/>
              <a:t>Počátky používání pojmů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Z latinského „</a:t>
            </a:r>
            <a:r>
              <a:rPr lang="cs-CZ" dirty="0" err="1"/>
              <a:t>extremus</a:t>
            </a:r>
            <a:r>
              <a:rPr lang="cs-CZ" dirty="0"/>
              <a:t>“ (nejzazší, nejvzdálenější, nejodlehlejší, krajní)</a:t>
            </a:r>
          </a:p>
          <a:p>
            <a:pPr>
              <a:defRPr/>
            </a:pPr>
            <a:r>
              <a:rPr lang="cs-CZ" dirty="0"/>
              <a:t>V 15. století se v angličtině objevuje „</a:t>
            </a:r>
            <a:r>
              <a:rPr lang="cs-CZ" dirty="0" err="1"/>
              <a:t>extremeness</a:t>
            </a:r>
            <a:r>
              <a:rPr lang="cs-CZ" dirty="0"/>
              <a:t>“</a:t>
            </a:r>
          </a:p>
          <a:p>
            <a:pPr>
              <a:defRPr/>
            </a:pPr>
            <a:r>
              <a:rPr lang="cs-CZ" dirty="0"/>
              <a:t>V Německu až v 18. století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„extremistický, extremismus“ jako označení nesmiřitelných a netolerantních pozic</a:t>
            </a:r>
          </a:p>
          <a:p>
            <a:pPr>
              <a:defRPr/>
            </a:pPr>
            <a:r>
              <a:rPr lang="cs-CZ" dirty="0"/>
              <a:t>Extremismus jako souhrnný pojem pro politické síly na koncích </a:t>
            </a:r>
            <a:r>
              <a:rPr lang="cs-CZ" dirty="0" err="1"/>
              <a:t>pravo</a:t>
            </a:r>
            <a:r>
              <a:rPr lang="cs-CZ" dirty="0"/>
              <a:t>-levého spektra 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887555-BF06-47FF-A24E-B2F3EB3D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25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200" dirty="0"/>
              <a:t>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B890E4-7E39-49BB-845F-6722000D5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71500"/>
            <a:ext cx="8229600" cy="6072188"/>
          </a:xfrm>
        </p:spPr>
        <p:txBody>
          <a:bodyPr rtlCol="0">
            <a:normAutofit fontScale="85000" lnSpcReduction="20000"/>
          </a:bodyPr>
          <a:lstStyle/>
          <a:p>
            <a:pPr>
              <a:buNone/>
              <a:defRPr/>
            </a:pPr>
            <a:r>
              <a:rPr lang="cs-CZ" dirty="0"/>
              <a:t>				S extremismem souvisí:</a:t>
            </a:r>
          </a:p>
          <a:p>
            <a:pPr>
              <a:defRPr/>
            </a:pPr>
            <a:r>
              <a:rPr lang="cs-CZ" dirty="0"/>
              <a:t>radikalismus</a:t>
            </a:r>
          </a:p>
          <a:p>
            <a:pPr>
              <a:defRPr/>
            </a:pPr>
            <a:r>
              <a:rPr lang="cs-CZ" dirty="0"/>
              <a:t>fanatismus</a:t>
            </a:r>
          </a:p>
          <a:p>
            <a:pPr>
              <a:defRPr/>
            </a:pPr>
            <a:r>
              <a:rPr lang="cs-CZ" dirty="0"/>
              <a:t>fundamentalismus - </a:t>
            </a:r>
            <a:r>
              <a:rPr lang="cs-CZ" sz="2600" dirty="0"/>
              <a:t>urputné lpění na základních principech, protikladem modernismu</a:t>
            </a:r>
          </a:p>
          <a:p>
            <a:pPr>
              <a:defRPr/>
            </a:pPr>
            <a:r>
              <a:rPr lang="cs-CZ" dirty="0"/>
              <a:t>terorismus</a:t>
            </a:r>
          </a:p>
          <a:p>
            <a:pPr>
              <a:defRPr/>
            </a:pPr>
            <a:r>
              <a:rPr lang="cs-CZ" dirty="0"/>
              <a:t>formy nacionalismu- </a:t>
            </a:r>
            <a:r>
              <a:rPr lang="cs-CZ" sz="2600" dirty="0"/>
              <a:t>názor nebo ideologie činící kvalitativní rozdíl mezi lidmi, pokud jde o národní příslušnost, a povyšující vlastní národ nad národy ostatní, jimiž opovrhuje</a:t>
            </a:r>
            <a:endParaRPr lang="cs-CZ" dirty="0"/>
          </a:p>
          <a:p>
            <a:pPr>
              <a:defRPr/>
            </a:pPr>
            <a:r>
              <a:rPr lang="cs-CZ" dirty="0"/>
              <a:t>xenofobie - </a:t>
            </a:r>
            <a:r>
              <a:rPr lang="cs-CZ" sz="2600" dirty="0"/>
              <a:t>označení odporu vůči cizincům, zvláště přistěhovalcům, uprchlíkům či zahraničním dělníkům</a:t>
            </a:r>
            <a:endParaRPr lang="cs-CZ" dirty="0"/>
          </a:p>
          <a:p>
            <a:pPr>
              <a:defRPr/>
            </a:pPr>
            <a:r>
              <a:rPr lang="cs-CZ" dirty="0"/>
              <a:t>rasismus</a:t>
            </a:r>
          </a:p>
          <a:p>
            <a:pPr>
              <a:defRPr/>
            </a:pPr>
            <a:r>
              <a:rPr lang="cs-CZ" dirty="0"/>
              <a:t>antisemitismus – </a:t>
            </a:r>
            <a:r>
              <a:rPr lang="cs-CZ" sz="2400" dirty="0"/>
              <a:t>popírání </a:t>
            </a:r>
            <a:r>
              <a:rPr lang="cs-CZ" sz="2400" dirty="0" err="1"/>
              <a:t>holokaustu</a:t>
            </a:r>
            <a:endParaRPr lang="cs-CZ" dirty="0"/>
          </a:p>
          <a:p>
            <a:pPr>
              <a:defRPr/>
            </a:pPr>
            <a:r>
              <a:rPr lang="cs-CZ" dirty="0"/>
              <a:t>ekoterorismus – </a:t>
            </a:r>
            <a:r>
              <a:rPr lang="cs-CZ" sz="2600" dirty="0"/>
              <a:t>použití teroristických metod za účelem ochrany/ničení životního prostředí či práv zvířat</a:t>
            </a:r>
            <a:endParaRPr lang="cs-CZ" dirty="0"/>
          </a:p>
          <a:p>
            <a:pPr>
              <a:defRPr/>
            </a:pPr>
            <a:r>
              <a:rPr lang="cs-CZ" dirty="0"/>
              <a:t>fašismus</a:t>
            </a:r>
          </a:p>
          <a:p>
            <a:pPr>
              <a:defRPr/>
            </a:pPr>
            <a:r>
              <a:rPr lang="cs-CZ" dirty="0"/>
              <a:t>komunismus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2BD9B268-5BB3-4508-970E-0A139C2A4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Společné znaky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A4CC768F-B8C9-47B6-9D99-141482349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altLang="cs-CZ"/>
              <a:t>dogmatické vidění světa; </a:t>
            </a:r>
          </a:p>
          <a:p>
            <a:r>
              <a:rPr lang="cs-CZ" altLang="cs-CZ"/>
              <a:t>netolerance a neschopnost tolerovat jiné názory; </a:t>
            </a:r>
          </a:p>
          <a:p>
            <a:r>
              <a:rPr lang="cs-CZ" altLang="cs-CZ"/>
              <a:t>striktní dělení na přítel-nepřítel; </a:t>
            </a:r>
          </a:p>
          <a:p>
            <a:r>
              <a:rPr lang="cs-CZ" altLang="cs-CZ"/>
              <a:t>nenávistné slovní útoky vůči skupinám ve společnosti a šíření stereotypů; </a:t>
            </a:r>
          </a:p>
          <a:p>
            <a:r>
              <a:rPr lang="cs-CZ" altLang="cs-CZ"/>
              <a:t>agresivní chování; </a:t>
            </a:r>
          </a:p>
          <a:p>
            <a:r>
              <a:rPr lang="cs-CZ" altLang="cs-CZ"/>
              <a:t>konspirační teorie; </a:t>
            </a:r>
          </a:p>
          <a:p>
            <a:r>
              <a:rPr lang="cs-CZ" altLang="cs-CZ"/>
              <a:t>ochota užití jakýchkoliv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/>
              <a:t>    nástrojů k prosazení cílů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/>
              <a:t>    vč. násilí </a:t>
            </a:r>
          </a:p>
          <a:p>
            <a:endParaRPr lang="cs-CZ" altLang="cs-CZ"/>
          </a:p>
        </p:txBody>
      </p:sp>
      <p:pic>
        <p:nvPicPr>
          <p:cNvPr id="14340" name="Picture 11" descr="Výsledek obrázku pro natalka vitkov">
            <a:extLst>
              <a:ext uri="{FF2B5EF4-FFF2-40B4-BE49-F238E27FC236}">
                <a16:creationId xmlns:a16="http://schemas.microsoft.com/office/drawing/2014/main" id="{3BCCCE62-0B95-4EA8-B88A-2FAD4B894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716339"/>
            <a:ext cx="47879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02B5A2-43B2-41CC-8D67-651B6BBC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929188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cs-CZ" dirty="0"/>
              <a:t>jednoduché vidění světa; 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dirty="0"/>
              <a:t>zdůvodňování vlastních nedostatků svalováním viny na jiné; </a:t>
            </a:r>
          </a:p>
          <a:p>
            <a:pPr marL="274320" indent="-274320">
              <a:buFont typeface="Wingdings 2"/>
              <a:buChar char=""/>
              <a:defRPr/>
            </a:pPr>
            <a:endParaRPr lang="cs-CZ" dirty="0"/>
          </a:p>
          <a:p>
            <a:pPr marL="274320" indent="-274320">
              <a:buFont typeface="Wingdings 2"/>
              <a:buChar char=""/>
              <a:defRPr/>
            </a:pPr>
            <a:r>
              <a:rPr lang="cs-CZ" b="1" dirty="0"/>
              <a:t>Neonacisti</a:t>
            </a:r>
            <a:r>
              <a:rPr lang="cs-CZ" dirty="0"/>
              <a:t> proti židům, jež ovládají svět, a bohatým, vymysleli kapitalismus, globalizaci, křesťanství, demokracii, a to proto aby ovládali tento svět. 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b="1" dirty="0" err="1"/>
              <a:t>Reptiliáni</a:t>
            </a:r>
            <a:r>
              <a:rPr lang="cs-CZ" dirty="0"/>
              <a:t> – mocní světa jsou převlečení ještěry, jež přiletěli z cizích světů (</a:t>
            </a:r>
            <a:r>
              <a:rPr lang="cs-CZ" dirty="0" err="1"/>
              <a:t>Obama</a:t>
            </a:r>
            <a:r>
              <a:rPr lang="cs-CZ" dirty="0"/>
              <a:t> a </a:t>
            </a:r>
            <a:r>
              <a:rPr lang="cs-CZ" dirty="0" err="1"/>
              <a:t>Merkel</a:t>
            </a:r>
            <a:r>
              <a:rPr lang="cs-CZ" dirty="0"/>
              <a:t> = ještěři); 4 % USA voličů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b="1" dirty="0" err="1"/>
              <a:t>Chemtrails</a:t>
            </a:r>
            <a:r>
              <a:rPr lang="cs-CZ" dirty="0"/>
              <a:t> – vlády vypouští páry, aby kontrolovali porodnost a manipulovali s lidskou myslí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cs-CZ" b="1" dirty="0" err="1"/>
              <a:t>Flat</a:t>
            </a:r>
            <a:r>
              <a:rPr lang="cs-CZ" b="1" dirty="0"/>
              <a:t> </a:t>
            </a:r>
            <a:r>
              <a:rPr lang="cs-CZ" b="1" dirty="0" err="1"/>
              <a:t>Earth</a:t>
            </a:r>
            <a:r>
              <a:rPr lang="cs-CZ" b="1" dirty="0"/>
              <a:t> Society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B17D8A-20D7-45EB-B4F7-24529086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Konspirační teorie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1468</Words>
  <Application>Microsoft Office PowerPoint</Application>
  <PresentationFormat>Širokoúhlá obrazovka</PresentationFormat>
  <Paragraphs>297</Paragraphs>
  <Slides>33</Slides>
  <Notes>2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Fira Sans Black</vt:lpstr>
      <vt:lpstr>Wingdings</vt:lpstr>
      <vt:lpstr>Wingdings 2</vt:lpstr>
      <vt:lpstr>Motiv Office</vt:lpstr>
      <vt:lpstr>EXTREMISMUS</vt:lpstr>
      <vt:lpstr>.</vt:lpstr>
      <vt:lpstr>.</vt:lpstr>
      <vt:lpstr>Prezentace aplikace PowerPoint</vt:lpstr>
      <vt:lpstr>.</vt:lpstr>
      <vt:lpstr>.</vt:lpstr>
      <vt:lpstr>.</vt:lpstr>
      <vt:lpstr>Společné znaky</vt:lpstr>
      <vt:lpstr>Konspirační teorie</vt:lpstr>
      <vt:lpstr>Dělení extremismu</vt:lpstr>
      <vt:lpstr>Politický extremismus</vt:lpstr>
      <vt:lpstr>Politický extremismus a vztah k násilí</vt:lpstr>
      <vt:lpstr>   Radikalismus a extremismus</vt:lpstr>
      <vt:lpstr>         Pravicový extremismus</vt:lpstr>
      <vt:lpstr>Neonacismus a (neo)fašismus</vt:lpstr>
      <vt:lpstr>Nacionalismus</vt:lpstr>
      <vt:lpstr>.</vt:lpstr>
      <vt:lpstr>Nacionalismus v ČR</vt:lpstr>
      <vt:lpstr>Levicový extremismus</vt:lpstr>
      <vt:lpstr>Komunismus</vt:lpstr>
      <vt:lpstr>Komunismus</vt:lpstr>
      <vt:lpstr>Anarchismus</vt:lpstr>
      <vt:lpstr>Islamistický extremismus (islámský fundamentalismus)</vt:lpstr>
      <vt:lpstr>Další druhy náboženského extremismu</vt:lpstr>
      <vt:lpstr>Ekologický extremismus</vt:lpstr>
      <vt:lpstr>Skinheads</vt:lpstr>
      <vt:lpstr>Pro skinheady jsou typické tyto znaky: </vt:lpstr>
      <vt:lpstr>Hooligans</vt:lpstr>
      <vt:lpstr>Filmy</vt:lpstr>
      <vt:lpstr>HUDEBNÍ KAPELY</vt:lpstr>
      <vt:lpstr>Internet a média</vt:lpstr>
      <vt:lpstr>Učební programy a materiály (nejen) k extremismu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EXTREMISMUS</dc:title>
  <dc:creator>Trapl</dc:creator>
  <cp:lastModifiedBy>Trapl</cp:lastModifiedBy>
  <cp:revision>5</cp:revision>
  <dcterms:created xsi:type="dcterms:W3CDTF">2019-04-20T16:52:55Z</dcterms:created>
  <dcterms:modified xsi:type="dcterms:W3CDTF">2019-04-20T17:58:13Z</dcterms:modified>
</cp:coreProperties>
</file>