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6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3850B7-0AC6-430A-8B30-3AF2B631F920}" type="datetimeFigureOut">
              <a:rPr lang="en-US" smtClean="0"/>
              <a:pPr/>
              <a:t>12/8/2017</a:t>
            </a:fld>
            <a:endParaRPr lang="en-US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18198F-502D-4A0A-BBDF-DA56B4F2F18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outalz.org/" TargetMode="External"/><Relationship Id="rId2" Type="http://schemas.openxmlformats.org/officeDocument/2006/relationships/hyperlink" Target="https://www.youtube.com/watch?v=fnILpYZ24o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p9iNPmUlfY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F00-F09 Organické duševní poruchy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F04 Organický amnestický syndrom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400" dirty="0" smtClean="0"/>
              <a:t>Nebyl vyvolán alkoholem nebo jinými psychoaktivními látkami!	</a:t>
            </a:r>
          </a:p>
          <a:p>
            <a:pPr>
              <a:buNone/>
            </a:pPr>
            <a:r>
              <a:rPr lang="cs-CZ" sz="2400" dirty="0" smtClean="0"/>
              <a:t>	Syndrom zřetelného narušení recentní a dlouhodobé paměti‚ zatímco bezprostřední výbavnost je zachována; je snížená schopnost se učit něčemu novému a je časová dezorientace.</a:t>
            </a:r>
            <a:br>
              <a:rPr lang="cs-CZ" sz="2400" dirty="0" smtClean="0"/>
            </a:br>
            <a:r>
              <a:rPr lang="cs-CZ" sz="2400" dirty="0" err="1" smtClean="0"/>
              <a:t>Konfabulace</a:t>
            </a:r>
            <a:r>
              <a:rPr lang="cs-CZ" sz="2400" dirty="0" smtClean="0"/>
              <a:t> může být výrazným projevem‚ ale vnímání a ostatní poznávací funkce‚ včetně</a:t>
            </a:r>
            <a:br>
              <a:rPr lang="cs-CZ" sz="2400" dirty="0" smtClean="0"/>
            </a:br>
            <a:r>
              <a:rPr lang="cs-CZ" sz="2400" dirty="0" smtClean="0"/>
              <a:t>intelektu‚ jsou obvykle neporušeny. </a:t>
            </a:r>
          </a:p>
          <a:p>
            <a:pPr>
              <a:buNone/>
            </a:pPr>
            <a:r>
              <a:rPr lang="cs-CZ" sz="2400" dirty="0" smtClean="0"/>
              <a:t>	Prognóza záleží na průběhu základní léze.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F05 Delirium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	Není vyvolané alkoholem nebo jinými psychoaktivními látkami!</a:t>
            </a:r>
          </a:p>
          <a:p>
            <a:pPr>
              <a:buNone/>
            </a:pPr>
            <a:r>
              <a:rPr lang="cs-CZ" dirty="0" smtClean="0"/>
              <a:t>	Etiologicky nespecifikovaný organický cerebrální syndrom‚ charakterizovaný současnými poruchami vědomí a pozornosti‚ vnímání‚ myšlení‚ paměti‚ psychomotorického chování‚ emocí a spánkového rytmu. </a:t>
            </a:r>
          </a:p>
          <a:p>
            <a:pPr>
              <a:buNone/>
            </a:pPr>
            <a:r>
              <a:rPr lang="cs-CZ" dirty="0" smtClean="0"/>
              <a:t>	Trvání je různě dlouhé a stupeň těžkosti od lehkého po značně těžký.</a:t>
            </a:r>
          </a:p>
          <a:p>
            <a:pPr>
              <a:buNone/>
            </a:pPr>
            <a:r>
              <a:rPr lang="cs-CZ" dirty="0" smtClean="0"/>
              <a:t>	Patří sem: mozkový syndrom, stav zmatenosti (nealkoholického původu), psychóza při infekčním onemocnění, organická reakce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1"/>
                </a:solidFill>
              </a:rPr>
              <a:t>Organické duševní poruchy</a:t>
            </a:r>
            <a:endParaRPr lang="cs-CZ" sz="3200" b="1" dirty="0">
              <a:solidFill>
                <a:schemeClr val="accent1"/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Známá příčina – poškození, nemoc či úraz mozku vede k přechodnému nebo stálému narušení funkce mozku.  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Nejčastější, nejzávažnější poruchou je demence – časná, výrazná porucha paměti s postupným poklesem dalších kognitivních funkcí a dále postižení emocí s následným dopadem na chování nemocného.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Primární organická duševní porucha – poškozen přímo mozek.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Sekundární organická duševní porucha – poruchy jiných orgánů mají vliv na mozek.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Výskyt:	ve věku 60 let 5% populace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			ve věku 80 let 20% populace</a:t>
            </a:r>
          </a:p>
          <a:p>
            <a:pPr>
              <a:buFont typeface="Wingdings" pitchFamily="2" charset="2"/>
              <a:buNone/>
            </a:pPr>
            <a:endParaRPr lang="cs-CZ" sz="20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Demence u Alzheimerovy choroby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úvod k problematice Alzheimerovy demence si pustíme krátký film Davida </a:t>
            </a:r>
            <a:r>
              <a:rPr lang="cs-CZ" dirty="0" err="1" smtClean="0"/>
              <a:t>Shenka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u="sng" dirty="0" smtClean="0">
                <a:hlinkClick r:id="rId2"/>
              </a:rPr>
              <a:t>https://www.youtube.com/watch?v=fnILpYZ24ow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u="sng" dirty="0" smtClean="0">
                <a:hlinkClick r:id="rId3"/>
              </a:rPr>
              <a:t>www.</a:t>
            </a:r>
            <a:r>
              <a:rPr lang="cs-CZ" u="sng" dirty="0" err="1" smtClean="0">
                <a:hlinkClick r:id="rId3"/>
              </a:rPr>
              <a:t>aboutalz.org</a:t>
            </a:r>
            <a:r>
              <a:rPr lang="cs-CZ" u="sng" dirty="0" smtClean="0">
                <a:hlinkClick r:id="rId3"/>
              </a:rPr>
              <a:t>/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Reportáž ČT o situaci lidí s Alzheimerovou demencí v ČR je možné zhlédnout zde </a:t>
            </a:r>
            <a:r>
              <a:rPr lang="cs-CZ" u="sng" dirty="0" smtClean="0">
                <a:hlinkClick r:id="rId4"/>
              </a:rPr>
              <a:t>https://www.youtube.com/watch?v=vp9iNPmUlfY</a:t>
            </a:r>
            <a:endParaRPr lang="cs-CZ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1"/>
                </a:solidFill>
              </a:rPr>
              <a:t> F00 Demence u Alzheimerovy choroby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1800" dirty="0" smtClean="0"/>
              <a:t>			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	</a:t>
            </a:r>
            <a:r>
              <a:rPr lang="cs-CZ" sz="2000" dirty="0" smtClean="0"/>
              <a:t>Alzheimerova choroba - nevratné </a:t>
            </a:r>
            <a:r>
              <a:rPr lang="cs-CZ" sz="2000" dirty="0" err="1" smtClean="0"/>
              <a:t>neurodegenerativní</a:t>
            </a:r>
            <a:r>
              <a:rPr lang="cs-CZ" sz="2000" dirty="0" smtClean="0"/>
              <a:t> onemocnění, dochází k zániku neuronů, příčina neznámá, není vyléčitelná, současné metody dokážou nemoc pouze zpomalit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rozvíjí se pozvolna, nejprve při plném vědomí (pacient má na nemoc náhled), postižení paměti a schopnosti se učit, problém se vštípivostí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obvykle ji předchází tzv. mírná kognitivní porucha – u 15% pacientů se ALD rozvine do jednoho roku, u 80% do 6 let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/>
              <a:t>	v dalším stádiu se přidává obvykle BPSD (behaviorální a psychologické symptomy demence) – nezvládání vlastních afektů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accent1"/>
                </a:solidFill>
              </a:rPr>
              <a:t>Demence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BPSD – deprese, morózní nálada, vztek, úzkost, neklid, agresivní projevy, útěky, situaci nepřiměřené reakce, poruchy cyklu spánek bdění apod. 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  <a:r>
              <a:rPr lang="cs-CZ" sz="3200" b="1" dirty="0" smtClean="0">
                <a:solidFill>
                  <a:schemeClr val="accent1"/>
                </a:solidFill>
                <a:latin typeface="Arial" charset="0"/>
                <a:cs typeface="Arial" charset="0"/>
              </a:rPr>
              <a:t>F01 Vaskulární demence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latin typeface="Arial" charset="0"/>
                <a:cs typeface="Arial" charset="0"/>
              </a:rPr>
              <a:t>	</a:t>
            </a:r>
            <a:r>
              <a:rPr lang="cs-CZ" sz="2000" dirty="0" smtClean="0">
                <a:latin typeface="Arial" charset="0"/>
                <a:cs typeface="Arial" charset="0"/>
              </a:rPr>
              <a:t>Vaskulární demence je následek mozkových infarktů‚ způsobených cévní chorobou včetně hypertenzní cerebrovaskulární choroby. Infarkty jsou většinou malé‚ ale jejich vliv se kumuluje. 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Výskyt je obyčejně v pozdním věku.</a:t>
            </a:r>
          </a:p>
          <a:p>
            <a:pPr>
              <a:buFont typeface="Wingdings" pitchFamily="2" charset="2"/>
              <a:buNone/>
            </a:pPr>
            <a:r>
              <a:rPr lang="cs-CZ" sz="2000" dirty="0" smtClean="0">
                <a:latin typeface="Arial" charset="0"/>
                <a:cs typeface="Arial" charset="0"/>
              </a:rPr>
              <a:t>	Nerovnoměrné postižení kognitivních funkcí (paměť může být více, myšlení a úsudek méně apod.), ložiskový charakter.</a:t>
            </a:r>
          </a:p>
          <a:p>
            <a:pPr>
              <a:buFont typeface="Wingdings" pitchFamily="2" charset="2"/>
              <a:buNone/>
            </a:pPr>
            <a:endParaRPr lang="cs-CZ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chemeClr val="accent1"/>
                </a:solidFill>
              </a:rPr>
              <a:t>Terapie demence - farmakoterapie</a:t>
            </a:r>
            <a:endParaRPr lang="cs-CZ" sz="3600" b="1" dirty="0">
              <a:solidFill>
                <a:schemeClr val="accent1"/>
              </a:solidFill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300"/>
              </a:spcBef>
            </a:pPr>
            <a:r>
              <a:rPr lang="cs-CZ" dirty="0" smtClean="0">
                <a:latin typeface="+mj-lt"/>
              </a:rPr>
              <a:t>Kognitivní poruchy při demenci jsou následkem poklesu počtu neuronů, tudíž současná farmakoterapie nedokáže tento stav zvrátit</a:t>
            </a:r>
          </a:p>
          <a:p>
            <a:pPr>
              <a:spcBef>
                <a:spcPts val="300"/>
              </a:spcBef>
            </a:pPr>
            <a:r>
              <a:rPr lang="cs-CZ" dirty="0" err="1" smtClean="0">
                <a:latin typeface="+mj-lt"/>
              </a:rPr>
              <a:t>dokáží</a:t>
            </a:r>
            <a:r>
              <a:rPr lang="cs-CZ" dirty="0" smtClean="0">
                <a:latin typeface="+mj-lt"/>
              </a:rPr>
              <a:t> „pouze“ zpomalit průběh onemocnění především tím, že aktivují rezervní kapacity mozku či zpomalí proces degenerace	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cs-CZ" sz="1800" dirty="0" smtClean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spcBef>
                <a:spcPts val="300"/>
              </a:spcBef>
            </a:pPr>
            <a:r>
              <a:rPr lang="cs-CZ" dirty="0" smtClean="0">
                <a:solidFill>
                  <a:schemeClr val="tx2"/>
                </a:solidFill>
                <a:latin typeface="+mj-lt"/>
                <a:cs typeface="Arial" charset="0"/>
              </a:rPr>
              <a:t>Farmakoterapie kognitivních funkcí: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</a:t>
            </a:r>
            <a:r>
              <a:rPr lang="cs-CZ" dirty="0" err="1" smtClean="0">
                <a:latin typeface="+mj-lt"/>
                <a:cs typeface="Arial" charset="0"/>
              </a:rPr>
              <a:t>kognitiva</a:t>
            </a:r>
            <a:r>
              <a:rPr lang="cs-CZ" dirty="0" smtClean="0">
                <a:latin typeface="+mj-lt"/>
                <a:cs typeface="Arial" charset="0"/>
              </a:rPr>
              <a:t> - zvyšují dostupnost acetylcholinu v CNS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</a:t>
            </a:r>
            <a:r>
              <a:rPr lang="cs-CZ" dirty="0" err="1" smtClean="0">
                <a:latin typeface="+mj-lt"/>
                <a:cs typeface="Arial" charset="0"/>
              </a:rPr>
              <a:t>nootropika</a:t>
            </a:r>
            <a:r>
              <a:rPr lang="cs-CZ" dirty="0" smtClean="0">
                <a:latin typeface="+mj-lt"/>
                <a:cs typeface="Arial" charset="0"/>
              </a:rPr>
              <a:t> – zlepšují metabolismus mozkových buněk (</a:t>
            </a:r>
            <a:r>
              <a:rPr lang="cs-CZ" dirty="0" err="1" smtClean="0">
                <a:latin typeface="+mj-lt"/>
                <a:cs typeface="Arial" charset="0"/>
              </a:rPr>
              <a:t>piracetam</a:t>
            </a:r>
            <a:r>
              <a:rPr lang="cs-CZ" dirty="0" smtClean="0">
                <a:latin typeface="+mj-lt"/>
                <a:cs typeface="Arial" charset="0"/>
              </a:rPr>
              <a:t>, ginkgo </a:t>
            </a:r>
            <a:r>
              <a:rPr lang="cs-CZ" dirty="0" err="1" smtClean="0">
                <a:latin typeface="+mj-lt"/>
                <a:cs typeface="Arial" charset="0"/>
              </a:rPr>
              <a:t>biloba</a:t>
            </a:r>
            <a:r>
              <a:rPr lang="cs-CZ" dirty="0" smtClean="0">
                <a:latin typeface="+mj-lt"/>
                <a:cs typeface="Arial" charset="0"/>
              </a:rPr>
              <a:t>) 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</a:t>
            </a:r>
          </a:p>
          <a:p>
            <a:pPr>
              <a:spcBef>
                <a:spcPts val="300"/>
              </a:spcBef>
            </a:pPr>
            <a:r>
              <a:rPr lang="cs-CZ" dirty="0" smtClean="0">
                <a:solidFill>
                  <a:schemeClr val="tx2"/>
                </a:solidFill>
                <a:latin typeface="+mj-lt"/>
                <a:cs typeface="Arial" charset="0"/>
              </a:rPr>
              <a:t>Farmakoterapie BPSD: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dirty="0" smtClean="0">
                <a:latin typeface="+mj-lt"/>
                <a:cs typeface="Arial" charset="0"/>
              </a:rPr>
              <a:t>	dle konkrétních příznaků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 smtClean="0">
                <a:solidFill>
                  <a:schemeClr val="accent1"/>
                </a:solidFill>
              </a:rPr>
              <a:t>Terapie demence - psychoterapie</a:t>
            </a:r>
            <a:endParaRPr lang="en-US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Psychoterapie, rehabilitace: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cs-CZ" sz="28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zjednodušení okolního prostředí a běžných denních činností a úkonů</a:t>
            </a:r>
            <a:endParaRPr lang="cs-CZ" sz="2800" dirty="0" smtClean="0">
              <a:latin typeface="Arial" charset="0"/>
              <a:cs typeface="Arial" charset="0"/>
            </a:endParaRP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kompenzace paměťových deficitů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trénink kognitivních schopností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edukace a podpora rodiny, blízkých, pečovatelů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terapie vzpomínkami</a:t>
            </a:r>
          </a:p>
          <a:p>
            <a:pPr lvl="1">
              <a:spcBef>
                <a:spcPts val="300"/>
              </a:spcBef>
            </a:pPr>
            <a:r>
              <a:rPr lang="cs-CZ" dirty="0" smtClean="0">
                <a:latin typeface="Arial" charset="0"/>
                <a:cs typeface="Arial" charset="0"/>
              </a:rPr>
              <a:t>trénink orientace v realitě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cs-CZ" sz="2800" dirty="0" smtClean="0">
              <a:latin typeface="Arial" charset="0"/>
              <a:cs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r>
              <a:rPr lang="cs-CZ" dirty="0" smtClean="0"/>
              <a:t>F02 Demence u jiných nemocí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3600" dirty="0" smtClean="0"/>
              <a:t>Případy demence‚ které jsou způsobeny‚ jinou příčinou než Alzheimerovou nebo cerebrovaskulární nemocí. </a:t>
            </a:r>
          </a:p>
          <a:p>
            <a:pPr>
              <a:buNone/>
            </a:pPr>
            <a:r>
              <a:rPr lang="cs-CZ" sz="3600" dirty="0" smtClean="0"/>
              <a:t>	Může se objevit v kterémkoli životním období‚ zřídka ve stáří. 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</a:t>
            </a:r>
            <a:r>
              <a:rPr lang="cs-CZ" sz="3600" dirty="0" smtClean="0">
                <a:solidFill>
                  <a:schemeClr val="accent1"/>
                </a:solidFill>
              </a:rPr>
              <a:t>Demence u Pickovy choroby </a:t>
            </a:r>
            <a:r>
              <a:rPr lang="cs-CZ" sz="3600" dirty="0" smtClean="0"/>
              <a:t>- progresivní demence‚ přicházející ve středním věku‚ charakterizovaná časnými‚ pomalu </a:t>
            </a:r>
            <a:r>
              <a:rPr lang="cs-CZ" sz="3600" dirty="0" err="1" smtClean="0"/>
              <a:t>progredujícími</a:t>
            </a:r>
            <a:r>
              <a:rPr lang="cs-CZ" sz="3600" dirty="0" smtClean="0"/>
              <a:t> změnami charakteru a sociální deteriorací‚ následovaná poruchou intelektu‚ paměti a jazykových funkcí‚ s apatií‚ euforií a příležitostně s </a:t>
            </a:r>
            <a:r>
              <a:rPr lang="cs-CZ" sz="3600" dirty="0" err="1" smtClean="0"/>
              <a:t>extrapyramidovými</a:t>
            </a:r>
            <a:r>
              <a:rPr lang="cs-CZ" sz="3600" dirty="0" smtClean="0"/>
              <a:t> příznaky. </a:t>
            </a:r>
          </a:p>
          <a:p>
            <a:pPr>
              <a:buNone/>
            </a:pPr>
            <a:endParaRPr lang="cs-CZ" sz="3600" dirty="0" smtClean="0"/>
          </a:p>
          <a:p>
            <a:pPr>
              <a:buNone/>
            </a:pPr>
            <a:r>
              <a:rPr lang="cs-CZ" sz="3600" dirty="0" smtClean="0"/>
              <a:t>	</a:t>
            </a:r>
            <a:r>
              <a:rPr lang="cs-CZ" sz="3600" dirty="0" smtClean="0">
                <a:solidFill>
                  <a:schemeClr val="accent1"/>
                </a:solidFill>
              </a:rPr>
              <a:t>Demence u </a:t>
            </a:r>
            <a:r>
              <a:rPr lang="cs-CZ" sz="3600" dirty="0" err="1" smtClean="0">
                <a:solidFill>
                  <a:schemeClr val="accent1"/>
                </a:solidFill>
              </a:rPr>
              <a:t>Creutzfeldt</a:t>
            </a:r>
            <a:r>
              <a:rPr lang="cs-CZ" sz="3600" dirty="0" smtClean="0">
                <a:solidFill>
                  <a:schemeClr val="accent1"/>
                </a:solidFill>
              </a:rPr>
              <a:t>–Jakobovy nemoci </a:t>
            </a:r>
            <a:r>
              <a:rPr lang="cs-CZ" sz="3600" dirty="0" smtClean="0"/>
              <a:t>(virové, </a:t>
            </a:r>
            <a:r>
              <a:rPr lang="cs-CZ" sz="3600" dirty="0" err="1" smtClean="0"/>
              <a:t>prionové</a:t>
            </a:r>
            <a:r>
              <a:rPr lang="cs-CZ" sz="3600" dirty="0" smtClean="0"/>
              <a:t> infekce CNS)</a:t>
            </a:r>
            <a:r>
              <a:rPr lang="cs-CZ" sz="3600" dirty="0" smtClean="0">
                <a:solidFill>
                  <a:schemeClr val="accent1"/>
                </a:solidFill>
              </a:rPr>
              <a:t> </a:t>
            </a:r>
            <a:r>
              <a:rPr lang="cs-CZ" sz="3600" dirty="0" smtClean="0"/>
              <a:t>- progresivní demence s velkým neurologickým nálezem‚ způsobeným specifickými neuropatologickými změnami‚ o nichž se domníváme‚ že jsou způsobeny přenosným agens. Začátek je obvykle ve středním nebo pozdějším věku‚ ale může se vyskytnout kdykoli během dospělosti. Průběh vede k smrti během jednoho až dvou let.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F02 Demence u jiných nemocí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u </a:t>
            </a:r>
            <a:r>
              <a:rPr lang="en-US" dirty="0" err="1" smtClean="0">
                <a:solidFill>
                  <a:schemeClr val="accent1"/>
                </a:solidFill>
              </a:rPr>
              <a:t>Huntingtonovy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nemoci</a:t>
            </a:r>
            <a:r>
              <a:rPr lang="cs-CZ" dirty="0" smtClean="0">
                <a:solidFill>
                  <a:schemeClr val="accent1"/>
                </a:solidFill>
              </a:rPr>
              <a:t> (choroby)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- d</a:t>
            </a:r>
            <a:r>
              <a:rPr lang="en-US" dirty="0" err="1" smtClean="0"/>
              <a:t>emence</a:t>
            </a:r>
            <a:r>
              <a:rPr lang="en-US" dirty="0" smtClean="0"/>
              <a:t>‚ </a:t>
            </a:r>
            <a:r>
              <a:rPr lang="en-US" dirty="0" err="1" smtClean="0"/>
              <a:t>vyskytující</a:t>
            </a:r>
            <a:r>
              <a:rPr lang="en-US" dirty="0" smtClean="0"/>
              <a:t> se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část</a:t>
            </a:r>
            <a:r>
              <a:rPr lang="en-US" dirty="0" smtClean="0"/>
              <a:t> </a:t>
            </a:r>
            <a:r>
              <a:rPr lang="en-US" dirty="0" err="1" smtClean="0"/>
              <a:t>difuzní</a:t>
            </a:r>
            <a:r>
              <a:rPr lang="en-US" dirty="0" smtClean="0"/>
              <a:t> </a:t>
            </a:r>
            <a:r>
              <a:rPr lang="en-US" dirty="0" err="1" smtClean="0"/>
              <a:t>degenerace</a:t>
            </a:r>
            <a:r>
              <a:rPr lang="en-US" dirty="0" smtClean="0"/>
              <a:t> </a:t>
            </a:r>
            <a:r>
              <a:rPr lang="en-US" dirty="0" err="1" smtClean="0"/>
              <a:t>mozku</a:t>
            </a:r>
            <a:r>
              <a:rPr lang="en-US" dirty="0" smtClean="0"/>
              <a:t>. </a:t>
            </a:r>
            <a:r>
              <a:rPr lang="en-US" dirty="0" err="1" smtClean="0"/>
              <a:t>Porucha</a:t>
            </a:r>
            <a:r>
              <a:rPr lang="en-US" dirty="0" smtClean="0"/>
              <a:t> je </a:t>
            </a:r>
            <a:r>
              <a:rPr lang="en-US" dirty="0" err="1" smtClean="0"/>
              <a:t>přenášena</a:t>
            </a:r>
            <a:r>
              <a:rPr lang="en-US" dirty="0" smtClean="0"/>
              <a:t> </a:t>
            </a:r>
            <a:r>
              <a:rPr lang="en-US" dirty="0" err="1" smtClean="0"/>
              <a:t>jediným</a:t>
            </a:r>
            <a:r>
              <a:rPr lang="cs-CZ" dirty="0" smtClean="0"/>
              <a:t> </a:t>
            </a:r>
            <a:r>
              <a:rPr lang="en-US" dirty="0" err="1" smtClean="0"/>
              <a:t>autosomálně</a:t>
            </a:r>
            <a:r>
              <a:rPr lang="en-US" dirty="0" smtClean="0"/>
              <a:t> </a:t>
            </a:r>
            <a:r>
              <a:rPr lang="en-US" dirty="0" err="1" smtClean="0"/>
              <a:t>dominantním</a:t>
            </a:r>
            <a:r>
              <a:rPr lang="en-US" dirty="0" smtClean="0"/>
              <a:t> </a:t>
            </a:r>
            <a:r>
              <a:rPr lang="en-US" dirty="0" err="1" smtClean="0"/>
              <a:t>genem</a:t>
            </a:r>
            <a:r>
              <a:rPr lang="en-US" dirty="0" smtClean="0"/>
              <a:t>. </a:t>
            </a:r>
            <a:r>
              <a:rPr lang="en-US" dirty="0" err="1" smtClean="0"/>
              <a:t>Symptomy</a:t>
            </a:r>
            <a:r>
              <a:rPr lang="en-US" dirty="0" smtClean="0"/>
              <a:t> se </a:t>
            </a:r>
            <a:r>
              <a:rPr lang="en-US" dirty="0" err="1" smtClean="0"/>
              <a:t>typicky</a:t>
            </a:r>
            <a:r>
              <a:rPr lang="en-US" dirty="0" smtClean="0"/>
              <a:t> </a:t>
            </a:r>
            <a:r>
              <a:rPr lang="en-US" dirty="0" err="1" smtClean="0"/>
              <a:t>hlásí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3. a 4. </a:t>
            </a:r>
            <a:r>
              <a:rPr lang="en-US" dirty="0" err="1" smtClean="0"/>
              <a:t>dekádě</a:t>
            </a:r>
            <a:r>
              <a:rPr lang="en-US" dirty="0" smtClean="0"/>
              <a:t>. </a:t>
            </a:r>
            <a:r>
              <a:rPr lang="en-US" dirty="0" err="1" smtClean="0"/>
              <a:t>Progrese</a:t>
            </a:r>
            <a:r>
              <a:rPr lang="en-US" dirty="0" smtClean="0"/>
              <a:t> je</a:t>
            </a:r>
            <a:r>
              <a:rPr lang="cs-CZ" dirty="0" smtClean="0"/>
              <a:t> </a:t>
            </a:r>
            <a:r>
              <a:rPr lang="en-US" dirty="0" err="1" smtClean="0"/>
              <a:t>pomalá</a:t>
            </a:r>
            <a:r>
              <a:rPr lang="en-US" dirty="0" smtClean="0"/>
              <a:t>. </a:t>
            </a:r>
            <a:r>
              <a:rPr lang="en-US" dirty="0" err="1" smtClean="0"/>
              <a:t>Vede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smrti</a:t>
            </a:r>
            <a:r>
              <a:rPr lang="en-US" dirty="0" smtClean="0"/>
              <a:t> </a:t>
            </a:r>
            <a:r>
              <a:rPr lang="en-US" dirty="0" err="1" smtClean="0"/>
              <a:t>obvykle</a:t>
            </a:r>
            <a:r>
              <a:rPr lang="en-US" dirty="0" smtClean="0"/>
              <a:t> </a:t>
            </a:r>
            <a:r>
              <a:rPr lang="en-US" dirty="0" err="1" smtClean="0"/>
              <a:t>během</a:t>
            </a:r>
            <a:r>
              <a:rPr lang="en-US" dirty="0" smtClean="0"/>
              <a:t> 10–15 let. 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u </a:t>
            </a:r>
            <a:r>
              <a:rPr lang="en-US" dirty="0" err="1" smtClean="0">
                <a:solidFill>
                  <a:schemeClr val="accent1"/>
                </a:solidFill>
              </a:rPr>
              <a:t>Parkinsonovy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nemoci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cs-CZ" dirty="0" smtClean="0"/>
              <a:t>- d</a:t>
            </a:r>
            <a:r>
              <a:rPr lang="en-US" dirty="0" err="1" smtClean="0"/>
              <a:t>emence</a:t>
            </a:r>
            <a:r>
              <a:rPr lang="en-US" dirty="0" smtClean="0"/>
              <a:t> se </a:t>
            </a:r>
            <a:r>
              <a:rPr lang="en-US" dirty="0" err="1" smtClean="0"/>
              <a:t>vyvíjí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diagnostikované</a:t>
            </a:r>
            <a:r>
              <a:rPr lang="en-US" dirty="0" smtClean="0"/>
              <a:t> </a:t>
            </a:r>
            <a:r>
              <a:rPr lang="en-US" dirty="0" err="1" smtClean="0"/>
              <a:t>Parkinsonovy</a:t>
            </a:r>
            <a:r>
              <a:rPr lang="en-US" dirty="0" smtClean="0"/>
              <a:t> </a:t>
            </a:r>
            <a:r>
              <a:rPr lang="en-US" dirty="0" err="1" smtClean="0"/>
              <a:t>nemoci</a:t>
            </a:r>
            <a:r>
              <a:rPr lang="en-US" dirty="0" smtClean="0"/>
              <a:t>. </a:t>
            </a:r>
            <a:r>
              <a:rPr lang="en-US" dirty="0" err="1" smtClean="0"/>
              <a:t>Dosud</a:t>
            </a:r>
            <a:r>
              <a:rPr lang="en-US" dirty="0" smtClean="0"/>
              <a:t> </a:t>
            </a:r>
            <a:r>
              <a:rPr lang="en-US" dirty="0" err="1" smtClean="0"/>
              <a:t>nebyly</a:t>
            </a:r>
            <a:r>
              <a:rPr lang="en-US" dirty="0" smtClean="0"/>
              <a:t> </a:t>
            </a:r>
            <a:r>
              <a:rPr lang="en-US" dirty="0" err="1" smtClean="0"/>
              <a:t>prokázány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žádné</a:t>
            </a:r>
            <a:r>
              <a:rPr lang="en-US" dirty="0" smtClean="0"/>
              <a:t> </a:t>
            </a:r>
            <a:r>
              <a:rPr lang="en-US" dirty="0" err="1" smtClean="0"/>
              <a:t>zvláštní</a:t>
            </a:r>
            <a:r>
              <a:rPr lang="en-US" dirty="0" smtClean="0"/>
              <a:t> </a:t>
            </a:r>
            <a:r>
              <a:rPr lang="en-US" dirty="0" err="1" smtClean="0"/>
              <a:t>rozlišující</a:t>
            </a:r>
            <a:r>
              <a:rPr lang="en-US" dirty="0" smtClean="0"/>
              <a:t> </a:t>
            </a:r>
            <a:r>
              <a:rPr lang="en-US" dirty="0" err="1" smtClean="0"/>
              <a:t>klinické</a:t>
            </a:r>
            <a:r>
              <a:rPr lang="en-US" dirty="0" smtClean="0"/>
              <a:t> </a:t>
            </a:r>
            <a:r>
              <a:rPr lang="en-US" dirty="0" err="1" smtClean="0"/>
              <a:t>projevy</a:t>
            </a:r>
            <a:r>
              <a:rPr lang="en-US" dirty="0" smtClean="0"/>
              <a:t>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>
                <a:solidFill>
                  <a:schemeClr val="accent1"/>
                </a:solidFill>
              </a:rPr>
              <a:t>	</a:t>
            </a:r>
            <a:r>
              <a:rPr lang="en-US" dirty="0" err="1" smtClean="0">
                <a:solidFill>
                  <a:schemeClr val="accent1"/>
                </a:solidFill>
              </a:rPr>
              <a:t>Demence</a:t>
            </a:r>
            <a:r>
              <a:rPr lang="en-US" dirty="0" smtClean="0">
                <a:solidFill>
                  <a:schemeClr val="accent1"/>
                </a:solidFill>
              </a:rPr>
              <a:t> u </a:t>
            </a:r>
            <a:r>
              <a:rPr lang="en-US" dirty="0" err="1" smtClean="0">
                <a:solidFill>
                  <a:schemeClr val="accent1"/>
                </a:solidFill>
              </a:rPr>
              <a:t>onemocnění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virem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lidské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imunodeficience</a:t>
            </a:r>
            <a:r>
              <a:rPr lang="en-US" dirty="0" smtClean="0">
                <a:solidFill>
                  <a:schemeClr val="accent1"/>
                </a:solidFill>
              </a:rPr>
              <a:t> [HIV] </a:t>
            </a:r>
            <a:r>
              <a:rPr lang="en-US" dirty="0" err="1" smtClean="0"/>
              <a:t>Demence</a:t>
            </a:r>
            <a:r>
              <a:rPr lang="en-US" dirty="0" smtClean="0"/>
              <a:t> se </a:t>
            </a:r>
            <a:r>
              <a:rPr lang="en-US" dirty="0" err="1" smtClean="0"/>
              <a:t>vyvíjí</a:t>
            </a:r>
            <a:r>
              <a:rPr lang="en-US" dirty="0" smtClean="0"/>
              <a:t> v </a:t>
            </a:r>
            <a:r>
              <a:rPr lang="en-US" dirty="0" err="1" smtClean="0"/>
              <a:t>průběhu</a:t>
            </a:r>
            <a:r>
              <a:rPr lang="en-US" dirty="0" smtClean="0"/>
              <a:t> </a:t>
            </a:r>
            <a:r>
              <a:rPr lang="en-US" dirty="0" err="1" smtClean="0"/>
              <a:t>onemocnění</a:t>
            </a:r>
            <a:r>
              <a:rPr lang="en-US" dirty="0" smtClean="0"/>
              <a:t> HIV‚ v </a:t>
            </a:r>
            <a:r>
              <a:rPr lang="en-US" dirty="0" err="1" smtClean="0"/>
              <a:t>nepřítomnosti</a:t>
            </a:r>
            <a:r>
              <a:rPr lang="en-US" dirty="0" smtClean="0"/>
              <a:t> </a:t>
            </a:r>
            <a:r>
              <a:rPr lang="en-US" dirty="0" err="1" smtClean="0"/>
              <a:t>současně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nemoci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infekce</a:t>
            </a:r>
            <a:r>
              <a:rPr lang="en-US" dirty="0" smtClean="0"/>
              <a:t> HIV‚ </a:t>
            </a:r>
            <a:r>
              <a:rPr lang="en-US" dirty="0" err="1" smtClean="0"/>
              <a:t>které</a:t>
            </a:r>
            <a:r>
              <a:rPr lang="en-US" dirty="0" smtClean="0"/>
              <a:t> by </a:t>
            </a:r>
            <a:r>
              <a:rPr lang="en-US" dirty="0" err="1" smtClean="0"/>
              <a:t>mohly</a:t>
            </a:r>
            <a:r>
              <a:rPr lang="en-US" dirty="0" smtClean="0"/>
              <a:t> </a:t>
            </a:r>
            <a:r>
              <a:rPr lang="en-US" dirty="0" err="1" smtClean="0"/>
              <a:t>vysvětlit</a:t>
            </a:r>
            <a:r>
              <a:rPr lang="en-US" dirty="0" smtClean="0"/>
              <a:t> </a:t>
            </a:r>
            <a:r>
              <a:rPr lang="en-US" dirty="0" err="1" smtClean="0"/>
              <a:t>klinické</a:t>
            </a:r>
            <a:r>
              <a:rPr lang="en-US" dirty="0" smtClean="0"/>
              <a:t> </a:t>
            </a:r>
            <a:r>
              <a:rPr lang="en-US" dirty="0" err="1" smtClean="0"/>
              <a:t>projevy</a:t>
            </a:r>
            <a:r>
              <a:rPr lang="en-US" dirty="0" smtClean="0"/>
              <a:t> </a:t>
            </a:r>
            <a:r>
              <a:rPr lang="en-US" dirty="0" err="1" smtClean="0"/>
              <a:t>demence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114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Constantia</vt:lpstr>
      <vt:lpstr>Wingdings</vt:lpstr>
      <vt:lpstr>Wingdings 2</vt:lpstr>
      <vt:lpstr>Tok</vt:lpstr>
      <vt:lpstr>F00-F09 Organické duševní poruchy</vt:lpstr>
      <vt:lpstr>Organické duševní poruchy</vt:lpstr>
      <vt:lpstr>Demence u Alzheimerovy choroby</vt:lpstr>
      <vt:lpstr> F00 Demence u Alzheimerovy choroby</vt:lpstr>
      <vt:lpstr>Demence</vt:lpstr>
      <vt:lpstr>Terapie demence - farmakoterapie</vt:lpstr>
      <vt:lpstr>Terapie demence - psychoterapie</vt:lpstr>
      <vt:lpstr>F02 Demence u jiných nemocí</vt:lpstr>
      <vt:lpstr>F02 Demence u jiných nemocí</vt:lpstr>
      <vt:lpstr>F04 Organický amnestický syndrom</vt:lpstr>
      <vt:lpstr>F05 Delirium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F00-F09 Organické duševní poruchy</dc:title>
  <dc:creator>Your User Name</dc:creator>
  <cp:lastModifiedBy>Hewlett-Packard Company</cp:lastModifiedBy>
  <cp:revision>3</cp:revision>
  <dcterms:created xsi:type="dcterms:W3CDTF">2012-11-08T19:37:50Z</dcterms:created>
  <dcterms:modified xsi:type="dcterms:W3CDTF">2017-12-08T13:15:40Z</dcterms:modified>
</cp:coreProperties>
</file>