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media/image4.jpg" ContentType="image/pn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78" r:id="rId5"/>
    <p:sldId id="277" r:id="rId6"/>
    <p:sldId id="265" r:id="rId7"/>
    <p:sldId id="276" r:id="rId8"/>
    <p:sldId id="259" r:id="rId9"/>
    <p:sldId id="260" r:id="rId10"/>
    <p:sldId id="272" r:id="rId11"/>
    <p:sldId id="266" r:id="rId12"/>
    <p:sldId id="279" r:id="rId13"/>
    <p:sldId id="261" r:id="rId14"/>
    <p:sldId id="262" r:id="rId15"/>
    <p:sldId id="273" r:id="rId16"/>
    <p:sldId id="267" r:id="rId17"/>
    <p:sldId id="280" r:id="rId18"/>
    <p:sldId id="263" r:id="rId19"/>
    <p:sldId id="264" r:id="rId20"/>
    <p:sldId id="274" r:id="rId21"/>
    <p:sldId id="268" r:id="rId22"/>
    <p:sldId id="281" r:id="rId23"/>
    <p:sldId id="282" r:id="rId24"/>
    <p:sldId id="269" r:id="rId25"/>
    <p:sldId id="270" r:id="rId26"/>
    <p:sldId id="275" r:id="rId27"/>
    <p:sldId id="283" r:id="rId28"/>
    <p:sldId id="284" r:id="rId29"/>
    <p:sldId id="271" r:id="rId30"/>
    <p:sldId id="285" r:id="rId31"/>
    <p:sldId id="286" r:id="rId32"/>
    <p:sldId id="289" r:id="rId33"/>
    <p:sldId id="287" r:id="rId34"/>
    <p:sldId id="290" r:id="rId35"/>
    <p:sldId id="288" r:id="rId36"/>
    <p:sldId id="291" r:id="rId37"/>
  </p:sldIdLst>
  <p:sldSz cx="12192000" cy="6858000"/>
  <p:notesSz cx="6858000" cy="9144000"/>
  <p:custDataLst>
    <p:tags r:id="rId38"/>
  </p:custDataLst>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131" autoAdjust="0"/>
    <p:restoredTop sz="94660"/>
  </p:normalViewPr>
  <p:slideViewPr>
    <p:cSldViewPr snapToGrid="0">
      <p:cViewPr varScale="1">
        <p:scale>
          <a:sx n="86" d="100"/>
          <a:sy n="86" d="100"/>
        </p:scale>
        <p:origin x="96" y="10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cs-CZ" smtClean="0"/>
              <a:t>Kliknutím lze upravit styl.</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p>
            <a:fld id="{484C4DB5-870D-4EC1-96EC-57795C68A7D6}" type="datetimeFigureOut">
              <a:rPr lang="cs-CZ" smtClean="0"/>
              <a:t>18.01.2018</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C892580-4F9F-4C99-88C5-A84825CFE0CA}"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684766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186443710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119682186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uze text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Zástupný symbol pro obsah 2"/>
          <p:cNvSpPr>
            <a:spLocks noGrp="1"/>
          </p:cNvSpPr>
          <p:nvPr>
            <p:ph idx="1" hasCustomPrompt="1"/>
          </p:nvPr>
        </p:nvSpPr>
        <p:spPr>
          <a:xfrm>
            <a:off x="838200" y="773723"/>
            <a:ext cx="9243646" cy="5403240"/>
          </a:xfrm>
        </p:spPr>
        <p:txBody>
          <a:bodyPr/>
          <a:lstStyle>
            <a:lvl1pPr>
              <a:defRPr baseline="0">
                <a:latin typeface="Source Sans Pro" panose="020B0503030403020204" pitchFamily="34" charset="0"/>
                <a:ea typeface="Source Sans Pro" panose="020B0503030403020204" pitchFamily="34" charset="0"/>
              </a:defRPr>
            </a:lvl1pPr>
            <a:lvl2pPr>
              <a:defRPr>
                <a:latin typeface="Source Sans Pro" panose="020B0503030403020204" pitchFamily="34" charset="0"/>
                <a:ea typeface="Source Sans Pro" panose="020B0503030403020204" pitchFamily="34" charset="0"/>
              </a:defRPr>
            </a:lvl2pPr>
            <a:lvl3pPr>
              <a:defRPr>
                <a:latin typeface="Source Sans Pro" panose="020B0503030403020204" pitchFamily="34" charset="0"/>
                <a:ea typeface="Source Sans Pro" panose="020B0503030403020204" pitchFamily="34" charset="0"/>
              </a:defRPr>
            </a:lvl3pPr>
            <a:lvl4pPr>
              <a:defRPr>
                <a:latin typeface="Source Sans Pro" panose="020B0503030403020204" pitchFamily="34" charset="0"/>
                <a:ea typeface="Source Sans Pro" panose="020B0503030403020204" pitchFamily="34" charset="0"/>
              </a:defRPr>
            </a:lvl4pPr>
            <a:lvl5pPr>
              <a:defRPr>
                <a:latin typeface="Source Sans Pro" panose="020B0503030403020204" pitchFamily="34" charset="0"/>
                <a:ea typeface="Source Sans Pro" panose="020B0503030403020204" pitchFamily="34" charset="0"/>
              </a:defRPr>
            </a:lvl5pPr>
          </a:lstStyle>
          <a:p>
            <a:pPr lvl="0"/>
            <a:r>
              <a:rPr lang="cs-CZ" dirty="0" smtClean="0"/>
              <a:t>Kliknutím vložte texty, obrázky, grafy,…..</a:t>
            </a:r>
            <a:endParaRPr lang="cs-CZ" dirty="0"/>
          </a:p>
        </p:txBody>
      </p:sp>
    </p:spTree>
    <p:extLst>
      <p:ext uri="{BB962C8B-B14F-4D97-AF65-F5344CB8AC3E}">
        <p14:creationId xmlns:p14="http://schemas.microsoft.com/office/powerpoint/2010/main" val="270951731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Závěrečný sníme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Nadpis 1"/>
          <p:cNvSpPr>
            <a:spLocks noGrp="1"/>
          </p:cNvSpPr>
          <p:nvPr>
            <p:ph type="ctrTitle" hasCustomPrompt="1"/>
          </p:nvPr>
        </p:nvSpPr>
        <p:spPr>
          <a:xfrm>
            <a:off x="1336431" y="1095374"/>
            <a:ext cx="9671538" cy="1490663"/>
          </a:xfrm>
        </p:spPr>
        <p:txBody>
          <a:bodyPr anchor="b">
            <a:normAutofit/>
          </a:bodyPr>
          <a:lstStyle>
            <a:lvl1pPr algn="ctr" defTabSz="914400" rtl="0" eaLnBrk="1" latinLnBrk="0" hangingPunct="1">
              <a:lnSpc>
                <a:spcPct val="90000"/>
              </a:lnSpc>
              <a:spcBef>
                <a:spcPct val="0"/>
              </a:spcBef>
              <a:buNone/>
              <a:defRPr lang="cs-CZ" sz="6000" kern="1200" baseline="0" dirty="0">
                <a:solidFill>
                  <a:srgbClr val="166936"/>
                </a:solidFill>
                <a:latin typeface="Source Sans Pro" panose="020B0503030403020204" pitchFamily="34" charset="0"/>
                <a:ea typeface="Source Sans Pro" panose="020B0503030403020204" pitchFamily="34" charset="0"/>
                <a:cs typeface="+mj-cs"/>
              </a:defRPr>
            </a:lvl1pPr>
          </a:lstStyle>
          <a:p>
            <a:r>
              <a:rPr lang="cs-CZ" dirty="0" smtClean="0"/>
              <a:t>Kliknutím vložte poděkování</a:t>
            </a:r>
            <a:endParaRPr lang="cs-CZ" dirty="0"/>
          </a:p>
        </p:txBody>
      </p:sp>
      <p:sp>
        <p:nvSpPr>
          <p:cNvPr id="8" name="Podnadpis 2"/>
          <p:cNvSpPr>
            <a:spLocks noGrp="1"/>
          </p:cNvSpPr>
          <p:nvPr>
            <p:ph type="subTitle" idx="1" hasCustomPrompt="1"/>
          </p:nvPr>
        </p:nvSpPr>
        <p:spPr>
          <a:xfrm>
            <a:off x="3317631" y="2827154"/>
            <a:ext cx="5392615" cy="631154"/>
          </a:xfrm>
        </p:spPr>
        <p:txBody>
          <a:bodyPr/>
          <a:lstStyle>
            <a:lvl1pPr marL="0" indent="0" algn="ctr">
              <a:buNone/>
              <a:defRPr sz="2400">
                <a:latin typeface="Source Sans Pro" panose="020B0503030403020204" pitchFamily="34" charset="0"/>
                <a:ea typeface="Source Sans Pro"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smtClean="0"/>
              <a:t>Kliknutím vložte jméno přednášejícího</a:t>
            </a:r>
            <a:endParaRPr lang="cs-CZ" dirty="0"/>
          </a:p>
        </p:txBody>
      </p:sp>
    </p:spTree>
    <p:extLst>
      <p:ext uri="{BB962C8B-B14F-4D97-AF65-F5344CB8AC3E}">
        <p14:creationId xmlns:p14="http://schemas.microsoft.com/office/powerpoint/2010/main" val="39423254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202409734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CCBD5924-15CD-4971-A9E8-E3EF98B7A092}" type="slidenum">
              <a:rPr lang="cs-CZ" smtClean="0"/>
              <a:t>‹#›</a:t>
            </a:fld>
            <a:endParaRPr lang="cs-CZ"/>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181799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351328808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1097280" y="2582334"/>
            <a:ext cx="4937760" cy="33782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Content Placeholder 5"/>
          <p:cNvSpPr>
            <a:spLocks noGrp="1"/>
          </p:cNvSpPr>
          <p:nvPr>
            <p:ph sz="quarter" idx="4"/>
          </p:nvPr>
        </p:nvSpPr>
        <p:spPr>
          <a:xfrm>
            <a:off x="6217920" y="2582334"/>
            <a:ext cx="4937760" cy="33782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117220704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216061789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cs-CZ"/>
          </a:p>
        </p:txBody>
      </p:sp>
      <p:sp>
        <p:nvSpPr>
          <p:cNvPr id="9" name="Slide Number Placeholder 8"/>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324557830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62EFACA-D034-423F-83F3-4A3767D871DB}" type="datetimeFigureOut">
              <a:rPr lang="cs-CZ" smtClean="0"/>
              <a:t>18.01.2018</a:t>
            </a:fld>
            <a:endParaRPr lang="cs-CZ"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cs-CZ"/>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CCBD5924-15CD-4971-A9E8-E3EF98B7A092}" type="slidenum">
              <a:rPr lang="cs-CZ" smtClean="0"/>
              <a:t>‹#›</a:t>
            </a:fld>
            <a:endParaRPr lang="cs-CZ"/>
          </a:p>
        </p:txBody>
      </p:sp>
    </p:spTree>
    <p:extLst>
      <p:ext uri="{BB962C8B-B14F-4D97-AF65-F5344CB8AC3E}">
        <p14:creationId xmlns:p14="http://schemas.microsoft.com/office/powerpoint/2010/main" val="94669863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D62EFACA-D034-423F-83F3-4A3767D871DB}" type="datetimeFigureOut">
              <a:rPr lang="cs-CZ" smtClean="0"/>
              <a:t>18.01.2018</a:t>
            </a:fld>
            <a:endParaRPr lang="cs-CZ" dirty="0"/>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CCBD5924-15CD-4971-A9E8-E3EF98B7A092}" type="slidenum">
              <a:rPr lang="cs-CZ" smtClean="0"/>
              <a:t>‹#›</a:t>
            </a:fld>
            <a:endParaRPr lang="cs-CZ"/>
          </a:p>
        </p:txBody>
      </p:sp>
    </p:spTree>
    <p:extLst>
      <p:ext uri="{BB962C8B-B14F-4D97-AF65-F5344CB8AC3E}">
        <p14:creationId xmlns:p14="http://schemas.microsoft.com/office/powerpoint/2010/main" val="130589332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cs-CZ" smtClean="0"/>
              <a:t>Kliknutím lze upravit styl.</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62EFACA-D034-423F-83F3-4A3767D871DB}" type="datetimeFigureOut">
              <a:rPr lang="cs-CZ" smtClean="0"/>
              <a:t>18.01.2018</a:t>
            </a:fld>
            <a:endParaRPr lang="cs-CZ"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cs-CZ"/>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CCBD5924-15CD-4971-A9E8-E3EF98B7A092}" type="slidenum">
              <a:rPr lang="cs-CZ" smtClean="0"/>
              <a:t>‹#›</a:t>
            </a:fld>
            <a:endParaRPr lang="cs-CZ"/>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7993241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655" r:id="rId12"/>
    <p:sldLayoutId id="2147483659" r:id="rId13"/>
  </p:sldLayoutIdLst>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noveaspi.cz/products/lawText/1/58471/1/ASPI:/561/2004%20Sb.#34a.2" TargetMode="External"/><Relationship Id="rId2" Type="http://schemas.openxmlformats.org/officeDocument/2006/relationships/hyperlink" Target="http://www.noveaspi.cz/products/lawText/1/58471/1/ASPI:/561/2004%20Sb.#36.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noveaspi.cz/products/lawText/1/85705/1/ASPI:/561/2004%20Sb.#16.9"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www.noveaspi.cz/products/lawText/1/68893/1/ASPI:/198/2009%20Sb.#10.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a:t>V</a:t>
            </a:r>
            <a:r>
              <a:rPr lang="cs-CZ" dirty="0" smtClean="0"/>
              <a:t>ztahy mezi školou a žáky</a:t>
            </a:r>
            <a:br>
              <a:rPr lang="cs-CZ" dirty="0" smtClean="0"/>
            </a:br>
            <a:r>
              <a:rPr lang="cs-CZ" dirty="0" smtClean="0"/>
              <a:t>Komunikace školy s rodiči žáků</a:t>
            </a:r>
            <a:endParaRPr lang="cs-CZ" dirty="0"/>
          </a:p>
        </p:txBody>
      </p:sp>
      <p:sp>
        <p:nvSpPr>
          <p:cNvPr id="3" name="Podnadpis 2"/>
          <p:cNvSpPr>
            <a:spLocks noGrp="1"/>
          </p:cNvSpPr>
          <p:nvPr>
            <p:ph type="subTitle" idx="1"/>
          </p:nvPr>
        </p:nvSpPr>
        <p:spPr/>
        <p:txBody>
          <a:bodyPr/>
          <a:lstStyle/>
          <a:p>
            <a:r>
              <a:rPr lang="cs-CZ" dirty="0" smtClean="0"/>
              <a:t>Lucie Obrovská</a:t>
            </a:r>
            <a:endParaRPr lang="cs-CZ" dirty="0"/>
          </a:p>
        </p:txBody>
      </p:sp>
      <p:pic>
        <p:nvPicPr>
          <p:cNvPr id="4" name="Obrázek 3">
            <a:extLst>
              <a:ext uri="{FF2B5EF4-FFF2-40B4-BE49-F238E27FC236}">
                <a16:creationId xmlns:a16="http://schemas.microsoft.com/office/drawing/2014/main" id="{00000000-0000-0000-0000-000000000000}"/>
              </a:ext>
            </a:extLst>
          </p:cNvPr>
          <p:cNvPicPr>
            <a:picLocks noChangeAspect="1"/>
          </p:cNvPicPr>
          <p:nvPr/>
        </p:nvPicPr>
        <p:blipFill>
          <a:blip r:embed="rId2"/>
          <a:stretch>
            <a:fillRect/>
          </a:stretch>
        </p:blipFill>
        <p:spPr>
          <a:xfrm>
            <a:off x="4026000" y="3214802"/>
            <a:ext cx="4140000" cy="3643198"/>
          </a:xfrm>
          <a:prstGeom prst="rect">
            <a:avLst/>
          </a:prstGeom>
          <a:noFill/>
          <a:ln cap="flat">
            <a:noFill/>
          </a:ln>
        </p:spPr>
      </p:pic>
    </p:spTree>
    <p:extLst>
      <p:ext uri="{BB962C8B-B14F-4D97-AF65-F5344CB8AC3E}">
        <p14:creationId xmlns:p14="http://schemas.microsoft.com/office/powerpoint/2010/main" val="33472931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Jednání na půdě školy, oznámení OSPOD, případně Policii ČR, přestupkové řízení, snížení rodičovského příspěvku</a:t>
            </a:r>
          </a:p>
          <a:p>
            <a:r>
              <a:rPr lang="cs-CZ" dirty="0" smtClean="0"/>
              <a:t>vyloučit jej nelze ani pro docházení „za školu“</a:t>
            </a:r>
          </a:p>
          <a:p>
            <a:r>
              <a:rPr lang="cs-CZ" dirty="0" smtClean="0"/>
              <a:t>Povinnosti rodičů: zajistit řádnou docházku, dokládat důvod absence </a:t>
            </a:r>
          </a:p>
          <a:p>
            <a:r>
              <a:rPr lang="cs-CZ" dirty="0" smtClean="0"/>
              <a:t>Šikana jako důvod absencí – mohla škola situaci řešit?</a:t>
            </a:r>
          </a:p>
          <a:p>
            <a:r>
              <a:rPr lang="cs-CZ" dirty="0" smtClean="0"/>
              <a:t>Omluvenky od doktorů jako povinnost?</a:t>
            </a:r>
            <a:endParaRPr lang="cs-CZ" dirty="0"/>
          </a:p>
        </p:txBody>
      </p:sp>
    </p:spTree>
    <p:extLst>
      <p:ext uri="{BB962C8B-B14F-4D97-AF65-F5344CB8AC3E}">
        <p14:creationId xmlns:p14="http://schemas.microsoft.com/office/powerpoint/2010/main" val="23967254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a:t>§ 22 odst. 3 a) a d) </a:t>
            </a:r>
            <a:r>
              <a:rPr lang="cs-CZ" dirty="0" smtClean="0"/>
              <a:t>ŠZ</a:t>
            </a:r>
          </a:p>
          <a:p>
            <a:r>
              <a:rPr lang="cs-CZ" dirty="0" smtClean="0"/>
              <a:t>zákon o přestupcích – zrušeno! (z. č. 250/2016 Sb.) </a:t>
            </a:r>
          </a:p>
          <a:p>
            <a:r>
              <a:rPr lang="cs-CZ" dirty="0" smtClean="0"/>
              <a:t>§ 31 odst. 2 ŠZ: </a:t>
            </a:r>
            <a:r>
              <a:rPr lang="cs-CZ" i="1" dirty="0"/>
              <a:t>Ředitel školy nebo školského zařízení může v případě závažného zaviněného porušení povinností stanovených tímto zákonem nebo školním nebo vnitřním řádem rozhodnout o podmíněném vyloučení nebo o vyloučení žáka nebo studenta ze školy nebo školského zařízení. </a:t>
            </a:r>
            <a:endParaRPr lang="cs-CZ" i="1" dirty="0" smtClean="0"/>
          </a:p>
          <a:p>
            <a:endParaRPr lang="cs-CZ" dirty="0"/>
          </a:p>
        </p:txBody>
      </p:sp>
    </p:spTree>
    <p:extLst>
      <p:ext uri="{BB962C8B-B14F-4D97-AF65-F5344CB8AC3E}">
        <p14:creationId xmlns:p14="http://schemas.microsoft.com/office/powerpoint/2010/main" val="206669463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a:bodyPr>
          <a:lstStyle/>
          <a:p>
            <a:r>
              <a:rPr lang="cs-CZ" dirty="0" smtClean="0"/>
              <a:t>§ 201 odst. 1 trestního zákona: </a:t>
            </a:r>
          </a:p>
          <a:p>
            <a:r>
              <a:rPr lang="cs-CZ" dirty="0"/>
              <a:t>(</a:t>
            </a:r>
            <a:r>
              <a:rPr lang="cs-CZ" i="1" dirty="0"/>
              <a:t>1) Kdo, byť i z nedbalosti, ohrozí rozumový, citový nebo mravní vývoj dítěte tím, že</a:t>
            </a:r>
          </a:p>
          <a:p>
            <a:r>
              <a:rPr lang="cs-CZ" i="1" dirty="0"/>
              <a:t>a) svádí ho k zahálčivému nebo nemravnému životu,</a:t>
            </a:r>
          </a:p>
          <a:p>
            <a:r>
              <a:rPr lang="cs-CZ" i="1" dirty="0"/>
              <a:t>b) umožní mu vést zahálčivý nebo nemravný život,</a:t>
            </a:r>
          </a:p>
          <a:p>
            <a:r>
              <a:rPr lang="cs-CZ" i="1" dirty="0"/>
              <a:t>c) umožní mu opatřovat pro sebe nebo pro jiného prostředky trestnou činností nebo jiným zavrženíhodným způsobem, nebo</a:t>
            </a:r>
          </a:p>
          <a:p>
            <a:r>
              <a:rPr lang="cs-CZ" i="1" dirty="0"/>
              <a:t>d) závažným způsobem poruší svou povinnost o ně pečovat nebo jinou svou důležitou povinnost vyplývající z rodičovské zodpovědnosti,</a:t>
            </a:r>
          </a:p>
          <a:p>
            <a:r>
              <a:rPr lang="cs-CZ" i="1" dirty="0"/>
              <a:t>bude potrestán odnětím svobody až na dvě léta.</a:t>
            </a:r>
          </a:p>
          <a:p>
            <a:endParaRPr lang="cs-CZ" dirty="0"/>
          </a:p>
        </p:txBody>
      </p:sp>
    </p:spTree>
    <p:extLst>
      <p:ext uri="{BB962C8B-B14F-4D97-AF65-F5344CB8AC3E}">
        <p14:creationId xmlns:p14="http://schemas.microsoft.com/office/powerpoint/2010/main" val="337060564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lstStyle/>
          <a:p>
            <a:r>
              <a:rPr lang="cs-CZ" b="1" dirty="0" smtClean="0"/>
              <a:t>Případ 2</a:t>
            </a:r>
            <a:r>
              <a:rPr lang="cs-CZ" dirty="0" smtClean="0"/>
              <a:t>:</a:t>
            </a:r>
          </a:p>
          <a:p>
            <a:r>
              <a:rPr lang="cs-CZ" dirty="0" smtClean="0"/>
              <a:t>„Sociálka“ ve městě Milešov opakovaně řeší nedůslednost ve školní přípravě místních romských rodin. Ve stávajícím školním roce navíc školy a pracovníci OSPOD zjistili, že rodiče nenahlásili své mladší děti do školky. Někteří romští rodiče tvrdí, že školy se takto „zajímají“ jen o jejich děti, že to je schválnost a diskriminace. Další uvádějí, že své děti učí doma, takže nemusejí chodit do školky. Jedna maminka namítla, že o žádné povinné školce neví, protože jí to nikdo neřekl.</a:t>
            </a:r>
            <a:endParaRPr lang="cs-CZ" dirty="0"/>
          </a:p>
        </p:txBody>
      </p:sp>
    </p:spTree>
    <p:extLst>
      <p:ext uri="{BB962C8B-B14F-4D97-AF65-F5344CB8AC3E}">
        <p14:creationId xmlns:p14="http://schemas.microsoft.com/office/powerpoint/2010/main" val="19563752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dirty="0" smtClean="0"/>
              <a:t>Kdo má pravdu? Existuje povinnost chodit do školky, nebo jen právo?</a:t>
            </a:r>
          </a:p>
          <a:p>
            <a:r>
              <a:rPr lang="cs-CZ" dirty="0" smtClean="0"/>
              <a:t>Které normy na uvedenou situaci dopadají?</a:t>
            </a:r>
          </a:p>
          <a:p>
            <a:r>
              <a:rPr lang="cs-CZ" dirty="0" smtClean="0"/>
              <a:t>Je relevantní námitka, že jde o diskriminaci, když jsou „popotahovány“ jen romské rodiny?</a:t>
            </a:r>
          </a:p>
          <a:p>
            <a:r>
              <a:rPr lang="cs-CZ" dirty="0" smtClean="0"/>
              <a:t>Je možné, že tato maminka nevěděla o potřebě chodit do školky. Jak tuto informaci může využít?</a:t>
            </a:r>
          </a:p>
          <a:p>
            <a:r>
              <a:rPr lang="cs-CZ" dirty="0" smtClean="0"/>
              <a:t>Je důvodné uvést, že školku toto nemá zajímat, protože rodič může dítě vzdělávat doma?</a:t>
            </a:r>
          </a:p>
          <a:p>
            <a:r>
              <a:rPr lang="cs-CZ" dirty="0" smtClean="0"/>
              <a:t>Jaké sankce může škola/školka volit?</a:t>
            </a:r>
            <a:endParaRPr lang="cs-CZ" dirty="0"/>
          </a:p>
        </p:txBody>
      </p:sp>
    </p:spTree>
    <p:extLst>
      <p:ext uri="{BB962C8B-B14F-4D97-AF65-F5344CB8AC3E}">
        <p14:creationId xmlns:p14="http://schemas.microsoft.com/office/powerpoint/2010/main" val="422185307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normAutofit/>
          </a:bodyPr>
          <a:lstStyle/>
          <a:p>
            <a:r>
              <a:rPr lang="cs-CZ" dirty="0" smtClean="0"/>
              <a:t>Povinnost nahlásit dítě do školy a nově i do školky, jinak přestupek podle ŠZ </a:t>
            </a:r>
          </a:p>
          <a:p>
            <a:r>
              <a:rPr lang="cs-CZ" dirty="0" smtClean="0"/>
              <a:t>Námitka šikany/diskriminace: souhlasíte?</a:t>
            </a:r>
          </a:p>
          <a:p>
            <a:r>
              <a:rPr lang="cs-CZ" dirty="0" smtClean="0"/>
              <a:t>Nedůslednost v domácí přípravě a možnosti/ochota rodičů pomáhat s úkoly – vlastně nepostižitelné, případně nahlásit SPOD</a:t>
            </a:r>
          </a:p>
          <a:p>
            <a:r>
              <a:rPr lang="cs-CZ" dirty="0" smtClean="0"/>
              <a:t>Další sankce za absence viz předchozí případ</a:t>
            </a:r>
          </a:p>
          <a:p>
            <a:r>
              <a:rPr lang="cs-CZ" dirty="0" smtClean="0"/>
              <a:t>Možnost tzv. individuálního vzdělávání: školka/škola</a:t>
            </a:r>
          </a:p>
          <a:p>
            <a:r>
              <a:rPr lang="cs-CZ" i="1" dirty="0" err="1" smtClean="0"/>
              <a:t>Ignorantia</a:t>
            </a:r>
            <a:r>
              <a:rPr lang="cs-CZ" i="1" dirty="0" smtClean="0"/>
              <a:t> </a:t>
            </a:r>
            <a:r>
              <a:rPr lang="cs-CZ" i="1" dirty="0" err="1" smtClean="0"/>
              <a:t>iuris</a:t>
            </a:r>
            <a:r>
              <a:rPr lang="cs-CZ" i="1" dirty="0" smtClean="0"/>
              <a:t> </a:t>
            </a:r>
            <a:r>
              <a:rPr lang="cs-CZ" i="1" dirty="0" err="1" smtClean="0"/>
              <a:t>neminem</a:t>
            </a:r>
            <a:r>
              <a:rPr lang="cs-CZ" i="1" dirty="0" smtClean="0"/>
              <a:t> </a:t>
            </a:r>
            <a:r>
              <a:rPr lang="cs-CZ" i="1" dirty="0" err="1" smtClean="0"/>
              <a:t>excusat</a:t>
            </a:r>
            <a:r>
              <a:rPr lang="cs-CZ" i="1" dirty="0" smtClean="0"/>
              <a:t> </a:t>
            </a:r>
          </a:p>
          <a:p>
            <a:endParaRPr lang="cs-CZ" dirty="0"/>
          </a:p>
        </p:txBody>
      </p:sp>
    </p:spTree>
    <p:extLst>
      <p:ext uri="{BB962C8B-B14F-4D97-AF65-F5344CB8AC3E}">
        <p14:creationId xmlns:p14="http://schemas.microsoft.com/office/powerpoint/2010/main" val="239305480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a:bodyPr>
          <a:lstStyle/>
          <a:p>
            <a:r>
              <a:rPr lang="cs-CZ" dirty="0" smtClean="0"/>
              <a:t>§ 182a ŠZ:</a:t>
            </a:r>
          </a:p>
          <a:p>
            <a:r>
              <a:rPr lang="cs-CZ" i="1" dirty="0"/>
              <a:t>Fyzická osoba se dopustí přestupku tím, že </a:t>
            </a:r>
          </a:p>
          <a:p>
            <a:r>
              <a:rPr lang="cs-CZ" i="1" dirty="0"/>
              <a:t>a) jako zákonný zástupce </a:t>
            </a:r>
          </a:p>
          <a:p>
            <a:r>
              <a:rPr lang="cs-CZ" i="1" dirty="0"/>
              <a:t>1. nepřihlásí dítě k zápisu k povinné školní docházce podle </a:t>
            </a:r>
            <a:r>
              <a:rPr lang="cs-CZ" i="1" dirty="0">
                <a:hlinkClick r:id="rId2"/>
              </a:rPr>
              <a:t>§ 36 odst. 4</a:t>
            </a:r>
            <a:r>
              <a:rPr lang="cs-CZ" i="1" dirty="0"/>
              <a:t>,</a:t>
            </a:r>
          </a:p>
          <a:p>
            <a:r>
              <a:rPr lang="cs-CZ" i="1" dirty="0"/>
              <a:t>2. nepřihlásí dítě k povinnému předškolnímu vzdělávání podle </a:t>
            </a:r>
            <a:r>
              <a:rPr lang="cs-CZ" i="1" dirty="0">
                <a:hlinkClick r:id="rId3"/>
              </a:rPr>
              <a:t>§ 34a odst. 2</a:t>
            </a:r>
            <a:r>
              <a:rPr lang="cs-CZ" i="1" dirty="0"/>
              <a:t>,</a:t>
            </a:r>
          </a:p>
          <a:p>
            <a:r>
              <a:rPr lang="cs-CZ" i="1" dirty="0"/>
              <a:t>3. zanedbává péči o povinnou školní docházku žáka nebo o povinné předškolní vzdělávání dítěte,</a:t>
            </a:r>
          </a:p>
          <a:p>
            <a:endParaRPr lang="cs-CZ" dirty="0"/>
          </a:p>
        </p:txBody>
      </p:sp>
    </p:spTree>
    <p:extLst>
      <p:ext uri="{BB962C8B-B14F-4D97-AF65-F5344CB8AC3E}">
        <p14:creationId xmlns:p14="http://schemas.microsoft.com/office/powerpoint/2010/main" val="229686599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a:bodyPr>
          <a:lstStyle/>
          <a:p>
            <a:r>
              <a:rPr lang="cs-CZ" dirty="0" smtClean="0"/>
              <a:t>§ 34b ŠZ:</a:t>
            </a:r>
          </a:p>
          <a:p>
            <a:endParaRPr lang="cs-CZ" dirty="0"/>
          </a:p>
          <a:p>
            <a:r>
              <a:rPr lang="cs-CZ" dirty="0"/>
              <a:t>(1</a:t>
            </a:r>
            <a:r>
              <a:rPr lang="cs-CZ" i="1" dirty="0"/>
              <a:t>) Zákonný zástupce dítěte, pro které je předškolní vzdělávání povinné, může pro dítě v odůvodněných případech zvolit, že bude individuálně vzděláváno. Má-li být dítě individuálně vzděláváno převážnou část školního roku, je zákonný zástupce dítěte povinen toto oznámení učinit nejpozději 3 měsíce před počátkem školního roku. V průběhu školního roku lze plnit povinnost individuálního předškolního vzdělávání nejdříve ode dne, kdy bylo oznámení o individuálním vzdělávání dítěte doručeno řediteli mateřské školy, kam bylo dítě přijato k předškolnímu vzdělávání.</a:t>
            </a:r>
          </a:p>
          <a:p>
            <a:endParaRPr lang="cs-CZ" dirty="0"/>
          </a:p>
        </p:txBody>
      </p:sp>
    </p:spTree>
    <p:extLst>
      <p:ext uri="{BB962C8B-B14F-4D97-AF65-F5344CB8AC3E}">
        <p14:creationId xmlns:p14="http://schemas.microsoft.com/office/powerpoint/2010/main" val="250462684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normAutofit/>
          </a:bodyPr>
          <a:lstStyle/>
          <a:p>
            <a:r>
              <a:rPr lang="cs-CZ" b="1" dirty="0" smtClean="0"/>
              <a:t>Případ 3:</a:t>
            </a:r>
          </a:p>
          <a:p>
            <a:r>
              <a:rPr lang="cs-CZ" dirty="0" smtClean="0"/>
              <a:t>Osmiletý Pepík je autista. Má standardní mentální schopnosti, ale takové projevy chování, že se ředitel obává, jak by zapadl do kolektivu třídy. Rodiče se s ním pustí do diskuse a zmíní mu, že na předchozí škole Pepa zapadl skvěle. Nakonec, přestože jde o školu pro Pepíka spádovou, rozhodnou, že půjdou jinam, bojí se totiž, že na takové škole by nemohl být spokojený.</a:t>
            </a:r>
          </a:p>
          <a:p>
            <a:r>
              <a:rPr lang="cs-CZ" dirty="0" smtClean="0"/>
              <a:t>V další škole čeká Pepíkovu rodinu lepší přijetí. Po několika týdnech, téměř na začátku školního roku, však ředitelka této školy řekla rodičům, že není schopna najít asistenta/asistentku Pepíkovi, protože se nikdo nepřihlásil do výběrového řízení. </a:t>
            </a:r>
          </a:p>
          <a:p>
            <a:r>
              <a:rPr lang="cs-CZ" dirty="0" smtClean="0"/>
              <a:t>Rodiče zvažují řešení právní cestou.</a:t>
            </a:r>
            <a:endParaRPr lang="cs-CZ" dirty="0"/>
          </a:p>
        </p:txBody>
      </p:sp>
    </p:spTree>
    <p:extLst>
      <p:ext uri="{BB962C8B-B14F-4D97-AF65-F5344CB8AC3E}">
        <p14:creationId xmlns:p14="http://schemas.microsoft.com/office/powerpoint/2010/main" val="254121321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 </a:t>
            </a:r>
            <a:endParaRPr lang="cs-CZ" dirty="0"/>
          </a:p>
        </p:txBody>
      </p:sp>
      <p:sp>
        <p:nvSpPr>
          <p:cNvPr id="3" name="Zástupný symbol pro obsah 2"/>
          <p:cNvSpPr>
            <a:spLocks noGrp="1"/>
          </p:cNvSpPr>
          <p:nvPr>
            <p:ph idx="1"/>
          </p:nvPr>
        </p:nvSpPr>
        <p:spPr/>
        <p:txBody>
          <a:bodyPr>
            <a:normAutofit/>
          </a:bodyPr>
          <a:lstStyle/>
          <a:p>
            <a:r>
              <a:rPr lang="cs-CZ" dirty="0" smtClean="0"/>
              <a:t>Zkuste argumentovat, proti které škole by se rodiče mohli bránit právní cestou. Zdůvodněte, proč.</a:t>
            </a:r>
          </a:p>
          <a:p>
            <a:r>
              <a:rPr lang="cs-CZ" dirty="0" smtClean="0"/>
              <a:t>Má každá škola, spádová i nespádová, povinnost přijmout dítě s jakýmkoliv postižením</a:t>
            </a:r>
            <a:r>
              <a:rPr lang="cs-CZ" dirty="0" smtClean="0"/>
              <a:t>?</a:t>
            </a:r>
          </a:p>
          <a:p>
            <a:r>
              <a:rPr lang="cs-CZ" dirty="0" smtClean="0"/>
              <a:t>Je podstatné, zda se jedná o soukromou nebo veřejnou školu?</a:t>
            </a:r>
            <a:endParaRPr lang="cs-CZ" dirty="0" smtClean="0"/>
          </a:p>
          <a:p>
            <a:r>
              <a:rPr lang="cs-CZ" dirty="0" smtClean="0"/>
              <a:t>Jaké jsou právem dovolené vzdělávací možnosti autisty? Kde je to podle Vás vhodnější?</a:t>
            </a:r>
          </a:p>
          <a:p>
            <a:r>
              <a:rPr lang="cs-CZ" dirty="0" smtClean="0"/>
              <a:t>Jaké právní cesty se nabízejí rodičům?</a:t>
            </a:r>
          </a:p>
          <a:p>
            <a:r>
              <a:rPr lang="cs-CZ" dirty="0" smtClean="0"/>
              <a:t>Spatřujete v uvedeném jednání některé školy diskriminaci?</a:t>
            </a:r>
            <a:endParaRPr lang="cs-CZ" dirty="0"/>
          </a:p>
        </p:txBody>
      </p:sp>
    </p:spTree>
    <p:extLst>
      <p:ext uri="{BB962C8B-B14F-4D97-AF65-F5344CB8AC3E}">
        <p14:creationId xmlns:p14="http://schemas.microsoft.com/office/powerpoint/2010/main" val="26922896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rámec právních vztahů ve školství</a:t>
            </a:r>
            <a:endParaRPr lang="cs-CZ" dirty="0"/>
          </a:p>
        </p:txBody>
      </p:sp>
      <p:sp>
        <p:nvSpPr>
          <p:cNvPr id="3" name="Zástupný symbol pro obsah 2"/>
          <p:cNvSpPr>
            <a:spLocks noGrp="1"/>
          </p:cNvSpPr>
          <p:nvPr>
            <p:ph idx="1"/>
          </p:nvPr>
        </p:nvSpPr>
        <p:spPr/>
        <p:txBody>
          <a:bodyPr>
            <a:normAutofit/>
          </a:bodyPr>
          <a:lstStyle/>
          <a:p>
            <a:r>
              <a:rPr lang="cs-CZ" dirty="0" smtClean="0"/>
              <a:t>Školský zákon (č. 561/2004 Sb.)</a:t>
            </a:r>
          </a:p>
          <a:p>
            <a:r>
              <a:rPr lang="cs-CZ" dirty="0" smtClean="0"/>
              <a:t>Zákon o poskytování služby péče o dítě v dětské skupině (č. 247/2014 Sb.)</a:t>
            </a:r>
          </a:p>
          <a:p>
            <a:r>
              <a:rPr lang="cs-CZ" dirty="0" smtClean="0"/>
              <a:t>Vyhláška o předškolním vzdělávání (č. 14/2005 Sb.)</a:t>
            </a:r>
          </a:p>
          <a:p>
            <a:r>
              <a:rPr lang="cs-CZ" dirty="0" smtClean="0"/>
              <a:t>Vyhláška o základním vzdělávání a plnění povinné školní docházky (č. 48/2005 Sb.)</a:t>
            </a:r>
          </a:p>
          <a:p>
            <a:r>
              <a:rPr lang="cs-CZ" dirty="0" smtClean="0"/>
              <a:t>Vyhláška o středním vzdělávání a vzdělávání v konzervatoři (č. 13/2005 Sb.)</a:t>
            </a:r>
          </a:p>
          <a:p>
            <a:r>
              <a:rPr lang="cs-CZ" dirty="0" smtClean="0"/>
              <a:t>Zákon o vysokých školách (č. 111/1998 Sb.)</a:t>
            </a:r>
          </a:p>
          <a:p>
            <a:r>
              <a:rPr lang="cs-CZ" dirty="0" smtClean="0"/>
              <a:t>Vyhláška o vzdělávání žáků se speciálními vzdělávacími potřebami (č. 27/2016  Sb.)</a:t>
            </a:r>
          </a:p>
          <a:p>
            <a:endParaRPr lang="cs-CZ" dirty="0"/>
          </a:p>
        </p:txBody>
      </p:sp>
    </p:spTree>
    <p:extLst>
      <p:ext uri="{BB962C8B-B14F-4D97-AF65-F5344CB8AC3E}">
        <p14:creationId xmlns:p14="http://schemas.microsoft.com/office/powerpoint/2010/main" val="299632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normAutofit/>
          </a:bodyPr>
          <a:lstStyle/>
          <a:p>
            <a:r>
              <a:rPr lang="cs-CZ" dirty="0" smtClean="0"/>
              <a:t>Stížnost ČŠI – jednání prvního ředitele a další ředitelky</a:t>
            </a:r>
          </a:p>
          <a:p>
            <a:r>
              <a:rPr lang="cs-CZ" dirty="0" smtClean="0"/>
              <a:t>Právní možnosti ČŠI: inspekce vs. </a:t>
            </a:r>
            <a:r>
              <a:rPr lang="cs-CZ" dirty="0"/>
              <a:t>s</a:t>
            </a:r>
            <a:r>
              <a:rPr lang="cs-CZ" dirty="0" smtClean="0"/>
              <a:t>tátní kontrola</a:t>
            </a:r>
          </a:p>
          <a:p>
            <a:r>
              <a:rPr lang="cs-CZ" dirty="0" smtClean="0"/>
              <a:t>Soud: antidiskriminační žaloba</a:t>
            </a:r>
          </a:p>
          <a:p>
            <a:r>
              <a:rPr lang="cs-CZ" dirty="0" smtClean="0"/>
              <a:t>Princip přednostního vzdělávání v běžné škole, národní úprava a mezinárodní závazky</a:t>
            </a:r>
          </a:p>
          <a:p>
            <a:r>
              <a:rPr lang="cs-CZ" dirty="0" smtClean="0"/>
              <a:t>Povinnost spádové školy, český případ 2016 </a:t>
            </a:r>
            <a:r>
              <a:rPr lang="cs-CZ" dirty="0" smtClean="0"/>
              <a:t>– PAS</a:t>
            </a:r>
          </a:p>
          <a:p>
            <a:r>
              <a:rPr lang="cs-CZ" dirty="0" smtClean="0"/>
              <a:t>Soukromé školy a zápisy…</a:t>
            </a:r>
            <a:endParaRPr lang="cs-CZ" dirty="0" smtClean="0"/>
          </a:p>
          <a:p>
            <a:r>
              <a:rPr lang="cs-CZ" dirty="0" smtClean="0"/>
              <a:t>Reálné šance postupu u soudu vůči první a druhé škole – aspekt </a:t>
            </a:r>
            <a:r>
              <a:rPr lang="cs-CZ" dirty="0" smtClean="0"/>
              <a:t>dokazování v diskriminačníc</a:t>
            </a:r>
            <a:r>
              <a:rPr lang="cs-CZ" dirty="0" smtClean="0"/>
              <a:t>h sporech a „obrácené“ důkazní břemeno</a:t>
            </a:r>
            <a:endParaRPr lang="cs-CZ" dirty="0"/>
          </a:p>
        </p:txBody>
      </p:sp>
    </p:spTree>
    <p:extLst>
      <p:ext uri="{BB962C8B-B14F-4D97-AF65-F5344CB8AC3E}">
        <p14:creationId xmlns:p14="http://schemas.microsoft.com/office/powerpoint/2010/main" val="14563683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smtClean="0"/>
              <a:t>Čl. 24 Úmluvy o právech osob s postižením: přijatelné, dostupné, </a:t>
            </a:r>
            <a:r>
              <a:rPr lang="cs-CZ" i="1" dirty="0" err="1" smtClean="0"/>
              <a:t>inclusive</a:t>
            </a:r>
            <a:r>
              <a:rPr lang="cs-CZ" dirty="0" smtClean="0"/>
              <a:t> vzdělávání v místě bydliště</a:t>
            </a:r>
          </a:p>
          <a:p>
            <a:r>
              <a:rPr lang="cs-CZ" dirty="0" smtClean="0"/>
              <a:t>Úprava § 16 ŠZ, podmínky přijetí do speciální školy, třídy.. Od září možnost revize</a:t>
            </a:r>
          </a:p>
          <a:p>
            <a:r>
              <a:rPr lang="cs-CZ" dirty="0" smtClean="0"/>
              <a:t>§ 19 vyhlášky o vzdělávání žáků se SVP:</a:t>
            </a:r>
          </a:p>
          <a:p>
            <a:pPr lvl="0"/>
            <a:r>
              <a:rPr lang="cs-CZ" i="1" dirty="0"/>
              <a:t>Vzdělávání žáků uvedených v </a:t>
            </a:r>
            <a:r>
              <a:rPr lang="cs-CZ" i="1" u="sng" dirty="0">
                <a:hlinkClick r:id="rId2"/>
              </a:rPr>
              <a:t>§ 16 odst. 9 zákona</a:t>
            </a:r>
            <a:r>
              <a:rPr lang="cs-CZ" i="1" u="sng" dirty="0"/>
              <a:t> </a:t>
            </a:r>
            <a:r>
              <a:rPr lang="cs-CZ" i="1" dirty="0"/>
              <a:t>se přednostně uskutečňuje ve škole, třídě, oddělení nebo studijní skupině, která není zřízena podle </a:t>
            </a:r>
            <a:r>
              <a:rPr lang="cs-CZ" i="1" dirty="0">
                <a:hlinkClick r:id="rId2"/>
              </a:rPr>
              <a:t>§ 16 odst. 9 zákona</a:t>
            </a:r>
            <a:r>
              <a:rPr lang="cs-CZ" i="1" dirty="0" smtClean="0"/>
              <a:t>.</a:t>
            </a:r>
          </a:p>
          <a:p>
            <a:pPr lvl="0"/>
            <a:endParaRPr lang="cs-CZ" i="1" dirty="0"/>
          </a:p>
          <a:p>
            <a:endParaRPr lang="cs-CZ" i="1" dirty="0"/>
          </a:p>
        </p:txBody>
      </p:sp>
    </p:spTree>
    <p:extLst>
      <p:ext uri="{BB962C8B-B14F-4D97-AF65-F5344CB8AC3E}">
        <p14:creationId xmlns:p14="http://schemas.microsoft.com/office/powerpoint/2010/main" val="255627026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smtClean="0"/>
              <a:t>§ 2 odst. 3 zákona č. 198/198 Sb. (antidiskriminační zákon):</a:t>
            </a:r>
          </a:p>
          <a:p>
            <a:r>
              <a:rPr lang="cs-CZ" i="1" dirty="0"/>
              <a:t>Přímou diskriminací se rozumí takové jednání, včetně opomenutí, kdy se s jednou osobou zachází méně příznivě, než se zachází nebo zacházelo nebo by se zacházelo s jinou osobou ve srovnatelné situaci, a to z důvodu rasy, etnického původu, národnosti, pohlaví, sexuální orientace, věku, zdravotního postižení, náboženského vyznání, víry či světového názoru.</a:t>
            </a:r>
          </a:p>
          <a:p>
            <a:endParaRPr lang="cs-CZ" i="1" dirty="0"/>
          </a:p>
        </p:txBody>
      </p:sp>
    </p:spTree>
    <p:extLst>
      <p:ext uri="{BB962C8B-B14F-4D97-AF65-F5344CB8AC3E}">
        <p14:creationId xmlns:p14="http://schemas.microsoft.com/office/powerpoint/2010/main" val="332249596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a:bodyPr>
          <a:lstStyle/>
          <a:p>
            <a:r>
              <a:rPr lang="cs-CZ" dirty="0" smtClean="0"/>
              <a:t>§ 3 odst. 2 zákona č. 198/198 Sb. (antidiskriminační zákon):</a:t>
            </a:r>
          </a:p>
          <a:p>
            <a:r>
              <a:rPr lang="cs-CZ" i="1" dirty="0"/>
              <a:t>Nepřímou diskriminací z důvodu zdravotního postižení se rozumí také odmítnutí nebo opomenutí přijmout přiměřená opatření, aby měla osoba se zdravotním postižením přístup k určitému zaměstnání, k výkonu pracovní činnosti nebo funkčnímu nebo jinému postupu v zaměstnání, aby mohla využít pracovního poradenství, nebo se zúčastnit jiného odborného vzdělávání, nebo aby mohla využít služeb určených veřejnosti, ledaže by takové opatření představovalo nepřiměřené zatížení</a:t>
            </a:r>
            <a:r>
              <a:rPr lang="cs-CZ" i="1" dirty="0" smtClean="0"/>
              <a:t>.</a:t>
            </a:r>
          </a:p>
          <a:p>
            <a:r>
              <a:rPr lang="cs-CZ" dirty="0" smtClean="0"/>
              <a:t>§ 10 antidiskriminačního zákona (text viz níž)</a:t>
            </a:r>
            <a:endParaRPr lang="cs-CZ" dirty="0"/>
          </a:p>
        </p:txBody>
      </p:sp>
    </p:spTree>
    <p:extLst>
      <p:ext uri="{BB962C8B-B14F-4D97-AF65-F5344CB8AC3E}">
        <p14:creationId xmlns:p14="http://schemas.microsoft.com/office/powerpoint/2010/main" val="22715310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a:xfrm>
            <a:off x="838200" y="1625328"/>
            <a:ext cx="9243646" cy="4351338"/>
          </a:xfrm>
        </p:spPr>
        <p:txBody>
          <a:bodyPr>
            <a:noAutofit/>
          </a:bodyPr>
          <a:lstStyle/>
          <a:p>
            <a:r>
              <a:rPr lang="cs-CZ" sz="2300" b="1" dirty="0" smtClean="0"/>
              <a:t>Případ 4:</a:t>
            </a:r>
          </a:p>
          <a:p>
            <a:r>
              <a:rPr lang="cs-CZ" dirty="0" smtClean="0"/>
              <a:t>Lucie se v maturitním ročníku svěřila kamarádce, že ji přitahují některé spolužačky, naopak o kluky vůbec nemá zájem, a trápí ji to. Druhý den tato kamarádka vše řekla zbytku třídy, ta se Lucii začala ostře vysmívat. Následující týden dokonce spolužáci založili </a:t>
            </a:r>
            <a:r>
              <a:rPr lang="cs-CZ" dirty="0" err="1" smtClean="0"/>
              <a:t>fb</a:t>
            </a:r>
            <a:r>
              <a:rPr lang="cs-CZ" dirty="0" smtClean="0"/>
              <a:t> profil </a:t>
            </a:r>
            <a:r>
              <a:rPr lang="cs-CZ" i="1" dirty="0" smtClean="0"/>
              <a:t>„nechutnou mužatku Lucii N. ve třídě </a:t>
            </a:r>
            <a:r>
              <a:rPr lang="cs-CZ" i="1" dirty="0" err="1" smtClean="0"/>
              <a:t>nechcem</a:t>
            </a:r>
            <a:r>
              <a:rPr lang="cs-CZ" i="1" dirty="0" smtClean="0"/>
              <a:t>!!“  </a:t>
            </a:r>
            <a:r>
              <a:rPr lang="cs-CZ" dirty="0" smtClean="0"/>
              <a:t>Lucie se snažila toto chování ignorovat, ale násilí narostlo na takovou úroveň, že ji před školou chlapecká část třídy začala tahat za vlasy a vláčet po zemi. </a:t>
            </a:r>
          </a:p>
          <a:p>
            <a:r>
              <a:rPr lang="cs-CZ" dirty="0" smtClean="0"/>
              <a:t>Lucie se bojí doma mluvit i své orientaci, proto se svěřila třídní učitelce. Ta ji pozvala k řediteli, kde Lucii sdělili, že zasáhnou, ale nemůžou ostatním přikázat, aby s ní kamarádili. Její kamarádku pokárali, že toto tajemství neměla vykládat dál. Tím se ale útoky na Lucii ještě vystupňovaly, protože vše se opět dověděla celá třída. Kvůli stresu Lucie neobstála u maturity a hlavou se jí honí myšlenky na sebevraždu. Její rodiče neznají důvod šikany, ale je jim jasné, že ve škole se něco děje.</a:t>
            </a:r>
            <a:endParaRPr lang="cs-CZ" dirty="0"/>
          </a:p>
        </p:txBody>
      </p:sp>
    </p:spTree>
    <p:extLst>
      <p:ext uri="{BB962C8B-B14F-4D97-AF65-F5344CB8AC3E}">
        <p14:creationId xmlns:p14="http://schemas.microsoft.com/office/powerpoint/2010/main" val="307628034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dirty="0" smtClean="0"/>
              <a:t>Vytkli byste Lucii její postup? Neměla vše říct rodičům?</a:t>
            </a:r>
          </a:p>
          <a:p>
            <a:r>
              <a:rPr lang="cs-CZ" dirty="0" smtClean="0"/>
              <a:t>Jak byste v pozici jejích rodičů postupovali? </a:t>
            </a:r>
          </a:p>
          <a:p>
            <a:r>
              <a:rPr lang="cs-CZ" dirty="0" smtClean="0"/>
              <a:t>Kdo by v daném případě mohl zasáhnout? Lze něco vytknout škole?</a:t>
            </a:r>
          </a:p>
          <a:p>
            <a:r>
              <a:rPr lang="cs-CZ" dirty="0" smtClean="0"/>
              <a:t>Lze právně postihnout kamarádku Lucie?</a:t>
            </a:r>
          </a:p>
          <a:p>
            <a:r>
              <a:rPr lang="cs-CZ" dirty="0" smtClean="0"/>
              <a:t>Jak byste postupovali coby pedagogové?</a:t>
            </a:r>
          </a:p>
          <a:p>
            <a:r>
              <a:rPr lang="cs-CZ" dirty="0" smtClean="0"/>
              <a:t>Pokud by Lucie/rodiče chtěli školu žalovat, mají žalovat ředitelku, učitelku nebo školu?</a:t>
            </a:r>
          </a:p>
          <a:p>
            <a:r>
              <a:rPr lang="cs-CZ" dirty="0" smtClean="0"/>
              <a:t>Byly by právní důsledky jiné v případě, že by spolužáci Lucii šikanovali kvůli její obezitě (ne kvůli tomu, že je lesba)?</a:t>
            </a:r>
          </a:p>
          <a:p>
            <a:endParaRPr lang="cs-CZ" dirty="0"/>
          </a:p>
        </p:txBody>
      </p:sp>
    </p:spTree>
    <p:extLst>
      <p:ext uri="{BB962C8B-B14F-4D97-AF65-F5344CB8AC3E}">
        <p14:creationId xmlns:p14="http://schemas.microsoft.com/office/powerpoint/2010/main" val="346672318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Řešení</a:t>
            </a:r>
            <a:endParaRPr lang="cs-CZ"/>
          </a:p>
        </p:txBody>
      </p:sp>
      <p:sp>
        <p:nvSpPr>
          <p:cNvPr id="3" name="Zástupný symbol pro obsah 2"/>
          <p:cNvSpPr>
            <a:spLocks noGrp="1"/>
          </p:cNvSpPr>
          <p:nvPr>
            <p:ph idx="1"/>
          </p:nvPr>
        </p:nvSpPr>
        <p:spPr/>
        <p:txBody>
          <a:bodyPr>
            <a:normAutofit/>
          </a:bodyPr>
          <a:lstStyle/>
          <a:p>
            <a:r>
              <a:rPr lang="cs-CZ" dirty="0" smtClean="0"/>
              <a:t>Spolupráce odpovědných subjektů ve škole, vhodný postup</a:t>
            </a:r>
          </a:p>
          <a:p>
            <a:r>
              <a:rPr lang="cs-CZ" dirty="0" smtClean="0"/>
              <a:t>Vhodnost postupu stížnosti k ČŠI</a:t>
            </a:r>
          </a:p>
          <a:p>
            <a:r>
              <a:rPr lang="cs-CZ" dirty="0" smtClean="0"/>
              <a:t>Právní rovina diskriminace, nepotírání šikany</a:t>
            </a:r>
          </a:p>
          <a:p>
            <a:r>
              <a:rPr lang="cs-CZ" dirty="0" smtClean="0"/>
              <a:t>Šikana kvůli obezitě vs. diskriminace kvůli menšinové sexuální orientaci</a:t>
            </a:r>
          </a:p>
          <a:p>
            <a:r>
              <a:rPr lang="cs-CZ" dirty="0" smtClean="0"/>
              <a:t>Odpovědnost školy za vytváření profilu na sociální síti, odpovědnost spolužáků</a:t>
            </a:r>
          </a:p>
          <a:p>
            <a:r>
              <a:rPr lang="cs-CZ" dirty="0" smtClean="0"/>
              <a:t>Žaloba u soudu – posuzování závažnosti důsledků, aktivní a pasivní legitimace, příslušnost soudu, advokát, Pro bono aliance, problematika promlčení</a:t>
            </a:r>
          </a:p>
          <a:p>
            <a:pPr marL="0" indent="0">
              <a:buNone/>
            </a:pPr>
            <a:endParaRPr lang="cs-CZ" dirty="0"/>
          </a:p>
        </p:txBody>
      </p:sp>
    </p:spTree>
    <p:extLst>
      <p:ext uri="{BB962C8B-B14F-4D97-AF65-F5344CB8AC3E}">
        <p14:creationId xmlns:p14="http://schemas.microsoft.com/office/powerpoint/2010/main" val="5528259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a:t>
            </a:r>
            <a:endParaRPr lang="cs-CZ" dirty="0"/>
          </a:p>
        </p:txBody>
      </p:sp>
      <p:sp>
        <p:nvSpPr>
          <p:cNvPr id="3" name="Zástupný symbol pro obsah 2"/>
          <p:cNvSpPr>
            <a:spLocks noGrp="1"/>
          </p:cNvSpPr>
          <p:nvPr>
            <p:ph idx="1"/>
          </p:nvPr>
        </p:nvSpPr>
        <p:spPr/>
        <p:txBody>
          <a:bodyPr/>
          <a:lstStyle/>
          <a:p>
            <a:r>
              <a:rPr lang="cs-CZ" dirty="0"/>
              <a:t>Žádání morální satisfakce – platil by ředitel ze „své kapsy“? – pracovněprávní odpovědnost</a:t>
            </a:r>
          </a:p>
          <a:p>
            <a:r>
              <a:rPr lang="cs-CZ" dirty="0" smtClean="0"/>
              <a:t>Trestněprávní rovina – lze tu někoho postihnout, případně za jakých podmínek?</a:t>
            </a:r>
          </a:p>
          <a:p>
            <a:r>
              <a:rPr lang="cs-CZ" dirty="0" smtClean="0"/>
              <a:t>Trestné činy: nebezpečné pronásledování (</a:t>
            </a:r>
            <a:r>
              <a:rPr lang="cs-CZ" dirty="0" err="1" smtClean="0"/>
              <a:t>stalking</a:t>
            </a:r>
            <a:r>
              <a:rPr lang="cs-CZ" dirty="0" smtClean="0"/>
              <a:t>), nebezpečné vyhrožování, ublížení na zdraví, pomluva (?)</a:t>
            </a:r>
            <a:endParaRPr lang="cs-CZ" dirty="0"/>
          </a:p>
        </p:txBody>
      </p:sp>
    </p:spTree>
    <p:extLst>
      <p:ext uri="{BB962C8B-B14F-4D97-AF65-F5344CB8AC3E}">
        <p14:creationId xmlns:p14="http://schemas.microsoft.com/office/powerpoint/2010/main" val="350688367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i="1" dirty="0" smtClean="0"/>
              <a:t>Kdo </a:t>
            </a:r>
            <a:r>
              <a:rPr lang="cs-CZ" i="1" dirty="0"/>
              <a:t>o jiném sdělí nepravdivý údaj, který je způsobilý značnou měrou ohrozit jeho vážnost u spoluobčanů, zejména poškodit jej v zaměstnání, narušit jeho rodinné vztahy nebo způsobit mu jinou vážnou újmu, bude potrestán odnětím svobody až na jeden </a:t>
            </a:r>
            <a:r>
              <a:rPr lang="cs-CZ" i="1" dirty="0" smtClean="0"/>
              <a:t>rok.</a:t>
            </a:r>
          </a:p>
          <a:p>
            <a:r>
              <a:rPr lang="cs-CZ" i="1" dirty="0"/>
              <a:t>Kdo jiného dlouhodobě pronásleduje tím, že</a:t>
            </a:r>
          </a:p>
          <a:p>
            <a:r>
              <a:rPr lang="cs-CZ" i="1" dirty="0"/>
              <a:t>a) vyhrožuje ublížením na zdraví nebo jinou újmou jemu nebo jeho osobám blízkým,</a:t>
            </a:r>
          </a:p>
          <a:p>
            <a:r>
              <a:rPr lang="cs-CZ" i="1" dirty="0"/>
              <a:t>b) vyhledává jeho osobní blízkost nebo jej sleduje,</a:t>
            </a:r>
          </a:p>
          <a:p>
            <a:r>
              <a:rPr lang="cs-CZ" i="1" dirty="0"/>
              <a:t>c) vytrvale jej prostřednictvím prostředků elektronických komunikací, písemně nebo jinak kontaktuje,</a:t>
            </a:r>
          </a:p>
          <a:p>
            <a:r>
              <a:rPr lang="cs-CZ" i="1" dirty="0"/>
              <a:t>d) omezuje jej v jeho obvyklém způsobu života, nebo</a:t>
            </a:r>
          </a:p>
          <a:p>
            <a:r>
              <a:rPr lang="cs-CZ" i="1" dirty="0"/>
              <a:t>e) zneužije jeho osobních údajů za účelem získání osobního nebo jiného kontaktu,</a:t>
            </a:r>
          </a:p>
          <a:p>
            <a:r>
              <a:rPr lang="cs-CZ" i="1" dirty="0"/>
              <a:t>a toto jednání je způsobilé vzbudit v něm důvodnou obavu o jeho život nebo zdraví nebo o život a zdraví osob jemu blízkých, bude potrestán odnětím svobody až na jeden rok nebo zákazem činnosti.</a:t>
            </a:r>
          </a:p>
          <a:p>
            <a:endParaRPr lang="cs-CZ" i="1" dirty="0"/>
          </a:p>
        </p:txBody>
      </p:sp>
    </p:spTree>
    <p:extLst>
      <p:ext uri="{BB962C8B-B14F-4D97-AF65-F5344CB8AC3E}">
        <p14:creationId xmlns:p14="http://schemas.microsoft.com/office/powerpoint/2010/main" val="5016510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a:bodyPr>
          <a:lstStyle/>
          <a:p>
            <a:r>
              <a:rPr lang="cs-CZ" dirty="0" smtClean="0"/>
              <a:t>§ 10 antidiskriminačního zákona:</a:t>
            </a:r>
          </a:p>
          <a:p>
            <a:r>
              <a:rPr lang="cs-CZ" i="1" dirty="0"/>
              <a:t>Dojde-li k porušení práv a povinností vyplývajících z práva na rovné zacházení nebo k diskriminaci, má ten, kdo byl tímto jednáním dotčen, právo se u soudu zejména domáhat, aby bylo upuštěno od diskriminace, aby byly odstraněny následky diskriminačního zásahu a aby mu bylo dáno přiměřené zadostiučinění.</a:t>
            </a:r>
          </a:p>
          <a:p>
            <a:r>
              <a:rPr lang="cs-CZ" i="1" dirty="0" smtClean="0"/>
              <a:t>Pokud </a:t>
            </a:r>
            <a:r>
              <a:rPr lang="cs-CZ" i="1" dirty="0"/>
              <a:t>by se nejevilo postačujícím zjednání nápravy podle </a:t>
            </a:r>
            <a:r>
              <a:rPr lang="cs-CZ" i="1" dirty="0">
                <a:hlinkClick r:id="rId2"/>
              </a:rPr>
              <a:t>odstavce 1</a:t>
            </a:r>
            <a:r>
              <a:rPr lang="cs-CZ" i="1" dirty="0"/>
              <a:t>, zejména proto, že byla v důsledku diskriminace ve značné míře snížena dobrá pověst nebo důstojnost osoby nebo její vážnost ve společnosti, má též právo na náhradu nemajetkové újmy v penězích</a:t>
            </a:r>
          </a:p>
          <a:p>
            <a:endParaRPr lang="cs-CZ" i="1" dirty="0"/>
          </a:p>
        </p:txBody>
      </p:sp>
    </p:spTree>
    <p:extLst>
      <p:ext uri="{BB962C8B-B14F-4D97-AF65-F5344CB8AC3E}">
        <p14:creationId xmlns:p14="http://schemas.microsoft.com/office/powerpoint/2010/main" val="315695305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žáků, rodičů, pedagogů</a:t>
            </a:r>
            <a:endParaRPr lang="cs-CZ" dirty="0"/>
          </a:p>
        </p:txBody>
      </p:sp>
      <p:sp>
        <p:nvSpPr>
          <p:cNvPr id="3" name="Zástupný symbol pro obsah 2"/>
          <p:cNvSpPr>
            <a:spLocks noGrp="1"/>
          </p:cNvSpPr>
          <p:nvPr>
            <p:ph idx="1"/>
          </p:nvPr>
        </p:nvSpPr>
        <p:spPr/>
        <p:txBody>
          <a:bodyPr>
            <a:normAutofit/>
          </a:bodyPr>
          <a:lstStyle/>
          <a:p>
            <a:r>
              <a:rPr lang="cs-CZ" dirty="0" smtClean="0"/>
              <a:t>Práva žáků: na vzdělávání a školské služby, vyjadřování k podstatným otázkám jeho vzdělávání, právo na informace a poradenskou pomoc, školská rada a další orgány</a:t>
            </a:r>
          </a:p>
          <a:p>
            <a:r>
              <a:rPr lang="cs-CZ" dirty="0" smtClean="0"/>
              <a:t>Práva pedagogů nově v § 22a (účinnost od 1.9.2017), mj. na zajištění podmínek k práci včetně práva na ochranu před násilím a nátlakem ze strany žáků a rodičů</a:t>
            </a:r>
          </a:p>
          <a:p>
            <a:r>
              <a:rPr lang="cs-CZ" dirty="0" smtClean="0"/>
              <a:t>Povinnosti pedagogů v § 22b (poskytování informací, mlčenlivost, ochrana práv žáků a jejich bezpečí..)</a:t>
            </a:r>
          </a:p>
          <a:p>
            <a:endParaRPr lang="cs-CZ" dirty="0"/>
          </a:p>
        </p:txBody>
      </p:sp>
    </p:spTree>
    <p:extLst>
      <p:ext uri="{BB962C8B-B14F-4D97-AF65-F5344CB8AC3E}">
        <p14:creationId xmlns:p14="http://schemas.microsoft.com/office/powerpoint/2010/main" val="408768312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lstStyle/>
          <a:p>
            <a:r>
              <a:rPr lang="cs-CZ" b="1" dirty="0" smtClean="0"/>
              <a:t>Případ 5</a:t>
            </a:r>
          </a:p>
          <a:p>
            <a:r>
              <a:rPr lang="cs-CZ" dirty="0" smtClean="0"/>
              <a:t>Sourozenci </a:t>
            </a:r>
            <a:r>
              <a:rPr lang="cs-CZ" dirty="0" err="1" smtClean="0"/>
              <a:t>Deniska</a:t>
            </a:r>
            <a:r>
              <a:rPr lang="cs-CZ" dirty="0" smtClean="0"/>
              <a:t> a Pepa se těšili na zápis do školy a na svůj první velký den ve škole. Když je ale zkoušely paní učitelky, maminka si všimla, že si zapisují, že její děti neumí barvy, nepoznají žádné ovoce a neznají žádnou písničku ani básničku. Nebyla to však pravda, proto se maminka domnívá, že jednání učitelek souviselo s vietnamským původem </a:t>
            </a:r>
            <a:r>
              <a:rPr lang="cs-CZ" dirty="0" smtClean="0"/>
              <a:t>obou </a:t>
            </a:r>
            <a:r>
              <a:rPr lang="cs-CZ" dirty="0" smtClean="0"/>
              <a:t>dětí</a:t>
            </a:r>
            <a:r>
              <a:rPr lang="cs-CZ" dirty="0" smtClean="0"/>
              <a:t>. Trvala na tom, že je má přezkoušet jiná učitelka. Tak se také stalo, ale </a:t>
            </a:r>
            <a:r>
              <a:rPr lang="cs-CZ" dirty="0" smtClean="0"/>
              <a:t>děti do školy stejně nakonec nebyly</a:t>
            </a:r>
            <a:r>
              <a:rPr lang="cs-CZ" dirty="0" smtClean="0"/>
              <a:t> </a:t>
            </a:r>
            <a:r>
              <a:rPr lang="cs-CZ" dirty="0" smtClean="0"/>
              <a:t>přijaty</a:t>
            </a:r>
            <a:r>
              <a:rPr lang="cs-CZ" dirty="0" smtClean="0"/>
              <a:t>. Později se maminka dověděla, že učitelky jen plnily nařízení ředitele školy, který jim přikázal děti cizinců, migrantů nebo děti jiné národnosti kvůli dobré pověsti školy nepřijímat. Maminka dala stížnost k ČŠI, ombudsmanovi a poté dokonce žalobu k soudu.</a:t>
            </a:r>
            <a:endParaRPr lang="cs-CZ" dirty="0"/>
          </a:p>
        </p:txBody>
      </p:sp>
    </p:spTree>
    <p:extLst>
      <p:ext uri="{BB962C8B-B14F-4D97-AF65-F5344CB8AC3E}">
        <p14:creationId xmlns:p14="http://schemas.microsoft.com/office/powerpoint/2010/main" val="2979573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r>
              <a:rPr lang="cs-CZ" dirty="0" smtClean="0"/>
              <a:t>Mohlo dojít k diskriminaci? Argumentujte, za jakých okolností ano, za jakých ne.</a:t>
            </a:r>
          </a:p>
          <a:p>
            <a:r>
              <a:rPr lang="cs-CZ" dirty="0" smtClean="0"/>
              <a:t>Vztahuje se zákaz diskriminace výhradně na žáky ve škole, nebo se uplatní i ve fázi rozhodování o přijetí do školy? </a:t>
            </a:r>
          </a:p>
          <a:p>
            <a:r>
              <a:rPr lang="cs-CZ" dirty="0" smtClean="0"/>
              <a:t>Může školu pro diskriminaci žalovat zákonný zástupce – migrant či cizinec?</a:t>
            </a:r>
          </a:p>
          <a:p>
            <a:r>
              <a:rPr lang="cs-CZ" dirty="0" smtClean="0"/>
              <a:t>Je relevantní, zda došlo k vydání rozhodnutí o nepřijetí dětí ředitelem školy, nebo mohlo dojít k protiprávnímu jednání i bez jeho vydání?</a:t>
            </a:r>
          </a:p>
          <a:p>
            <a:r>
              <a:rPr lang="cs-CZ" dirty="0" smtClean="0"/>
              <a:t>Co by maminka Pepíka a </a:t>
            </a:r>
            <a:r>
              <a:rPr lang="cs-CZ" dirty="0" err="1" smtClean="0"/>
              <a:t>Denisky</a:t>
            </a:r>
            <a:r>
              <a:rPr lang="cs-CZ" dirty="0" smtClean="0"/>
              <a:t> musela prokazovat u soudu a jaké důkazy by mohla předložit? Na který soud by se musela obrátit? Musela by mít u soudu advokáta?</a:t>
            </a:r>
          </a:p>
          <a:p>
            <a:endParaRPr lang="cs-CZ" dirty="0" smtClean="0"/>
          </a:p>
          <a:p>
            <a:endParaRPr lang="cs-CZ" dirty="0" smtClean="0"/>
          </a:p>
          <a:p>
            <a:endParaRPr lang="cs-CZ" dirty="0"/>
          </a:p>
        </p:txBody>
      </p:sp>
    </p:spTree>
    <p:extLst>
      <p:ext uri="{BB962C8B-B14F-4D97-AF65-F5344CB8AC3E}">
        <p14:creationId xmlns:p14="http://schemas.microsoft.com/office/powerpoint/2010/main" val="69610840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lstStyle/>
          <a:p>
            <a:r>
              <a:rPr lang="cs-CZ" dirty="0"/>
              <a:t>Je efektivní v daném případě řešit celou záležitost přes ČŠI nebo ombudsmana?</a:t>
            </a:r>
          </a:p>
          <a:p>
            <a:r>
              <a:rPr lang="cs-CZ" dirty="0"/>
              <a:t>Kdo by nesl právní odpovědnost: učitelka nebo ředitel?</a:t>
            </a:r>
          </a:p>
          <a:p>
            <a:r>
              <a:rPr lang="cs-CZ" dirty="0" smtClean="0"/>
              <a:t>Které nároky lze v daném případě při namítání diskriminace požadovat a který z nich je podle Vás vhodné nárokovat?</a:t>
            </a:r>
            <a:endParaRPr lang="cs-CZ" dirty="0"/>
          </a:p>
        </p:txBody>
      </p:sp>
    </p:spTree>
    <p:extLst>
      <p:ext uri="{BB962C8B-B14F-4D97-AF65-F5344CB8AC3E}">
        <p14:creationId xmlns:p14="http://schemas.microsoft.com/office/powerpoint/2010/main" val="1240442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K nerovnému zacházení patrně došlo, může být postižitelné již při zápisu či při vyjádření zájmu o přijetí dítěte</a:t>
            </a:r>
          </a:p>
          <a:p>
            <a:r>
              <a:rPr lang="cs-CZ" dirty="0" smtClean="0"/>
              <a:t>Diskriminační postup lze žalovat výhradně z tzv. diskriminačních důvodů (mj. národnost), mezi ně nově patří i státní příslušnost, ne samotná skutečnost, zda je někdo azylant, migrant</a:t>
            </a:r>
          </a:p>
          <a:p>
            <a:r>
              <a:rPr lang="cs-CZ" dirty="0" smtClean="0"/>
              <a:t>K diskriminaci může dojít i bez vydání rozhodnutí, je to ale logicky pak hůře prokazatelné (ostravský případ: zde například byly stěžejní výroky ředitele nesené v  obecné rovině)</a:t>
            </a:r>
          </a:p>
          <a:p>
            <a:r>
              <a:rPr lang="cs-CZ" dirty="0" smtClean="0"/>
              <a:t>Žalobkyně musí prokazovat nerovné zacházení, žalovaná strana prokazuje motiv</a:t>
            </a:r>
          </a:p>
          <a:p>
            <a:r>
              <a:rPr lang="cs-CZ" dirty="0" smtClean="0"/>
              <a:t>Rozhoduje okresní soud, je třeba dodržet promlčecí dobu, zastoupení není povinné</a:t>
            </a:r>
            <a:endParaRPr lang="cs-CZ" dirty="0"/>
          </a:p>
        </p:txBody>
      </p:sp>
    </p:spTree>
    <p:extLst>
      <p:ext uri="{BB962C8B-B14F-4D97-AF65-F5344CB8AC3E}">
        <p14:creationId xmlns:p14="http://schemas.microsoft.com/office/powerpoint/2010/main" val="26755705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a:t>
            </a:r>
            <a:endParaRPr lang="cs-CZ" dirty="0"/>
          </a:p>
        </p:txBody>
      </p:sp>
      <p:sp>
        <p:nvSpPr>
          <p:cNvPr id="3" name="Zástupný symbol pro obsah 2"/>
          <p:cNvSpPr>
            <a:spLocks noGrp="1"/>
          </p:cNvSpPr>
          <p:nvPr>
            <p:ph idx="1"/>
          </p:nvPr>
        </p:nvSpPr>
        <p:spPr/>
        <p:txBody>
          <a:bodyPr/>
          <a:lstStyle/>
          <a:p>
            <a:r>
              <a:rPr lang="cs-CZ" dirty="0" smtClean="0"/>
              <a:t>Kompetence ČŠI: prověření stížnosti, protokol/inspekční zpráva, vyslyšení obou stran</a:t>
            </a:r>
          </a:p>
          <a:p>
            <a:r>
              <a:rPr lang="cs-CZ" dirty="0" smtClean="0"/>
              <a:t>Kompetence VOP: primární úloha – kontrola ČŠI, speciální povinnosti v oblasti diskriminace, šetření diskriminace, spolupráce s Pro bono aliancí</a:t>
            </a:r>
          </a:p>
          <a:p>
            <a:r>
              <a:rPr lang="cs-CZ" dirty="0" smtClean="0"/>
              <a:t>Srovnání možností a vynutitelnosti rozhodnutí soudu vs. VOP vs. ČŠI</a:t>
            </a:r>
          </a:p>
          <a:p>
            <a:r>
              <a:rPr lang="cs-CZ" dirty="0" smtClean="0"/>
              <a:t>Pasivně legitimovanou by byla škola (x urážka: žalovanou by byla </a:t>
            </a:r>
            <a:r>
              <a:rPr lang="cs-CZ" dirty="0" err="1" smtClean="0"/>
              <a:t>konkr</a:t>
            </a:r>
            <a:r>
              <a:rPr lang="cs-CZ" dirty="0" smtClean="0"/>
              <a:t>. osoba), právní důsledky protiprávního pokynu nadřízeného…?</a:t>
            </a:r>
          </a:p>
          <a:p>
            <a:r>
              <a:rPr lang="cs-CZ" dirty="0" smtClean="0"/>
              <a:t>Nároky v diskriminačních sporech:  § 10 antidiskriminačního zákona (snímek 29)</a:t>
            </a:r>
          </a:p>
          <a:p>
            <a:endParaRPr lang="cs-CZ" dirty="0"/>
          </a:p>
        </p:txBody>
      </p:sp>
    </p:spTree>
    <p:extLst>
      <p:ext uri="{BB962C8B-B14F-4D97-AF65-F5344CB8AC3E}">
        <p14:creationId xmlns:p14="http://schemas.microsoft.com/office/powerpoint/2010/main" val="981297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lstStyle/>
          <a:p>
            <a:r>
              <a:rPr lang="cs-CZ" dirty="0"/>
              <a:t> </a:t>
            </a:r>
            <a:r>
              <a:rPr lang="cs-CZ" dirty="0" smtClean="0"/>
              <a:t>§ 2 odst. 3 antidiskriminačního zákona (tzv. diskriminační důvody):</a:t>
            </a:r>
          </a:p>
          <a:p>
            <a:endParaRPr lang="cs-CZ" dirty="0"/>
          </a:p>
          <a:p>
            <a:r>
              <a:rPr lang="cs-CZ" dirty="0"/>
              <a:t>Přímou diskriminací se rozumí takové jednání, včetně opomenutí, kdy se s jednou osobou zachází méně příznivě, než se zachází nebo zacházelo nebo by se zacházelo s jinou osobou ve srovnatelné situaci, a to z důvodu rasy, etnického původu, národnosti, pohlaví, sexuální orientace, věku, zdravotního postižení, náboženského vyznání, víry či světového názoru, a dále v právních vztazích, ve kterých se uplatní přímo použitelný předpis Evropské unie z oblasti volného pohybu pracovníků</a:t>
            </a:r>
            <a:r>
              <a:rPr lang="cs-CZ" baseline="30000" dirty="0"/>
              <a:t>3)</a:t>
            </a:r>
            <a:r>
              <a:rPr lang="cs-CZ" dirty="0"/>
              <a:t>, i z důvodu státní příslušnosti.</a:t>
            </a:r>
            <a:endParaRPr lang="cs-CZ" dirty="0"/>
          </a:p>
        </p:txBody>
      </p:sp>
    </p:spTree>
    <p:extLst>
      <p:ext uri="{BB962C8B-B14F-4D97-AF65-F5344CB8AC3E}">
        <p14:creationId xmlns:p14="http://schemas.microsoft.com/office/powerpoint/2010/main" val="356761981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Související ustanovení</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 133a občanského soudního řádu (sdílené důkazní břemeno):</a:t>
            </a:r>
          </a:p>
          <a:p>
            <a:r>
              <a:rPr lang="cs-CZ" dirty="0"/>
              <a:t>Pokud žalobce uvede před soudem skutečnosti, ze kterých lze dovodit, že ze strany žalovaného došlo k přímé nebo nepřímé diskriminaci</a:t>
            </a:r>
          </a:p>
          <a:p>
            <a:r>
              <a:rPr lang="cs-CZ" dirty="0"/>
              <a:t>a) na základě pohlaví, rasového nebo etnického původu, náboženství, víry, světového názoru, zdravotního postižení, věku anebo sexuální orientace v oblasti pracovní nebo jiné závislé činnosti včetně přístupu k nim, povolání, podnikání nebo jiné samostatné výdělečné činnosti včetně přístupu k nim, členství v organizacích zaměstnanců nebo zaměstnavatelů a členství a činnosti v profesních komorách</a:t>
            </a:r>
            <a:r>
              <a:rPr lang="cs-CZ" baseline="30000" dirty="0"/>
              <a:t>56b)</a:t>
            </a:r>
            <a:r>
              <a:rPr lang="cs-CZ" dirty="0"/>
              <a:t>,</a:t>
            </a:r>
          </a:p>
          <a:p>
            <a:r>
              <a:rPr lang="cs-CZ" dirty="0"/>
              <a:t>b) na základě rasového nebo etnického původu při poskytování zdravotní a sociální péče, v přístupu ke vzdělání a odborné přípravě, přístupu k veřejným zakázkám, přístupu k bydlení, členství ve spolcích a jiných zájmových sdruženích a při prodeji zboží v obchodě nebo poskytování služeb</a:t>
            </a:r>
            <a:r>
              <a:rPr lang="cs-CZ" baseline="30000" dirty="0"/>
              <a:t>56c)</a:t>
            </a:r>
            <a:r>
              <a:rPr lang="cs-CZ" dirty="0"/>
              <a:t>, nebo</a:t>
            </a:r>
          </a:p>
          <a:p>
            <a:r>
              <a:rPr lang="cs-CZ" dirty="0"/>
              <a:t>c) na základě pohlaví při přístupu ke zboží a službám</a:t>
            </a:r>
            <a:r>
              <a:rPr lang="cs-CZ" baseline="30000" dirty="0"/>
              <a:t>56d)</a:t>
            </a:r>
            <a:r>
              <a:rPr lang="cs-CZ" dirty="0"/>
              <a:t>, je žalovaný povinen dokázat, že nedošlo k porušení zásady rovného zacházení.</a:t>
            </a:r>
          </a:p>
          <a:p>
            <a:endParaRPr lang="cs-CZ" dirty="0"/>
          </a:p>
        </p:txBody>
      </p:sp>
    </p:spTree>
    <p:extLst>
      <p:ext uri="{BB962C8B-B14F-4D97-AF65-F5344CB8AC3E}">
        <p14:creationId xmlns:p14="http://schemas.microsoft.com/office/powerpoint/2010/main" val="2341474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žáků, rodičů, pedagogů</a:t>
            </a:r>
            <a:endParaRPr lang="cs-CZ" dirty="0"/>
          </a:p>
        </p:txBody>
      </p:sp>
      <p:sp>
        <p:nvSpPr>
          <p:cNvPr id="3" name="Zástupný symbol pro obsah 2"/>
          <p:cNvSpPr>
            <a:spLocks noGrp="1"/>
          </p:cNvSpPr>
          <p:nvPr>
            <p:ph idx="1"/>
          </p:nvPr>
        </p:nvSpPr>
        <p:spPr/>
        <p:txBody>
          <a:bodyPr/>
          <a:lstStyle/>
          <a:p>
            <a:r>
              <a:rPr lang="cs-CZ" dirty="0" smtClean="0"/>
              <a:t>Povinnosti žáků: docházet do školy, dodržovat předpisy, plnit pokyny</a:t>
            </a:r>
          </a:p>
          <a:p>
            <a:r>
              <a:rPr lang="cs-CZ" dirty="0" smtClean="0"/>
              <a:t>Povinnosti zletilých žáků: informovat školu, dokládat důvody nepřítomnosti</a:t>
            </a:r>
          </a:p>
          <a:p>
            <a:r>
              <a:rPr lang="cs-CZ" dirty="0" smtClean="0"/>
              <a:t>Povinnosti rodičů: zajištění docházky (přestupek, popř. TČ! Viz nedávný případ NEPO trest), projednání otázek souvisejících se vzděláváním, dávat škole informace, doložit důvody nepřítomnosti	</a:t>
            </a:r>
          </a:p>
          <a:p>
            <a:endParaRPr lang="cs-CZ" dirty="0"/>
          </a:p>
        </p:txBody>
      </p:sp>
    </p:spTree>
    <p:extLst>
      <p:ext uri="{BB962C8B-B14F-4D97-AF65-F5344CB8AC3E}">
        <p14:creationId xmlns:p14="http://schemas.microsoft.com/office/powerpoint/2010/main" val="357330904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Práva a povinnosti žáků a rodičů</a:t>
            </a:r>
            <a:endParaRPr lang="cs-CZ" dirty="0"/>
          </a:p>
        </p:txBody>
      </p:sp>
      <p:sp>
        <p:nvSpPr>
          <p:cNvPr id="3" name="Zástupný symbol pro obsah 2"/>
          <p:cNvSpPr>
            <a:spLocks noGrp="1"/>
          </p:cNvSpPr>
          <p:nvPr>
            <p:ph idx="1"/>
          </p:nvPr>
        </p:nvSpPr>
        <p:spPr/>
        <p:txBody>
          <a:bodyPr>
            <a:normAutofit/>
          </a:bodyPr>
          <a:lstStyle/>
          <a:p>
            <a:r>
              <a:rPr lang="cs-CZ" dirty="0" smtClean="0"/>
              <a:t>Kdy jedná zákonný zástupce?</a:t>
            </a:r>
          </a:p>
          <a:p>
            <a:r>
              <a:rPr lang="cs-CZ" dirty="0" smtClean="0"/>
              <a:t>K čemu mají způsobilost samotní žáci? </a:t>
            </a:r>
          </a:p>
          <a:p>
            <a:r>
              <a:rPr lang="cs-CZ" dirty="0" smtClean="0"/>
              <a:t>Kdo je zákonným zástupcem? ..úloha opatrovníka</a:t>
            </a:r>
          </a:p>
          <a:p>
            <a:r>
              <a:rPr lang="cs-CZ" dirty="0" smtClean="0"/>
              <a:t>§ 183/7 ŠZ: </a:t>
            </a:r>
            <a:r>
              <a:rPr lang="cs-CZ" i="1" dirty="0"/>
              <a:t>Zákonným zástupcem je pro účely tohoto zákona osoba, která je v souladu se zákonem nebo rozhodnutím soudu oprávněna jednat za dítě nebo nezletilého </a:t>
            </a:r>
            <a:r>
              <a:rPr lang="cs-CZ" i="1" dirty="0" smtClean="0"/>
              <a:t>žáka.</a:t>
            </a:r>
          </a:p>
          <a:p>
            <a:r>
              <a:rPr lang="cs-CZ" dirty="0" smtClean="0"/>
              <a:t>Obecné předpisy: oba rodiče zapsaní v RL (byť rozvedení), nikoli nový manžel matky, druh apod., osvojitel, poručník, opatrovník, pěstoun pouze v běžných záležitostech</a:t>
            </a:r>
            <a:endParaRPr lang="cs-CZ" dirty="0"/>
          </a:p>
        </p:txBody>
      </p:sp>
    </p:spTree>
    <p:extLst>
      <p:ext uri="{BB962C8B-B14F-4D97-AF65-F5344CB8AC3E}">
        <p14:creationId xmlns:p14="http://schemas.microsoft.com/office/powerpoint/2010/main" val="421917314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Kontrolní a sankční mechanismy</a:t>
            </a:r>
            <a:endParaRPr lang="cs-CZ" dirty="0"/>
          </a:p>
        </p:txBody>
      </p:sp>
      <p:sp>
        <p:nvSpPr>
          <p:cNvPr id="3" name="Zástupný symbol pro obsah 2"/>
          <p:cNvSpPr>
            <a:spLocks noGrp="1"/>
          </p:cNvSpPr>
          <p:nvPr>
            <p:ph idx="1"/>
          </p:nvPr>
        </p:nvSpPr>
        <p:spPr/>
        <p:txBody>
          <a:bodyPr>
            <a:normAutofit/>
          </a:bodyPr>
          <a:lstStyle/>
          <a:p>
            <a:r>
              <a:rPr lang="cs-CZ" dirty="0" smtClean="0"/>
              <a:t>ČŠI – Česká školní inspekce</a:t>
            </a:r>
          </a:p>
          <a:p>
            <a:r>
              <a:rPr lang="cs-CZ" dirty="0" smtClean="0"/>
              <a:t>VOP – veřejný ochránce práv  (ombudsman)</a:t>
            </a:r>
          </a:p>
          <a:p>
            <a:r>
              <a:rPr lang="cs-CZ" dirty="0"/>
              <a:t>Z</a:t>
            </a:r>
            <a:r>
              <a:rPr lang="cs-CZ" dirty="0" smtClean="0"/>
              <a:t>řizovatel</a:t>
            </a:r>
          </a:p>
          <a:p>
            <a:r>
              <a:rPr lang="cs-CZ" dirty="0" smtClean="0"/>
              <a:t>Soud</a:t>
            </a:r>
          </a:p>
          <a:p>
            <a:r>
              <a:rPr lang="cs-CZ" dirty="0" smtClean="0"/>
              <a:t>Probační a mediační služba – výkon uložených trestních a výchovných opatření mladistvým, pomoc poškozeným, mediace</a:t>
            </a:r>
          </a:p>
          <a:p>
            <a:r>
              <a:rPr lang="cs-CZ" dirty="0" smtClean="0"/>
              <a:t>OSPOD – zákon č. 359/1999 Sb., o SPOD, spolupráce se školou</a:t>
            </a:r>
            <a:endParaRPr lang="cs-CZ" dirty="0"/>
          </a:p>
        </p:txBody>
      </p:sp>
    </p:spTree>
    <p:extLst>
      <p:ext uri="{BB962C8B-B14F-4D97-AF65-F5344CB8AC3E}">
        <p14:creationId xmlns:p14="http://schemas.microsoft.com/office/powerpoint/2010/main" val="82174892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Na co si </a:t>
            </a:r>
            <a:r>
              <a:rPr lang="cs-CZ" smtClean="0"/>
              <a:t>dávat pozor?</a:t>
            </a:r>
            <a:endParaRPr lang="cs-CZ"/>
          </a:p>
        </p:txBody>
      </p:sp>
      <p:sp>
        <p:nvSpPr>
          <p:cNvPr id="3" name="Zástupný symbol pro obsah 2"/>
          <p:cNvSpPr>
            <a:spLocks noGrp="1"/>
          </p:cNvSpPr>
          <p:nvPr>
            <p:ph idx="1"/>
          </p:nvPr>
        </p:nvSpPr>
        <p:spPr/>
        <p:txBody>
          <a:bodyPr/>
          <a:lstStyle/>
          <a:p>
            <a:r>
              <a:rPr lang="cs-CZ" dirty="0" smtClean="0"/>
              <a:t>Viz výš: jedná rodič//jiný ZZ// žák//zletilý žák?</a:t>
            </a:r>
          </a:p>
          <a:p>
            <a:r>
              <a:rPr lang="cs-CZ" dirty="0" smtClean="0"/>
              <a:t>Střet zájmů mezi žákem a rodičem – co s tím? </a:t>
            </a:r>
          </a:p>
          <a:p>
            <a:r>
              <a:rPr lang="cs-CZ" dirty="0" smtClean="0"/>
              <a:t>Stačí samotná možnost střetu zájmů?</a:t>
            </a:r>
          </a:p>
          <a:p>
            <a:r>
              <a:rPr lang="cs-CZ" dirty="0" smtClean="0"/>
              <a:t>Vzájemné spory mezi rodiči a vzdělávání jako podstatná okolnost života dítěte (matka chce speciální školu, ale s nimi nežijící otec chce docházku do běžné </a:t>
            </a:r>
            <a:r>
              <a:rPr lang="cs-CZ" dirty="0" err="1" smtClean="0"/>
              <a:t>školy..co</a:t>
            </a:r>
            <a:r>
              <a:rPr lang="cs-CZ" dirty="0" smtClean="0"/>
              <a:t> s tím?)</a:t>
            </a:r>
            <a:endParaRPr lang="cs-CZ" dirty="0"/>
          </a:p>
        </p:txBody>
      </p:sp>
    </p:spTree>
    <p:extLst>
      <p:ext uri="{BB962C8B-B14F-4D97-AF65-F5344CB8AC3E}">
        <p14:creationId xmlns:p14="http://schemas.microsoft.com/office/powerpoint/2010/main" val="211250988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Zkuste odhadnout…</a:t>
            </a:r>
            <a:endParaRPr lang="cs-CZ" dirty="0"/>
          </a:p>
        </p:txBody>
      </p:sp>
      <p:sp>
        <p:nvSpPr>
          <p:cNvPr id="3" name="Zástupný symbol pro obsah 2"/>
          <p:cNvSpPr>
            <a:spLocks noGrp="1"/>
          </p:cNvSpPr>
          <p:nvPr>
            <p:ph idx="1"/>
          </p:nvPr>
        </p:nvSpPr>
        <p:spPr/>
        <p:txBody>
          <a:bodyPr>
            <a:normAutofit/>
          </a:bodyPr>
          <a:lstStyle/>
          <a:p>
            <a:r>
              <a:rPr lang="cs-CZ" b="1" dirty="0" smtClean="0"/>
              <a:t>Případ 1:</a:t>
            </a:r>
          </a:p>
          <a:p>
            <a:r>
              <a:rPr lang="cs-CZ" dirty="0" smtClean="0"/>
              <a:t>Jedenáctiletý Ondřej opakovaně nedochází do školy. Řadu absencí nemá omluvenou. Když chce ředitelka záležitost řešit s rodiči, jsou z toho zaskočeni, tvrdí, že měli za to, že jejich syn náležitě dodržuje školní docházku. Uvedli, že doma zjednají pořádek. Když se však ani po tomto rozhovoru špatná docházka Ondřeje nemění, nemíní již ředitelka tento stav trpět. Škola stojí před rozhodnutím, co dál. Od Ondřejovy třídní učitelky se však vzápětí doví, že se jí Ondra svěřil a uvedl jako důvod absencí šikanu kvůli jeho obezitě.</a:t>
            </a:r>
            <a:endParaRPr lang="cs-CZ" dirty="0"/>
          </a:p>
        </p:txBody>
      </p:sp>
    </p:spTree>
    <p:extLst>
      <p:ext uri="{BB962C8B-B14F-4D97-AF65-F5344CB8AC3E}">
        <p14:creationId xmlns:p14="http://schemas.microsoft.com/office/powerpoint/2010/main" val="25710916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Otázky</a:t>
            </a:r>
            <a:endParaRPr lang="cs-CZ" dirty="0"/>
          </a:p>
        </p:txBody>
      </p:sp>
      <p:sp>
        <p:nvSpPr>
          <p:cNvPr id="3" name="Zástupný symbol pro obsah 2"/>
          <p:cNvSpPr>
            <a:spLocks noGrp="1"/>
          </p:cNvSpPr>
          <p:nvPr>
            <p:ph idx="1"/>
          </p:nvPr>
        </p:nvSpPr>
        <p:spPr/>
        <p:txBody>
          <a:bodyPr>
            <a:normAutofit/>
          </a:bodyPr>
          <a:lstStyle/>
          <a:p>
            <a:r>
              <a:rPr lang="cs-CZ" dirty="0" smtClean="0"/>
              <a:t>Jak byste postupovali?</a:t>
            </a:r>
          </a:p>
          <a:p>
            <a:r>
              <a:rPr lang="cs-CZ" dirty="0" smtClean="0"/>
              <a:t>Je rozdíl mezi záškoláctvím Ondřeje „chozením za školu“ a absencemi způsobenými spíše přístupem rodičů ke škole?</a:t>
            </a:r>
          </a:p>
          <a:p>
            <a:r>
              <a:rPr lang="cs-CZ" dirty="0" smtClean="0"/>
              <a:t>Které právní normy na situaci dopadají?</a:t>
            </a:r>
          </a:p>
          <a:p>
            <a:r>
              <a:rPr lang="cs-CZ" dirty="0" smtClean="0"/>
              <a:t>Má být pro školu relevantní důvod absencí, tj. šikana? </a:t>
            </a:r>
          </a:p>
          <a:p>
            <a:r>
              <a:rPr lang="cs-CZ" dirty="0" smtClean="0"/>
              <a:t>Byla by situace právně vzato jiná, pokud by důvodem šikany byla barva pleti, národnost, náboženství apod.?</a:t>
            </a:r>
          </a:p>
          <a:p>
            <a:r>
              <a:rPr lang="cs-CZ" dirty="0" smtClean="0"/>
              <a:t>Argumentujte pro či proti udělení sankcí.</a:t>
            </a:r>
            <a:endParaRPr lang="cs-CZ" dirty="0"/>
          </a:p>
        </p:txBody>
      </p:sp>
    </p:spTree>
    <p:extLst>
      <p:ext uri="{BB962C8B-B14F-4D97-AF65-F5344CB8AC3E}">
        <p14:creationId xmlns:p14="http://schemas.microsoft.com/office/powerpoint/2010/main" val="169366065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206&quot;&gt;&lt;/object&gt;&lt;object type=&quot;2&quot; unique_id=&quot;10207&quot;&gt;&lt;object type=&quot;3&quot; unique_id=&quot;10208&quot;&gt;&lt;property id=&quot;20148&quot; value=&quot;5&quot;/&gt;&lt;property id=&quot;20300&quot; value=&quot;Slide 1&quot;/&gt;&lt;property id=&quot;20307&quot; value=&quot;256&quot;/&gt;&lt;/object&gt;&lt;/object&gt;&lt;/object&gt;&lt;/database&gt;"/>
  <p:tag name="SECTOMILLISECCONVERTED" val="1"/>
</p:tagLst>
</file>

<file path=ppt/theme/theme1.xml><?xml version="1.0" encoding="utf-8"?>
<a:theme xmlns:a="http://schemas.openxmlformats.org/drawingml/2006/main" name="Retrospektiva">
  <a:themeElements>
    <a:clrScheme name="Retrospektiva">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ktiva">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ktiva">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2704</TotalTime>
  <Words>3188</Words>
  <Application>Microsoft Office PowerPoint</Application>
  <PresentationFormat>Širokoúhlá obrazovka</PresentationFormat>
  <Paragraphs>196</Paragraphs>
  <Slides>36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36</vt:i4>
      </vt:variant>
    </vt:vector>
  </HeadingPairs>
  <TitlesOfParts>
    <vt:vector size="40" baseType="lpstr">
      <vt:lpstr>Calibri</vt:lpstr>
      <vt:lpstr>Calibri Light</vt:lpstr>
      <vt:lpstr>Source Sans Pro</vt:lpstr>
      <vt:lpstr>Retrospektiva</vt:lpstr>
      <vt:lpstr>Vztahy mezi školou a žáky Komunikace školy s rodiči žáků</vt:lpstr>
      <vt:lpstr>Základní rámec právních vztahů ve školství</vt:lpstr>
      <vt:lpstr>Práva a povinnosti žáků, rodičů, pedagogů</vt:lpstr>
      <vt:lpstr>Práva a povinnosti žáků, rodičů, pedagogů</vt:lpstr>
      <vt:lpstr>Práva a povinnosti žáků a rodičů</vt:lpstr>
      <vt:lpstr>Kontrolní a sankční mechanismy</vt:lpstr>
      <vt:lpstr>Na co si dávat pozor?</vt:lpstr>
      <vt:lpstr>Zkuste odhadnout…</vt:lpstr>
      <vt:lpstr>Otázky</vt:lpstr>
      <vt:lpstr>Řešení</vt:lpstr>
      <vt:lpstr>Související ustanovení</vt:lpstr>
      <vt:lpstr>Související ustanovení</vt:lpstr>
      <vt:lpstr>Zkuste odhadnout…</vt:lpstr>
      <vt:lpstr>Otázky</vt:lpstr>
      <vt:lpstr>Řešení</vt:lpstr>
      <vt:lpstr>Související ustanovení</vt:lpstr>
      <vt:lpstr>Související ustanovení</vt:lpstr>
      <vt:lpstr>Zkuste odhadnout…</vt:lpstr>
      <vt:lpstr>Otázky </vt:lpstr>
      <vt:lpstr>Řešení</vt:lpstr>
      <vt:lpstr>Související ustanovení</vt:lpstr>
      <vt:lpstr>Související ustanovení</vt:lpstr>
      <vt:lpstr>Související ustanovení</vt:lpstr>
      <vt:lpstr>Zkuste odhadnout…</vt:lpstr>
      <vt:lpstr>Otázky</vt:lpstr>
      <vt:lpstr>Řešení</vt:lpstr>
      <vt:lpstr>Řešení </vt:lpstr>
      <vt:lpstr>Související ustanovení</vt:lpstr>
      <vt:lpstr>Související ustanovení</vt:lpstr>
      <vt:lpstr>Zkuste odhadnout…</vt:lpstr>
      <vt:lpstr>Otázky</vt:lpstr>
      <vt:lpstr>Otázky</vt:lpstr>
      <vt:lpstr>Řešení</vt:lpstr>
      <vt:lpstr>Řešení</vt:lpstr>
      <vt:lpstr>Související ustanovení</vt:lpstr>
      <vt:lpstr>Související ustanovení</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Lucie</dc:creator>
  <cp:lastModifiedBy>Lucie</cp:lastModifiedBy>
  <cp:revision>82</cp:revision>
  <dcterms:created xsi:type="dcterms:W3CDTF">2017-10-19T16:17:53Z</dcterms:created>
  <dcterms:modified xsi:type="dcterms:W3CDTF">2018-01-19T21:43:48Z</dcterms:modified>
</cp:coreProperties>
</file>