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69" r:id="rId5"/>
    <p:sldId id="261" r:id="rId6"/>
    <p:sldId id="258" r:id="rId7"/>
    <p:sldId id="260" r:id="rId8"/>
    <p:sldId id="262" r:id="rId9"/>
    <p:sldId id="263" r:id="rId10"/>
    <p:sldId id="265" r:id="rId11"/>
    <p:sldId id="264" r:id="rId12"/>
    <p:sldId id="266" r:id="rId13"/>
    <p:sldId id="270" r:id="rId14"/>
    <p:sldId id="271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58A109-3F09-497D-98C3-B588B56878AD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068722-8404-4677-9666-87FCD6439547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6060107-klic/211562221700002/video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81336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SOp180 </a:t>
            </a:r>
            <a:br>
              <a:rPr lang="cs-CZ" sz="4000" dirty="0"/>
            </a:br>
            <a:r>
              <a:rPr lang="cs-CZ" sz="4000" dirty="0"/>
              <a:t>Speciální pedagogika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2996952"/>
            <a:ext cx="7854696" cy="3600400"/>
          </a:xfrm>
        </p:spPr>
        <p:txBody>
          <a:bodyPr>
            <a:normAutofit/>
          </a:bodyPr>
          <a:lstStyle/>
          <a:p>
            <a:pPr algn="ctr"/>
            <a:endParaRPr lang="cs-CZ" sz="4400" b="1" dirty="0" smtClean="0">
              <a:latin typeface="+mj-lt"/>
            </a:endParaRPr>
          </a:p>
          <a:p>
            <a:pPr algn="ctr"/>
            <a:r>
              <a:rPr lang="cs-CZ" sz="4400" b="1" dirty="0" smtClean="0">
                <a:latin typeface="+mj-lt"/>
              </a:rPr>
              <a:t>INTEGRACE, INKLUZE</a:t>
            </a:r>
          </a:p>
          <a:p>
            <a:pPr algn="ctr"/>
            <a:endParaRPr lang="cs-CZ" sz="4000" b="1" dirty="0" smtClean="0">
              <a:latin typeface="+mj-lt"/>
            </a:endParaRPr>
          </a:p>
          <a:p>
            <a:pPr algn="l"/>
            <a:r>
              <a:rPr lang="cs-CZ" sz="2000" dirty="0" smtClean="0">
                <a:latin typeface="Georgia" pitchFamily="18" charset="0"/>
              </a:rPr>
              <a:t>Mgr. Kateřina </a:t>
            </a:r>
            <a:r>
              <a:rPr lang="cs-CZ" sz="2000" dirty="0" err="1" smtClean="0">
                <a:latin typeface="Georgia" pitchFamily="18" charset="0"/>
              </a:rPr>
              <a:t>Šimčíková</a:t>
            </a:r>
            <a:endParaRPr lang="cs-CZ" sz="2000" dirty="0" smtClean="0">
              <a:latin typeface="Georgia" pitchFamily="18" charset="0"/>
            </a:endParaRPr>
          </a:p>
          <a:p>
            <a:pPr algn="l"/>
            <a:r>
              <a:rPr lang="cs-CZ" sz="2000" dirty="0" smtClean="0">
                <a:latin typeface="Georgia" pitchFamily="18" charset="0"/>
              </a:rPr>
              <a:t>Jaro </a:t>
            </a:r>
            <a:r>
              <a:rPr lang="cs-CZ" sz="2000" dirty="0" smtClean="0">
                <a:latin typeface="Georgia" pitchFamily="18" charset="0"/>
              </a:rPr>
              <a:t>2019</a:t>
            </a:r>
            <a:endParaRPr lang="cs-CZ" sz="2000" dirty="0" smtClean="0">
              <a:latin typeface="Georgia" pitchFamily="18" charset="0"/>
            </a:endParaRPr>
          </a:p>
          <a:p>
            <a:pPr algn="l"/>
            <a:endParaRPr lang="cs-CZ" sz="2000" dirty="0" smtClean="0">
              <a:latin typeface="Georgia" pitchFamily="18" charset="0"/>
            </a:endParaRPr>
          </a:p>
          <a:p>
            <a:pPr algn="l"/>
            <a:endParaRPr lang="cs-CZ" sz="40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§ 16 Podpora vzdělávání dětí, žáků a studentů se speciálními vzdělávacími potřebami (dle novely č. 82/2015 Sb.):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cs-CZ" sz="2000" b="1" dirty="0" smtClean="0"/>
              <a:t>dítětem, žákem a studentem se speciálními vzdělávacími potřebami </a:t>
            </a:r>
            <a:r>
              <a:rPr lang="cs-CZ" sz="2000" dirty="0" smtClean="0"/>
              <a:t>se rozumí osoba, která  potřebuje poskytnutí podpůrných opatření</a:t>
            </a:r>
          </a:p>
          <a:p>
            <a:pPr lvl="1" algn="just"/>
            <a:r>
              <a:rPr lang="cs-CZ" sz="2000" b="1" dirty="0" smtClean="0">
                <a:solidFill>
                  <a:srgbClr val="FF0000"/>
                </a:solidFill>
              </a:rPr>
              <a:t>podpůrnými opatřeními </a:t>
            </a:r>
            <a:r>
              <a:rPr lang="cs-CZ" sz="2000" dirty="0" smtClean="0"/>
              <a:t>se rozumí nezbytné úpravy ve vzdělávání odpovídající zdravotnímu stavu, kulturnímu prostředí nebo jiným životním podmínkám jedince</a:t>
            </a:r>
          </a:p>
          <a:p>
            <a:pPr lvl="1" algn="just"/>
            <a:r>
              <a:rPr lang="cs-CZ" sz="2000" dirty="0" smtClean="0"/>
              <a:t>podpůrná opatření se člení</a:t>
            </a:r>
            <a:r>
              <a:rPr lang="cs-CZ" sz="2000" b="1" dirty="0" smtClean="0"/>
              <a:t> </a:t>
            </a:r>
            <a:r>
              <a:rPr lang="cs-CZ" sz="2000" b="1" dirty="0" smtClean="0">
                <a:solidFill>
                  <a:srgbClr val="FF0000"/>
                </a:solidFill>
              </a:rPr>
              <a:t>do pěti stupňů </a:t>
            </a:r>
            <a:r>
              <a:rPr lang="cs-CZ" sz="2000" dirty="0" smtClean="0"/>
              <a:t>podle organizační, pedagogické a finanční náročnosti</a:t>
            </a:r>
          </a:p>
          <a:p>
            <a:pPr lvl="1" algn="just"/>
            <a:r>
              <a:rPr lang="cs-CZ" sz="2000" b="1" dirty="0" smtClean="0"/>
              <a:t>podpůrná opatření prvního stupně </a:t>
            </a:r>
            <a:r>
              <a:rPr lang="cs-CZ" sz="2000" dirty="0" smtClean="0"/>
              <a:t>uplatňuje škola nebo školské zařízení i bez doporučení školského poradenského zařízení</a:t>
            </a:r>
          </a:p>
          <a:p>
            <a:pPr lvl="1" algn="just"/>
            <a:r>
              <a:rPr lang="cs-CZ" sz="2000" b="1" dirty="0" smtClean="0"/>
              <a:t>podpůrná opatření druhého až pátého stupně </a:t>
            </a:r>
            <a:r>
              <a:rPr lang="cs-CZ" sz="2000" dirty="0" smtClean="0"/>
              <a:t>lze uplatnit pouze s doporučením školského poradenského zařízení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Vyhláška č. 72/2005 Sb., o poskytování poradenských služeb ve školách a školských poradenských zařízeních: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None/>
            </a:pPr>
            <a:endParaRPr lang="cs-CZ" sz="2000" dirty="0" smtClean="0"/>
          </a:p>
          <a:p>
            <a:pPr lvl="1" algn="just"/>
            <a:r>
              <a:rPr lang="cs-CZ" sz="2000" dirty="0" smtClean="0">
                <a:solidFill>
                  <a:srgbClr val="FF0000"/>
                </a:solidFill>
              </a:rPr>
              <a:t>novely: č. 116/2011 Sb., č. 103/2014 Sb., </a:t>
            </a:r>
            <a:r>
              <a:rPr lang="cs-CZ" b="1" dirty="0" smtClean="0">
                <a:solidFill>
                  <a:srgbClr val="FF0000"/>
                </a:solidFill>
              </a:rPr>
              <a:t>č. 197/2016 Sb.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Obsah poradenských služeb</a:t>
            </a:r>
          </a:p>
          <a:p>
            <a:pPr lvl="1" algn="just"/>
            <a:endParaRPr lang="cs-CZ" sz="2000" b="1" dirty="0" smtClean="0"/>
          </a:p>
          <a:p>
            <a:pPr lvl="1" algn="just"/>
            <a:r>
              <a:rPr lang="cs-CZ" sz="2000" b="1" dirty="0" smtClean="0"/>
              <a:t>Školská poradenská zařízení: </a:t>
            </a:r>
            <a:r>
              <a:rPr lang="cs-CZ" sz="2000" dirty="0" smtClean="0"/>
              <a:t>pedagogicko-psychologická poradna, speciálně pedagogické centrum </a:t>
            </a:r>
          </a:p>
          <a:p>
            <a:pPr lvl="1" algn="just"/>
            <a:endParaRPr lang="cs-CZ" sz="2000" b="1" dirty="0" smtClean="0"/>
          </a:p>
          <a:p>
            <a:pPr lvl="1" algn="just"/>
            <a:r>
              <a:rPr lang="cs-CZ" sz="2000" b="1" dirty="0" smtClean="0"/>
              <a:t>Školská poradenská pracoviště: </a:t>
            </a:r>
            <a:r>
              <a:rPr lang="cs-CZ" sz="2000" dirty="0" smtClean="0"/>
              <a:t>výchovný poradce, školní metodik prevence, školní psycholog, školní speciální pedagog</a:t>
            </a:r>
            <a:r>
              <a:rPr lang="cs-CZ" sz="2000" b="1" dirty="0" smtClean="0"/>
              <a:t> 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Vyhláška č. 27/2016 Sb., o vzdělávání žáků se speciálními vzdělávacími potřebami a žáků mimořádně nadaných: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93192" lvl="1" indent="0" algn="just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FF0000"/>
                </a:solidFill>
              </a:rPr>
              <a:t>č. 27/2016 Sb.  </a:t>
            </a:r>
            <a:r>
              <a:rPr lang="cs-CZ" sz="2000" b="1" dirty="0" smtClean="0">
                <a:solidFill>
                  <a:srgbClr val="FF0000"/>
                </a:solidFill>
              </a:rPr>
              <a:t>- novela č. 270/2017 </a:t>
            </a:r>
            <a:r>
              <a:rPr lang="cs-CZ" sz="2000" b="1" dirty="0">
                <a:solidFill>
                  <a:srgbClr val="FF0000"/>
                </a:solidFill>
              </a:rPr>
              <a:t>Sb. </a:t>
            </a:r>
            <a:r>
              <a:rPr lang="cs-CZ" sz="2000" dirty="0"/>
              <a:t>- s účinností od </a:t>
            </a:r>
            <a:r>
              <a:rPr lang="cs-CZ" sz="2000" dirty="0" smtClean="0"/>
              <a:t>1.9.2017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lvl="1" algn="just"/>
            <a:endParaRPr lang="cs-CZ" sz="2000" b="1" dirty="0" smtClean="0"/>
          </a:p>
          <a:p>
            <a:pPr lvl="1" algn="just"/>
            <a:r>
              <a:rPr lang="cs-CZ" sz="2000" b="1" dirty="0" smtClean="0"/>
              <a:t>Podpůrná opatření 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/>
              <a:t>Postup školy při poskytování podpůrných opatření prvního stupně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/>
              <a:t>Postup školy při poskytování podpůrných opatření </a:t>
            </a:r>
            <a:r>
              <a:rPr lang="cs-CZ" sz="2000" dirty="0" smtClean="0"/>
              <a:t>druhého až pátého stupně</a:t>
            </a:r>
            <a:endParaRPr lang="cs-CZ" sz="2000" dirty="0"/>
          </a:p>
          <a:p>
            <a:pPr lvl="1" algn="just"/>
            <a:endParaRPr lang="cs-CZ" sz="2000" dirty="0"/>
          </a:p>
          <a:p>
            <a:pPr lvl="1" algn="just"/>
            <a:r>
              <a:rPr lang="cs-CZ" sz="2000" dirty="0" smtClean="0"/>
              <a:t>Individuální vzdělávací plán (IVP)</a:t>
            </a:r>
            <a:endParaRPr lang="cs-CZ" sz="2000" dirty="0"/>
          </a:p>
          <a:p>
            <a:pPr lvl="1" algn="just"/>
            <a:endParaRPr lang="cs-CZ" sz="2000" dirty="0"/>
          </a:p>
          <a:p>
            <a:pPr lvl="1" algn="just"/>
            <a:r>
              <a:rPr lang="cs-CZ" sz="2000" dirty="0"/>
              <a:t>Asistent </a:t>
            </a:r>
            <a:r>
              <a:rPr lang="cs-CZ" sz="2000" dirty="0" smtClean="0"/>
              <a:t>pedagoga</a:t>
            </a:r>
            <a:endParaRPr lang="cs-CZ" sz="2000" dirty="0"/>
          </a:p>
          <a:p>
            <a:pPr lvl="1" algn="just"/>
            <a:endParaRPr lang="cs-CZ" sz="2000" dirty="0"/>
          </a:p>
          <a:p>
            <a:pPr lvl="1" algn="just"/>
            <a:r>
              <a:rPr lang="cs-CZ" sz="2000" dirty="0"/>
              <a:t>Počty žáků </a:t>
            </a:r>
          </a:p>
          <a:p>
            <a:pPr lvl="1" algn="just"/>
            <a:endParaRPr lang="cs-CZ" sz="2000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Vyhláška č. 27/2016 Sb., o vzdělávání žáků se speciálními vzdělávacími potřebami a žáků mimořádně nadaných: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endParaRPr lang="cs-CZ" sz="2000" b="1" dirty="0" smtClean="0">
              <a:solidFill>
                <a:srgbClr val="FFC000"/>
              </a:solidFill>
            </a:endParaRP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sz="2000" b="1" dirty="0" smtClean="0"/>
              <a:t>Typy speciálních škol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cs-CZ" sz="2000" b="1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sz="2000" b="1" dirty="0" smtClean="0"/>
              <a:t>Formy </a:t>
            </a:r>
            <a:r>
              <a:rPr lang="cs-CZ" sz="2000" b="1" dirty="0"/>
              <a:t>speciálního vzdělávání žáků </a:t>
            </a:r>
            <a:r>
              <a:rPr lang="cs-CZ" sz="2000" b="1" dirty="0" smtClean="0"/>
              <a:t>se speciálními vzdělávacími potřebami: </a:t>
            </a:r>
            <a:r>
              <a:rPr lang="cs-CZ" sz="2000" dirty="0"/>
              <a:t>individuální integrace, skupinová integrace, škola samostatně zřízená pro žáky </a:t>
            </a:r>
            <a:r>
              <a:rPr lang="cs-CZ" sz="2000" dirty="0" smtClean="0"/>
              <a:t>s daným typem postižení, </a:t>
            </a:r>
            <a:r>
              <a:rPr lang="cs-CZ" sz="2000" dirty="0"/>
              <a:t>kombinací forem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cs-CZ" sz="20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sz="2000" dirty="0" smtClean="0"/>
              <a:t>ČÁST ČTVRTÁ </a:t>
            </a:r>
            <a:r>
              <a:rPr lang="cs-CZ" sz="2000" dirty="0"/>
              <a:t>– Vzdělávání žáků mimořádně nadaných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499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http://www.ceskatelevize.cz/porady/1096060107-klic/211562221700002/video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74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Okruhy: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Integrace, inkluze</a:t>
            </a:r>
          </a:p>
          <a:p>
            <a:r>
              <a:rPr lang="cs-CZ" dirty="0"/>
              <a:t>Pedagogicko-psychologický poradenský systém v České republice</a:t>
            </a:r>
          </a:p>
          <a:p>
            <a:r>
              <a:rPr lang="cs-CZ" dirty="0"/>
              <a:t>Logopedie </a:t>
            </a:r>
            <a:r>
              <a:rPr lang="cs-CZ" sz="2000" dirty="0"/>
              <a:t>(alternativní a augmentativní komunikace)</a:t>
            </a:r>
            <a:endParaRPr lang="cs-CZ" dirty="0"/>
          </a:p>
          <a:p>
            <a:r>
              <a:rPr lang="cs-CZ" dirty="0" err="1"/>
              <a:t>Surdopedie</a:t>
            </a:r>
            <a:endParaRPr lang="cs-CZ" dirty="0"/>
          </a:p>
          <a:p>
            <a:r>
              <a:rPr lang="cs-CZ" dirty="0" err="1"/>
              <a:t>Psychopedie</a:t>
            </a:r>
            <a:endParaRPr lang="cs-CZ" dirty="0"/>
          </a:p>
          <a:p>
            <a:r>
              <a:rPr lang="cs-CZ" dirty="0" err="1"/>
              <a:t>Somatopedie</a:t>
            </a:r>
            <a:endParaRPr lang="cs-CZ" dirty="0"/>
          </a:p>
          <a:p>
            <a:r>
              <a:rPr lang="cs-CZ" dirty="0" err="1"/>
              <a:t>Oftalmopedie</a:t>
            </a:r>
            <a:endParaRPr lang="cs-CZ" dirty="0"/>
          </a:p>
          <a:p>
            <a:r>
              <a:rPr lang="cs-CZ" dirty="0" err="1"/>
              <a:t>Etopedie</a:t>
            </a:r>
            <a:endParaRPr lang="cs-CZ" dirty="0"/>
          </a:p>
          <a:p>
            <a:r>
              <a:rPr lang="cs-CZ" dirty="0"/>
              <a:t>Specifické poruchy učení (SPU)</a:t>
            </a:r>
          </a:p>
          <a:p>
            <a:r>
              <a:rPr lang="cs-CZ" dirty="0"/>
              <a:t>Terapie ve speciální pedagogice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43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Integrace, inkluze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po roce 1989 změny v ČR – integrace a inkluze do škol</a:t>
            </a:r>
          </a:p>
          <a:p>
            <a:pPr algn="just">
              <a:buNone/>
            </a:pPr>
            <a:endParaRPr lang="cs-CZ" sz="2400" dirty="0" smtClean="0"/>
          </a:p>
          <a:p>
            <a:pPr algn="just"/>
            <a:r>
              <a:rPr lang="cs-CZ" sz="2400" dirty="0" smtClean="0"/>
              <a:t>1994 – konference v </a:t>
            </a:r>
            <a:r>
              <a:rPr lang="cs-CZ" sz="2400" dirty="0" err="1" smtClean="0"/>
              <a:t>Salamance</a:t>
            </a:r>
            <a:r>
              <a:rPr lang="cs-CZ" sz="2400" dirty="0" smtClean="0"/>
              <a:t> – vzdělávání pro všechny, vytvoření rámcových vzdělávacích podmínek pro vzdělávání žáku se speciálními vzdělávacími potřebami</a:t>
            </a:r>
          </a:p>
          <a:p>
            <a:pPr algn="just">
              <a:buNone/>
            </a:pPr>
            <a:endParaRPr lang="cs-CZ" sz="2400" dirty="0" smtClean="0"/>
          </a:p>
          <a:p>
            <a:pPr algn="just"/>
            <a:r>
              <a:rPr lang="cs-CZ" sz="2400" dirty="0" smtClean="0"/>
              <a:t>zaměření na dítě jako na celek (osobnost, zdravotní stav, sociální vztahy)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20070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INTEGRACE x INKLUZE</a:t>
            </a:r>
            <a:br>
              <a:rPr lang="cs-CZ" dirty="0" smtClean="0"/>
            </a:br>
            <a:r>
              <a:rPr lang="cs-CZ" dirty="0" smtClean="0"/>
              <a:t>??????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 X INKLUZE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None/>
            </a:pPr>
            <a:endParaRPr lang="cs-CZ" sz="2000" b="1" dirty="0" smtClean="0"/>
          </a:p>
          <a:p>
            <a:pPr lvl="1" algn="just">
              <a:buNone/>
            </a:pPr>
            <a:endParaRPr lang="cs-CZ" sz="2000" b="1" dirty="0" smtClean="0"/>
          </a:p>
          <a:p>
            <a:pPr lvl="1" algn="just"/>
            <a:r>
              <a:rPr lang="cs-CZ" sz="2000" b="1" dirty="0" smtClean="0"/>
              <a:t>integrace</a:t>
            </a:r>
            <a:r>
              <a:rPr lang="cs-CZ" sz="2000" dirty="0" smtClean="0"/>
              <a:t> – akceptace rozdílnosti, speciální vzdělávací potřeby, individuální vzdělávací plány</a:t>
            </a:r>
          </a:p>
          <a:p>
            <a:pPr lvl="1" algn="just"/>
            <a:endParaRPr lang="cs-CZ" sz="2000" b="1" dirty="0" smtClean="0"/>
          </a:p>
          <a:p>
            <a:pPr lvl="1" algn="just"/>
            <a:endParaRPr lang="cs-CZ" sz="2000" b="1" dirty="0" smtClean="0"/>
          </a:p>
          <a:p>
            <a:pPr lvl="1" algn="just"/>
            <a:r>
              <a:rPr lang="cs-CZ" sz="2000" b="1" dirty="0" smtClean="0"/>
              <a:t>inkluze </a:t>
            </a:r>
            <a:r>
              <a:rPr lang="cs-CZ" sz="2000" dirty="0" smtClean="0"/>
              <a:t>– rozdílnost je přínosem, individuální vzdělávací potřeby, celoškolský přístup</a:t>
            </a:r>
          </a:p>
          <a:p>
            <a:pPr lvl="1" algn="just"/>
            <a:endParaRPr lang="cs-CZ" sz="2000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Legislativa: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2000" b="1" dirty="0" smtClean="0"/>
              <a:t>Zákon č. 561/2004 Sb</a:t>
            </a:r>
            <a:r>
              <a:rPr lang="cs-CZ" sz="2000" dirty="0" smtClean="0"/>
              <a:t>., o předškolním, základní, středním, vyšším odborném a jiném vzdělávání – </a:t>
            </a:r>
            <a:r>
              <a:rPr lang="cs-CZ" sz="2000" dirty="0" smtClean="0">
                <a:solidFill>
                  <a:srgbClr val="FF0000"/>
                </a:solidFill>
              </a:rPr>
              <a:t>novela č. 82/2015 Sb. </a:t>
            </a:r>
          </a:p>
          <a:p>
            <a:pPr lvl="1" algn="just"/>
            <a:endParaRPr lang="cs-CZ" sz="2000" b="1" dirty="0" smtClean="0"/>
          </a:p>
          <a:p>
            <a:pPr lvl="1" algn="just"/>
            <a:r>
              <a:rPr lang="cs-CZ" sz="2000" b="1" dirty="0" smtClean="0"/>
              <a:t>Vyhláška č. 72/2005 Sb.</a:t>
            </a:r>
            <a:r>
              <a:rPr lang="cs-CZ" sz="2000" dirty="0" smtClean="0"/>
              <a:t>, o poskytování poradenských služeb ve školách a školských poradenských zařízeních – novela 116/2011 Sb., č</a:t>
            </a:r>
            <a:r>
              <a:rPr lang="cs-CZ" sz="2000" dirty="0"/>
              <a:t>. 103/2014 Sb</a:t>
            </a:r>
            <a:r>
              <a:rPr lang="cs-CZ" sz="2000" dirty="0" smtClean="0"/>
              <a:t>., </a:t>
            </a:r>
            <a:r>
              <a:rPr lang="cs-CZ" sz="2000" dirty="0" smtClean="0">
                <a:solidFill>
                  <a:srgbClr val="FF0000"/>
                </a:solidFill>
              </a:rPr>
              <a:t>novela č. 197/2016 Sb.</a:t>
            </a:r>
          </a:p>
          <a:p>
            <a:pPr lvl="1" algn="just"/>
            <a:endParaRPr lang="cs-CZ" sz="2000" b="1" dirty="0" smtClean="0"/>
          </a:p>
          <a:p>
            <a:pPr lvl="1" algn="just"/>
            <a:r>
              <a:rPr lang="cs-CZ" sz="2000" b="1" dirty="0" smtClean="0"/>
              <a:t>Vyhláška č. 27/2016 Sb.</a:t>
            </a:r>
            <a:r>
              <a:rPr lang="cs-CZ" sz="2000" dirty="0" smtClean="0"/>
              <a:t>, o vzdělávání žáků se speciálními vzdělávacími potřebami a žáků mimořádně nadaných.</a:t>
            </a:r>
          </a:p>
          <a:p>
            <a:pPr lvl="2" algn="just"/>
            <a:r>
              <a:rPr lang="cs-CZ" sz="1800" dirty="0" smtClean="0">
                <a:solidFill>
                  <a:srgbClr val="FF0000"/>
                </a:solidFill>
              </a:rPr>
              <a:t>novela č. </a:t>
            </a:r>
            <a:r>
              <a:rPr lang="cs-CZ" sz="1800" dirty="0">
                <a:solidFill>
                  <a:srgbClr val="FF0000"/>
                </a:solidFill>
              </a:rPr>
              <a:t>270/2017 </a:t>
            </a:r>
            <a:r>
              <a:rPr lang="cs-CZ" sz="1800" dirty="0" smtClean="0">
                <a:solidFill>
                  <a:srgbClr val="FF0000"/>
                </a:solidFill>
              </a:rPr>
              <a:t>Sb. </a:t>
            </a:r>
            <a:r>
              <a:rPr lang="cs-CZ" sz="1800" dirty="0" smtClean="0"/>
              <a:t>- </a:t>
            </a:r>
            <a:r>
              <a:rPr lang="cs-CZ" sz="1800" dirty="0"/>
              <a:t>s </a:t>
            </a:r>
            <a:r>
              <a:rPr lang="cs-CZ" sz="1800" dirty="0" smtClean="0"/>
              <a:t>účinností </a:t>
            </a:r>
            <a:r>
              <a:rPr lang="cs-CZ" sz="1800" dirty="0"/>
              <a:t>od 1.9.2017</a:t>
            </a:r>
            <a:endParaRPr lang="cs-CZ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programy: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None/>
            </a:pPr>
            <a:endParaRPr lang="cs-CZ" sz="2000" dirty="0" smtClean="0"/>
          </a:p>
          <a:p>
            <a:pPr lvl="1" algn="just">
              <a:buNone/>
            </a:pPr>
            <a:endParaRPr lang="cs-CZ" sz="2000" dirty="0" smtClean="0"/>
          </a:p>
          <a:p>
            <a:pPr lvl="1" algn="just"/>
            <a:r>
              <a:rPr lang="cs-CZ" sz="2000" dirty="0"/>
              <a:t>Rámcový vzdělávací program pro základní </a:t>
            </a:r>
            <a:r>
              <a:rPr lang="cs-CZ" sz="2000" dirty="0" smtClean="0"/>
              <a:t>vzdělávání (RVP ZV)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/>
              <a:t>Rámcový vzdělávací program pro obor vzdělávání základní škola speciální – RVP ZŠS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Rámcový vzdělávací program pro základní vzdělávání s přílohou upravující vzdělávání žáků s lehkým mentálním postižením – </a:t>
            </a:r>
          </a:p>
          <a:p>
            <a:pPr lvl="2" algn="just"/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RVP ZV-LMP -&gt; od 1. 9. 2016 zrušení přílohy!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Zákon č. 561/2004 Sb., o předškolním, základním, středním, vyšším odborném a jiném vzdělávání (školský zákon):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cs-CZ" sz="2000" b="1" dirty="0" smtClean="0"/>
              <a:t>novely: č. 49/2009 Sb., č. 472/2011 Sb., </a:t>
            </a:r>
            <a:r>
              <a:rPr lang="cs-CZ" sz="2000" b="1" dirty="0" smtClean="0">
                <a:solidFill>
                  <a:srgbClr val="FF0000"/>
                </a:solidFill>
              </a:rPr>
              <a:t>č. 82/2015 Sb. 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§ 2 Zásady a cíle vzdělávání</a:t>
            </a:r>
          </a:p>
          <a:p>
            <a:pPr lvl="1" algn="just"/>
            <a:r>
              <a:rPr lang="cs-CZ" sz="2000" dirty="0" smtClean="0"/>
              <a:t>§ 3 Vzdělávací programy</a:t>
            </a:r>
          </a:p>
          <a:p>
            <a:pPr lvl="1" algn="just"/>
            <a:r>
              <a:rPr lang="cs-CZ" sz="2000" dirty="0" smtClean="0"/>
              <a:t>§ 4 Rámcové vzdělávací programy</a:t>
            </a:r>
          </a:p>
          <a:p>
            <a:pPr lvl="1" algn="just"/>
            <a:r>
              <a:rPr lang="cs-CZ" sz="2000" dirty="0" smtClean="0"/>
              <a:t>§ 5 Školní vzdělávací programy</a:t>
            </a:r>
            <a:endParaRPr lang="cs-CZ" sz="2000" b="1" dirty="0" smtClean="0"/>
          </a:p>
          <a:p>
            <a:pPr lvl="1" algn="just"/>
            <a:r>
              <a:rPr lang="cs-CZ" sz="2000" b="1" dirty="0" smtClean="0"/>
              <a:t>§ 16 Podpora vzdělávání dětí, žáků a studentů se speciálními vzdělávacími potřebami (novela)</a:t>
            </a:r>
          </a:p>
          <a:p>
            <a:pPr lvl="1" algn="just"/>
            <a:r>
              <a:rPr lang="cs-CZ" sz="2000" dirty="0"/>
              <a:t>§ 17 Vzdělávání nadaných dětí, žáků a studentů</a:t>
            </a:r>
          </a:p>
          <a:p>
            <a:pPr lvl="1" algn="just"/>
            <a:r>
              <a:rPr lang="cs-CZ" sz="2000" dirty="0"/>
              <a:t>§ 18 IVP</a:t>
            </a:r>
          </a:p>
          <a:p>
            <a:pPr lvl="1" algn="just"/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lvl="1" algn="just"/>
            <a:endParaRPr lang="cs-CZ" sz="2000" dirty="0" smtClean="0"/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§ 36 Plnění povinné školní docházky</a:t>
            </a:r>
          </a:p>
          <a:p>
            <a:pPr lvl="1" algn="just"/>
            <a:r>
              <a:rPr lang="cs-CZ" sz="2000" dirty="0" smtClean="0"/>
              <a:t>§ 37 Odklad povinné školní docházky</a:t>
            </a:r>
          </a:p>
          <a:p>
            <a:pPr lvl="1" algn="just"/>
            <a:r>
              <a:rPr lang="cs-CZ" sz="2000" dirty="0" smtClean="0"/>
              <a:t>§ 40 Druhy jiného způsobu plnění povinné školní docházky</a:t>
            </a:r>
          </a:p>
          <a:p>
            <a:pPr lvl="1" algn="just"/>
            <a:r>
              <a:rPr lang="cs-CZ" sz="2000" dirty="0" smtClean="0"/>
              <a:t>§ 42 Vzdělávání žáků s hlubokým mentálním postižením</a:t>
            </a:r>
          </a:p>
          <a:p>
            <a:pPr lvl="1" algn="just"/>
            <a:r>
              <a:rPr lang="cs-CZ" sz="2000" dirty="0" smtClean="0"/>
              <a:t>§ 45 Stupně vzdělání (základní vzdělání, základy vzdělání)</a:t>
            </a:r>
          </a:p>
          <a:p>
            <a:pPr lvl="1" algn="just"/>
            <a:r>
              <a:rPr lang="cs-CZ" sz="2000" dirty="0" smtClean="0"/>
              <a:t>§ 47 Přípravné třídy základní školy</a:t>
            </a:r>
          </a:p>
          <a:p>
            <a:pPr lvl="1" algn="just"/>
            <a:r>
              <a:rPr lang="cs-CZ" sz="2000" dirty="0" smtClean="0"/>
              <a:t>§ 48 Vzdělávání žáků se středně těžkým a těžkým mentálním postižením, se souběžným postižením více vadami a s autismem </a:t>
            </a:r>
          </a:p>
          <a:p>
            <a:pPr lvl="1" algn="just"/>
            <a:r>
              <a:rPr lang="cs-CZ" sz="2000" dirty="0" smtClean="0"/>
              <a:t>§ 51 Hodnocení výsledků vzdělávání žáků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</TotalTime>
  <Words>693</Words>
  <Application>Microsoft Office PowerPoint</Application>
  <PresentationFormat>Předvádění na obrazovce (4:3)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SOp180  Speciální pedagogika</vt:lpstr>
      <vt:lpstr>Okruhy:</vt:lpstr>
      <vt:lpstr>Integrace, inkluze</vt:lpstr>
      <vt:lpstr>INTEGRACE x INKLUZE ??????</vt:lpstr>
      <vt:lpstr>INTEGRACE X INKLUZE</vt:lpstr>
      <vt:lpstr>Legislativa: </vt:lpstr>
      <vt:lpstr>Vzdělávací programy:</vt:lpstr>
      <vt:lpstr>Zákon č. 561/2004 Sb., o předškolním, základním, středním, vyšším odborném a jiném vzdělávání (školský zákon):</vt:lpstr>
      <vt:lpstr>Prezentace aplikace PowerPoint</vt:lpstr>
      <vt:lpstr>§ 16 Podpora vzdělávání dětí, žáků a studentů se speciálními vzdělávacími potřebami (dle novely č. 82/2015 Sb.):</vt:lpstr>
      <vt:lpstr>Vyhláška č. 72/2005 Sb., o poskytování poradenských služeb ve školách a školských poradenských zařízeních:</vt:lpstr>
      <vt:lpstr>Vyhláška č. 27/2016 Sb., o vzdělávání žáků se speciálními vzdělávacími potřebami a žáků mimořádně nadaných:</vt:lpstr>
      <vt:lpstr>Vyhláška č. 27/2016 Sb., o vzdělávání žáků se speciálními vzdělávacími potřebami a žáků mimořádně nadaných:</vt:lpstr>
      <vt:lpstr>Prezentace aplikace PowerPoint</vt:lpstr>
      <vt:lpstr>Děkuji za pozornost 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Seminář ke speciální pedagogice 1</dc:title>
  <dc:creator>Katchenka</dc:creator>
  <cp:lastModifiedBy>user</cp:lastModifiedBy>
  <cp:revision>22</cp:revision>
  <dcterms:created xsi:type="dcterms:W3CDTF">2015-09-28T17:12:00Z</dcterms:created>
  <dcterms:modified xsi:type="dcterms:W3CDTF">2019-02-27T22:25:08Z</dcterms:modified>
</cp:coreProperties>
</file>