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BED35B-5323-4AA2-A99F-73868F60F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7B9FE1A-02BA-4919-BCAA-820340CC5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232773-A657-489C-A59D-F7585D0C4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F020B2-76C4-404C-BA1D-12C22498E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124CC5-2A5D-41AF-B20D-CD4F277E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17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7F4DFA-B0C3-47E6-BA5F-A25B7A7AF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D7215F3-3B3A-4C8C-B456-69745AB3A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45CC30-4269-4FBB-9345-0998FE949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76599F-7546-49E8-8633-CD3BF2428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FD065C-41C8-43D2-AF1E-2A99AFD0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60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54F8FFD-261B-47C8-B329-F0552C0B88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2DF47F-8D19-40EF-9F92-E7DA6C07C2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FA0555-4868-45F0-A37F-9B2F3D647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6866CC-85D5-457C-A1A2-09159B291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13EB5D-1518-4322-8D5D-91C0183FA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939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6A432-ADBE-4D5B-BE62-98E460026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6276D0-C695-4D67-AF5A-CBF55E543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F9553D-48B4-47E3-A4B0-8D847E804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DE2E24-E153-441D-988C-7DB999229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0B0896-A9DB-4ADA-8E8E-8D23D574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359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AE56E-3F70-4B74-8E7E-BA62FA01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62563E-9872-4365-A167-B756248EE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4FF2F1-CD0D-4C40-A631-4FA6F7BE6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413CD9-14B5-4CF4-B1CF-03746604E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ED4B4F-698F-456D-8417-E99A9E09B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74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0A00B-B7A6-42D9-AE50-A3DCD274E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28304A-438C-471E-ABB8-DCACEFBEE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4EA6D4A-EC41-4B88-A8FA-59C816A01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8199DC-323B-4B4B-A1A2-443026C7A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941D67D-CFBA-4C58-BB0A-1C712EBA0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B4B267-0723-42AB-AB44-C5E213E1E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46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B66205-52C2-49EC-A4EB-8534071E5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4FA17CC-A630-4F43-957A-BE2BBE3E7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1020161-0D3A-405C-B7D7-67086F97E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5131325-EA60-48EA-9380-E5DDF8143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19754B0-A703-4ED8-96F3-169CD28F0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2593351-5E96-4493-B769-B46846FE9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7B08B0B-C028-482D-9E67-4F0F45255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5607157-9885-4A7D-83EF-8AFAAD8F3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971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B17480-B9C1-4C8D-B053-3130B78F4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744599E-8C01-420F-BB76-F3DA3D2F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78B47CF-F035-45BE-BBD3-578738597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A7C99F-15D6-4E81-B264-9C9F96203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047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775A0D6-F69A-4B62-9330-028BDCDA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1BD14B4-FCC7-4FCB-B77B-172ECC165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F85BD72-2903-4F12-9204-2C7328BE5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00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FE957B-1A88-4A83-8499-6D498F382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E442F2-5727-46EA-A8FF-E759DD5D2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3ABF5A7-64EC-431C-8FD2-579000E46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26948E-192E-4157-AD9A-CA8D7A829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AA77B6-F76B-4CC8-BDF4-B61206F9F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D33EC2-B4F9-4987-B325-9BB82BE44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688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4EEE0E-7EC0-497C-9430-F8AE1E88E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F8675B9-598F-4385-8594-AC59D8708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4DE986E-0E25-40F4-92E5-7F3639526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3DD5E3-4C83-4E6D-8B95-EF149778D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73EB-CF75-4084-86DA-254543BD4278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D32075-4560-43A0-9F1E-191DB8216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28DCB1-CB8F-4715-9008-ED59B4C3E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51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1EABCD6-4B9B-4776-8020-7BDD4C0CE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42C8DDE-D415-45A7-A57D-996890D75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5D2AB4-E45F-4B92-ABB0-B69891D65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373EB-CF75-4084-86DA-254543BD4278}" type="datetimeFigureOut">
              <a:rPr lang="cs-CZ" smtClean="0"/>
              <a:t>26.02.2019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0107EF-C9FB-4AB1-951D-F77EF1FDC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53637C-578D-4A48-870C-0FC6B3507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9D8D5-3A8F-4088-9144-7907F62F52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149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nn.eu/ceska-slovenska-neurologie-clanek/porucha-pozornosti-s-hyperaktivitou-attention-deficit-hyperactivity-disorder-adhd-35776?confirm_rules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A72D8-F72B-4D8E-BEE9-8E1F1E1C99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Literatura o ADHD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68C1B4-A243-40AE-BBAB-18D7BCE112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422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0F07D58-412D-42C1-B029-85579E10B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C71F4F8-1A13-46FD-91CE-EA565A7BD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/>
          <a:lstStyle/>
          <a:p>
            <a:r>
              <a:rPr lang="cs-CZ" dirty="0" err="1"/>
              <a:t>Munden</a:t>
            </a:r>
            <a:r>
              <a:rPr lang="cs-CZ" dirty="0"/>
              <a:t> A., </a:t>
            </a:r>
            <a:r>
              <a:rPr lang="cs-CZ" dirty="0" err="1"/>
              <a:t>Arcelus</a:t>
            </a:r>
            <a:r>
              <a:rPr lang="cs-CZ" dirty="0"/>
              <a:t>, J., </a:t>
            </a:r>
            <a:r>
              <a:rPr lang="cs-CZ" b="1" dirty="0"/>
              <a:t>Poruchy pozornosti a hyperaktivita</a:t>
            </a:r>
            <a:r>
              <a:rPr lang="cs-CZ" dirty="0"/>
              <a:t>. </a:t>
            </a:r>
          </a:p>
          <a:p>
            <a:r>
              <a:rPr lang="cs-CZ" dirty="0" err="1"/>
              <a:t>Goetz,M</a:t>
            </a:r>
            <a:r>
              <a:rPr lang="cs-CZ" dirty="0"/>
              <a:t>., Uhlíková, P., </a:t>
            </a:r>
            <a:r>
              <a:rPr lang="cs-CZ" b="1" dirty="0"/>
              <a:t>ADHD, porucha pozornosti s hyperaktivitou</a:t>
            </a:r>
            <a:r>
              <a:rPr lang="cs-CZ" dirty="0"/>
              <a:t>. </a:t>
            </a:r>
          </a:p>
          <a:p>
            <a:r>
              <a:rPr lang="cs-CZ" dirty="0" err="1"/>
              <a:t>Mertin</a:t>
            </a:r>
            <a:r>
              <a:rPr lang="cs-CZ" dirty="0"/>
              <a:t>, V., </a:t>
            </a:r>
            <a:r>
              <a:rPr lang="cs-CZ" b="1" dirty="0"/>
              <a:t>ADHD – pohled psychologa</a:t>
            </a:r>
            <a:r>
              <a:rPr lang="cs-CZ" dirty="0"/>
              <a:t>.</a:t>
            </a:r>
          </a:p>
          <a:p>
            <a:r>
              <a:rPr lang="cs-CZ" dirty="0"/>
              <a:t>Michalová, Z., </a:t>
            </a:r>
            <a:r>
              <a:rPr lang="cs-CZ" b="1" dirty="0"/>
              <a:t>Předškolák s problémovým chováním</a:t>
            </a:r>
            <a:r>
              <a:rPr lang="cs-CZ" dirty="0"/>
              <a:t>.</a:t>
            </a:r>
          </a:p>
          <a:p>
            <a:r>
              <a:rPr lang="cs-CZ" dirty="0" err="1"/>
              <a:t>Jenett</a:t>
            </a:r>
            <a:r>
              <a:rPr lang="cs-CZ" dirty="0"/>
              <a:t>., W. </a:t>
            </a:r>
            <a:r>
              <a:rPr lang="cs-CZ" b="1" dirty="0"/>
              <a:t>ADHD, porucha pozornosti s hyperaktivitou</a:t>
            </a:r>
            <a:r>
              <a:rPr lang="cs-CZ" dirty="0"/>
              <a:t>. </a:t>
            </a:r>
          </a:p>
          <a:p>
            <a:r>
              <a:rPr lang="cs-CZ" dirty="0"/>
              <a:t>Žáčková a </a:t>
            </a:r>
            <a:r>
              <a:rPr lang="cs-CZ" dirty="0" err="1"/>
              <a:t>Jucovičová</a:t>
            </a:r>
            <a:r>
              <a:rPr lang="cs-CZ" dirty="0"/>
              <a:t> – </a:t>
            </a:r>
            <a:r>
              <a:rPr lang="cs-CZ" b="1" dirty="0"/>
              <a:t>naklad. D+H – více titulů</a:t>
            </a:r>
          </a:p>
          <a:p>
            <a:r>
              <a:rPr lang="en-US" dirty="0"/>
              <a:t>Laver-Bradbury, </a:t>
            </a:r>
            <a:r>
              <a:rPr lang="en-US" dirty="0" err="1"/>
              <a:t>Cathy;Thompson</a:t>
            </a:r>
            <a:r>
              <a:rPr lang="en-US" dirty="0"/>
              <a:t>, Margaret; Weeks, Anne a </a:t>
            </a:r>
            <a:r>
              <a:rPr lang="en-US" dirty="0" err="1"/>
              <a:t>ko</a:t>
            </a:r>
            <a:r>
              <a:rPr lang="cs-CZ" dirty="0"/>
              <a:t>l., </a:t>
            </a:r>
            <a:r>
              <a:rPr lang="cs-CZ" b="1" dirty="0"/>
              <a:t>Šest kroků ke zvládnutí ADHD</a:t>
            </a:r>
          </a:p>
          <a:p>
            <a:r>
              <a:rPr lang="cs-CZ" dirty="0" err="1"/>
              <a:t>Drtílková</a:t>
            </a:r>
            <a:r>
              <a:rPr lang="cs-CZ" dirty="0"/>
              <a:t>, I.: </a:t>
            </a:r>
            <a:r>
              <a:rPr lang="cs-CZ" b="1" dirty="0"/>
              <a:t>Hyperaktivní dítě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2638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521567-FF15-4BE1-A6D9-23F01140A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BDF474-5F70-4C5D-8062-F41FAC06D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/>
          </a:bodyPr>
          <a:lstStyle/>
          <a:p>
            <a:r>
              <a:rPr lang="cs-CZ" dirty="0" err="1"/>
              <a:t>Hallowell</a:t>
            </a:r>
            <a:r>
              <a:rPr lang="cs-CZ" dirty="0"/>
              <a:t>, E. M., </a:t>
            </a:r>
            <a:r>
              <a:rPr lang="cs-CZ" dirty="0" err="1"/>
              <a:t>Ratey</a:t>
            </a:r>
            <a:r>
              <a:rPr lang="cs-CZ" dirty="0"/>
              <a:t>, J. J.: </a:t>
            </a:r>
            <a:r>
              <a:rPr lang="cs-CZ" b="1" dirty="0"/>
              <a:t>Poruchy pozornosti v dětství i dospělosti</a:t>
            </a:r>
            <a:r>
              <a:rPr lang="cs-CZ" dirty="0"/>
              <a:t>.</a:t>
            </a:r>
          </a:p>
          <a:p>
            <a:r>
              <a:rPr lang="cs-CZ" dirty="0"/>
              <a:t>Kopřiva, P., Nováčková, J., Nevolová, D., Kopřivová, T.: </a:t>
            </a:r>
            <a:r>
              <a:rPr lang="cs-CZ" b="1" dirty="0"/>
              <a:t>Respektovat a být respektován</a:t>
            </a:r>
            <a:r>
              <a:rPr lang="cs-CZ" dirty="0"/>
              <a:t>.</a:t>
            </a:r>
          </a:p>
          <a:p>
            <a:r>
              <a:rPr lang="cs-CZ" dirty="0" err="1"/>
              <a:t>Miklasová</a:t>
            </a:r>
            <a:r>
              <a:rPr lang="cs-CZ" dirty="0"/>
              <a:t>, Š.: </a:t>
            </a:r>
            <a:r>
              <a:rPr lang="cs-CZ" b="1" dirty="0"/>
              <a:t>Vzdělávání žáků s ADHD na 2. Stupni základní školy</a:t>
            </a:r>
            <a:r>
              <a:rPr lang="cs-CZ" dirty="0"/>
              <a:t>. Masarykova univerzita Brno, katedra speciální pedagogiky, 2010, diplomová práce.</a:t>
            </a:r>
          </a:p>
          <a:p>
            <a:r>
              <a:rPr lang="cs-CZ" dirty="0" err="1"/>
              <a:t>Riefová</a:t>
            </a:r>
            <a:r>
              <a:rPr lang="cs-CZ" dirty="0"/>
              <a:t>, S. F.: </a:t>
            </a:r>
            <a:r>
              <a:rPr lang="cs-CZ" b="1" dirty="0"/>
              <a:t>Nesoustředěné a neklidné dítě ve škole. </a:t>
            </a:r>
          </a:p>
          <a:p>
            <a:r>
              <a:rPr lang="cs-CZ" dirty="0" err="1"/>
              <a:t>Train</a:t>
            </a:r>
            <a:r>
              <a:rPr lang="cs-CZ" dirty="0"/>
              <a:t>, A.: </a:t>
            </a:r>
            <a:r>
              <a:rPr lang="cs-CZ" b="1" dirty="0"/>
              <a:t>Nejčastější poruchy chování dětí</a:t>
            </a:r>
            <a:r>
              <a:rPr lang="cs-CZ" dirty="0"/>
              <a:t>. </a:t>
            </a:r>
          </a:p>
          <a:p>
            <a:r>
              <a:rPr lang="cs-CZ" dirty="0" err="1"/>
              <a:t>Kopel</a:t>
            </a:r>
            <a:r>
              <a:rPr lang="cs-CZ" dirty="0"/>
              <a:t>, Klaus – </a:t>
            </a:r>
            <a:r>
              <a:rPr lang="cs-CZ" b="1" dirty="0"/>
              <a:t>Skupinové hry pro život.</a:t>
            </a:r>
          </a:p>
          <a:p>
            <a:r>
              <a:rPr lang="cs-CZ" dirty="0" err="1"/>
              <a:t>Erkert</a:t>
            </a:r>
            <a:r>
              <a:rPr lang="cs-CZ" dirty="0"/>
              <a:t>, A., </a:t>
            </a:r>
            <a:r>
              <a:rPr lang="cs-CZ" b="1" dirty="0"/>
              <a:t>Hry pro usměrňování agresivity. </a:t>
            </a:r>
          </a:p>
        </p:txBody>
      </p:sp>
    </p:spTree>
    <p:extLst>
      <p:ext uri="{BB962C8B-B14F-4D97-AF65-F5344CB8AC3E}">
        <p14:creationId xmlns:p14="http://schemas.microsoft.com/office/powerpoint/2010/main" val="797101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DE2149-F092-4EA2-A6BE-7FA5D9769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3293D2-9517-4269-9FFD-FE504FEE5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2130"/>
            <a:ext cx="10515600" cy="4914833"/>
          </a:xfrm>
        </p:spPr>
        <p:txBody>
          <a:bodyPr/>
          <a:lstStyle/>
          <a:p>
            <a:r>
              <a:rPr lang="cs-CZ" dirty="0"/>
              <a:t>S. </a:t>
            </a:r>
            <a:r>
              <a:rPr lang="cs-CZ" dirty="0" err="1"/>
              <a:t>Yarney</a:t>
            </a:r>
            <a:r>
              <a:rPr lang="cs-CZ" dirty="0"/>
              <a:t> – </a:t>
            </a:r>
            <a:r>
              <a:rPr lang="cs-CZ" b="1" dirty="0"/>
              <a:t>Povím Vám o ADHD. </a:t>
            </a:r>
          </a:p>
          <a:p>
            <a:r>
              <a:rPr lang="cs-CZ" dirty="0"/>
              <a:t>M. Antal, </a:t>
            </a:r>
            <a:r>
              <a:rPr lang="cs-CZ" b="1" dirty="0"/>
              <a:t>To dítě je nepozorné</a:t>
            </a:r>
            <a:r>
              <a:rPr lang="cs-CZ" dirty="0"/>
              <a:t>. </a:t>
            </a:r>
          </a:p>
          <a:p>
            <a:r>
              <a:rPr lang="cs-CZ" dirty="0"/>
              <a:t>C. R. </a:t>
            </a:r>
            <a:r>
              <a:rPr lang="cs-CZ" dirty="0" err="1"/>
              <a:t>Carter</a:t>
            </a:r>
            <a:r>
              <a:rPr lang="cs-CZ" dirty="0"/>
              <a:t>, </a:t>
            </a:r>
            <a:r>
              <a:rPr lang="cs-CZ" b="1" dirty="0"/>
              <a:t>Dítě s ADHD a ADD doma i ve škole.</a:t>
            </a:r>
          </a:p>
          <a:p>
            <a:r>
              <a:rPr lang="pl-PL" dirty="0"/>
              <a:t>K. Kopsová, </a:t>
            </a:r>
            <a:r>
              <a:rPr lang="pl-PL" b="1" dirty="0"/>
              <a:t>Jak se krotí tygr.</a:t>
            </a:r>
          </a:p>
          <a:p>
            <a:r>
              <a:rPr lang="cs-CZ" dirty="0"/>
              <a:t>J. Škvorová, </a:t>
            </a:r>
            <a:r>
              <a:rPr lang="cs-CZ" b="1" dirty="0"/>
              <a:t>Proč </a:t>
            </a:r>
            <a:r>
              <a:rPr lang="cs-CZ" b="1"/>
              <a:t>zlobím?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49015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Dobble</a:t>
            </a:r>
            <a:endParaRPr lang="cs-CZ" dirty="0"/>
          </a:p>
          <a:p>
            <a:r>
              <a:rPr lang="cs-CZ" dirty="0"/>
              <a:t>Duch</a:t>
            </a:r>
          </a:p>
          <a:p>
            <a:r>
              <a:rPr lang="cs-CZ" dirty="0" err="1"/>
              <a:t>Jungle</a:t>
            </a:r>
            <a:r>
              <a:rPr lang="cs-CZ" dirty="0"/>
              <a:t> speed</a:t>
            </a:r>
          </a:p>
          <a:p>
            <a:r>
              <a:rPr lang="cs-CZ" dirty="0" err="1"/>
              <a:t>Ubongo</a:t>
            </a:r>
            <a:endParaRPr lang="cs-CZ" dirty="0"/>
          </a:p>
          <a:p>
            <a:r>
              <a:rPr lang="cs-CZ" dirty="0"/>
              <a:t>Cink</a:t>
            </a:r>
          </a:p>
          <a:p>
            <a:r>
              <a:rPr lang="cs-CZ" dirty="0"/>
              <a:t>Tik tak Bum</a:t>
            </a:r>
          </a:p>
          <a:p>
            <a:r>
              <a:rPr lang="cs-CZ" dirty="0" err="1"/>
              <a:t>Grabolo</a:t>
            </a:r>
            <a:endParaRPr lang="cs-CZ" dirty="0"/>
          </a:p>
          <a:p>
            <a:r>
              <a:rPr lang="cs-CZ" dirty="0" err="1"/>
              <a:t>Dixit</a:t>
            </a:r>
            <a:r>
              <a:rPr lang="cs-CZ" dirty="0"/>
              <a:t>, Empatie</a:t>
            </a:r>
          </a:p>
          <a:p>
            <a:r>
              <a:rPr lang="cs-CZ" dirty="0" err="1"/>
              <a:t>Samaja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390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Pomůcky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Masážní míčky</a:t>
            </a:r>
          </a:p>
          <a:p>
            <a:r>
              <a:rPr lang="cs-CZ" dirty="0"/>
              <a:t>Tlakové válečky</a:t>
            </a:r>
          </a:p>
          <a:p>
            <a:r>
              <a:rPr lang="cs-CZ" dirty="0" err="1"/>
              <a:t>Tangle</a:t>
            </a:r>
            <a:endParaRPr lang="cs-CZ" dirty="0"/>
          </a:p>
          <a:p>
            <a:r>
              <a:rPr lang="cs-CZ" dirty="0" err="1"/>
              <a:t>Overball</a:t>
            </a:r>
            <a:endParaRPr lang="cs-CZ" dirty="0"/>
          </a:p>
          <a:p>
            <a:r>
              <a:rPr lang="cs-CZ" dirty="0"/>
              <a:t>Gymnastický míč</a:t>
            </a:r>
          </a:p>
          <a:p>
            <a:r>
              <a:rPr lang="cs-CZ" dirty="0"/>
              <a:t>Balanční podložka</a:t>
            </a:r>
          </a:p>
          <a:p>
            <a:r>
              <a:rPr lang="cs-CZ" dirty="0"/>
              <a:t>Motivační razítka</a:t>
            </a:r>
          </a:p>
          <a:p>
            <a:r>
              <a:rPr lang="cs-CZ" dirty="0" err="1"/>
              <a:t>Emušák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2167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522857-76B0-44B9-914B-001FBF747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871B4C-33E5-4341-AA90-FC797B7D0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hlinkClick r:id="rId2"/>
              </a:rPr>
              <a:t>http://www.csnn.eu/ceska-slovenska-neurologie-clanek/porucha-pozornosti-s-hyperaktivitou-attention-deficit-hyperactivity-disorder-adhd-35776?confirm_rules=1</a:t>
            </a:r>
            <a:endParaRPr lang="cs-CZ" b="1" dirty="0"/>
          </a:p>
          <a:p>
            <a:r>
              <a:rPr lang="cs-CZ" dirty="0"/>
              <a:t>škála </a:t>
            </a:r>
            <a:r>
              <a:rPr lang="cs-CZ" dirty="0" err="1"/>
              <a:t>Connersové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528061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210</Words>
  <Application>Microsoft Office PowerPoint</Application>
  <PresentationFormat>Širokoúhlá obrazovka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Literatura o ADHD</vt:lpstr>
      <vt:lpstr>Prezentace aplikace PowerPoint</vt:lpstr>
      <vt:lpstr>Prezentace aplikace PowerPoint</vt:lpstr>
      <vt:lpstr>Prezentace aplikace PowerPoint</vt:lpstr>
      <vt:lpstr>Hry</vt:lpstr>
      <vt:lpstr>Pomůcky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o ADHD</dc:title>
  <dc:creator>Peťa</dc:creator>
  <cp:lastModifiedBy>Petra Segeťová</cp:lastModifiedBy>
  <cp:revision>11</cp:revision>
  <dcterms:created xsi:type="dcterms:W3CDTF">2018-03-09T17:14:58Z</dcterms:created>
  <dcterms:modified xsi:type="dcterms:W3CDTF">2019-02-26T19:48:00Z</dcterms:modified>
</cp:coreProperties>
</file>