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84" r:id="rId4"/>
    <p:sldId id="258" r:id="rId5"/>
    <p:sldId id="259" r:id="rId6"/>
    <p:sldId id="287" r:id="rId7"/>
    <p:sldId id="28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6" r:id="rId19"/>
    <p:sldId id="277" r:id="rId20"/>
    <p:sldId id="271" r:id="rId21"/>
    <p:sldId id="273" r:id="rId22"/>
    <p:sldId id="278" r:id="rId23"/>
    <p:sldId id="279" r:id="rId24"/>
    <p:sldId id="280" r:id="rId25"/>
    <p:sldId id="282" r:id="rId26"/>
    <p:sldId id="275" r:id="rId27"/>
    <p:sldId id="274" r:id="rId28"/>
    <p:sldId id="272" r:id="rId29"/>
    <p:sldId id="286" r:id="rId30"/>
    <p:sldId id="283" r:id="rId31"/>
    <p:sldId id="289" r:id="rId32"/>
    <p:sldId id="257" r:id="rId33"/>
    <p:sldId id="28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89E68B2-0B31-47D5-B5DD-014EAA082D34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D601-4966-4098-87ED-51BE4A27E2C5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55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68B2-0B31-47D5-B5DD-014EAA082D34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D601-4966-4098-87ED-51BE4A27E2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81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68B2-0B31-47D5-B5DD-014EAA082D34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D601-4966-4098-87ED-51BE4A27E2C5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04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68B2-0B31-47D5-B5DD-014EAA082D34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D601-4966-4098-87ED-51BE4A27E2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60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68B2-0B31-47D5-B5DD-014EAA082D34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D601-4966-4098-87ED-51BE4A27E2C5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01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68B2-0B31-47D5-B5DD-014EAA082D34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D601-4966-4098-87ED-51BE4A27E2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57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68B2-0B31-47D5-B5DD-014EAA082D34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D601-4966-4098-87ED-51BE4A27E2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10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68B2-0B31-47D5-B5DD-014EAA082D34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D601-4966-4098-87ED-51BE4A27E2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716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68B2-0B31-47D5-B5DD-014EAA082D34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D601-4966-4098-87ED-51BE4A27E2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166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68B2-0B31-47D5-B5DD-014EAA082D34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D601-4966-4098-87ED-51BE4A27E2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87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68B2-0B31-47D5-B5DD-014EAA082D34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D601-4966-4098-87ED-51BE4A27E2C5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61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89E68B2-0B31-47D5-B5DD-014EAA082D34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139D601-4966-4098-87ED-51BE4A27E2C5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3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ddfBzE1AuU" TargetMode="External"/><Relationship Id="rId3" Type="http://schemas.openxmlformats.org/officeDocument/2006/relationships/hyperlink" Target="https://www.youtube.com/watch?v=OwS0_zhTxlg" TargetMode="External"/><Relationship Id="rId7" Type="http://schemas.openxmlformats.org/officeDocument/2006/relationships/hyperlink" Target="https://www.youtube.com/watch?v=1GIx-JYdLZs" TargetMode="External"/><Relationship Id="rId2" Type="http://schemas.openxmlformats.org/officeDocument/2006/relationships/hyperlink" Target="https://www.youtube.com/watch?v=pTK9rHqO0P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2NIl9vdG7iA" TargetMode="External"/><Relationship Id="rId5" Type="http://schemas.openxmlformats.org/officeDocument/2006/relationships/hyperlink" Target="https://www.youtube.com/watch?v=0dIwOzpv3ng" TargetMode="External"/><Relationship Id="rId4" Type="http://schemas.openxmlformats.org/officeDocument/2006/relationships/hyperlink" Target="https://www.youtube.com/watch?v=T4Dtp1wcnjk" TargetMode="External"/><Relationship Id="rId9" Type="http://schemas.openxmlformats.org/officeDocument/2006/relationships/hyperlink" Target="http://www.pprch.cz/d/doc_file_188_5f7183c04e241e504784b73ba95673e2___pdf/Modelova-kazuistika.pdf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ddfBzE1AuU" TargetMode="External"/><Relationship Id="rId2" Type="http://schemas.openxmlformats.org/officeDocument/2006/relationships/hyperlink" Target="https://www.youtube.com/watch?v=2NIl9vdG7i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16CF4A-38C8-4151-92F2-E7F669D988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Projevy ADHD a rodina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5BEABDE-7BF9-44C9-A430-0B96A753D8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26.2.2018</a:t>
            </a:r>
          </a:p>
        </p:txBody>
      </p:sp>
    </p:spTree>
    <p:extLst>
      <p:ext uri="{BB962C8B-B14F-4D97-AF65-F5344CB8AC3E}">
        <p14:creationId xmlns:p14="http://schemas.microsoft.com/office/powerpoint/2010/main" val="2315248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8EF992-3D98-45E5-8734-A942EC3F9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C76C7B-9344-4590-9F74-CB90D62CC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528354"/>
            <a:ext cx="9720073" cy="4781006"/>
          </a:xfrm>
        </p:spPr>
        <p:txBody>
          <a:bodyPr/>
          <a:lstStyle/>
          <a:p>
            <a:r>
              <a:rPr lang="cs-CZ" sz="2800" b="1" dirty="0"/>
              <a:t>Impulzivita </a:t>
            </a:r>
          </a:p>
          <a:p>
            <a:r>
              <a:rPr lang="cs-CZ" sz="2800" dirty="0"/>
              <a:t>- porucha autoregulace</a:t>
            </a:r>
          </a:p>
          <a:p>
            <a:r>
              <a:rPr lang="cs-CZ" sz="2800" dirty="0"/>
              <a:t>- jen obtížně </a:t>
            </a:r>
            <a:r>
              <a:rPr lang="cs-CZ" sz="2800" b="1" dirty="0"/>
              <a:t>nereaguje</a:t>
            </a:r>
            <a:r>
              <a:rPr lang="cs-CZ" sz="2800" dirty="0"/>
              <a:t> na podnět</a:t>
            </a:r>
          </a:p>
          <a:p>
            <a:r>
              <a:rPr lang="cs-CZ" sz="2800" dirty="0"/>
              <a:t>- skáče ostatním do řeči</a:t>
            </a:r>
          </a:p>
          <a:p>
            <a:r>
              <a:rPr lang="cs-CZ" sz="2800" dirty="0"/>
              <a:t>- často zlobením získává pozornost</a:t>
            </a:r>
          </a:p>
          <a:p>
            <a:r>
              <a:rPr lang="cs-CZ" sz="2800" dirty="0"/>
              <a:t>- často spojeno s lhaním a dalšími projevy chování (krádeže apod.)</a:t>
            </a:r>
          </a:p>
        </p:txBody>
      </p:sp>
    </p:spTree>
    <p:extLst>
      <p:ext uri="{BB962C8B-B14F-4D97-AF65-F5344CB8AC3E}">
        <p14:creationId xmlns:p14="http://schemas.microsoft.com/office/powerpoint/2010/main" val="2854234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784E54-98CF-49AB-BF8E-8E89CB286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02DC28-1DF2-4055-B320-2FB910569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358537"/>
            <a:ext cx="9720073" cy="4950823"/>
          </a:xfrm>
        </p:spPr>
        <p:txBody>
          <a:bodyPr>
            <a:normAutofit/>
          </a:bodyPr>
          <a:lstStyle/>
          <a:p>
            <a:r>
              <a:rPr lang="cs-CZ" sz="2600" b="1" dirty="0"/>
              <a:t>Hrubá a jemná motorika</a:t>
            </a:r>
          </a:p>
          <a:p>
            <a:r>
              <a:rPr lang="cs-CZ" sz="2600" dirty="0"/>
              <a:t>- dříve </a:t>
            </a:r>
            <a:r>
              <a:rPr lang="cs-CZ" sz="2600" dirty="0" err="1"/>
              <a:t>Sy</a:t>
            </a:r>
            <a:r>
              <a:rPr lang="cs-CZ" sz="2600" dirty="0"/>
              <a:t> nemotorného dítěte</a:t>
            </a:r>
          </a:p>
          <a:p>
            <a:r>
              <a:rPr lang="cs-CZ" sz="2600" dirty="0"/>
              <a:t>- nekoordinované pohyby</a:t>
            </a:r>
          </a:p>
          <a:p>
            <a:r>
              <a:rPr lang="cs-CZ" sz="2600" dirty="0"/>
              <a:t>- časté tiky, křečovité pohyby</a:t>
            </a:r>
          </a:p>
          <a:p>
            <a:r>
              <a:rPr lang="cs-CZ" sz="2600" dirty="0"/>
              <a:t>- potíže v oblasti sebeobsluhy</a:t>
            </a:r>
          </a:p>
          <a:p>
            <a:r>
              <a:rPr lang="cs-CZ" sz="2600" b="1" dirty="0"/>
              <a:t>Grafomotorika</a:t>
            </a:r>
          </a:p>
          <a:p>
            <a:r>
              <a:rPr lang="cs-CZ" sz="2600" dirty="0"/>
              <a:t>- potíže s uvolněním ruky – vliv na písmo</a:t>
            </a:r>
          </a:p>
          <a:p>
            <a:r>
              <a:rPr lang="cs-CZ" sz="2600" dirty="0"/>
              <a:t>- nevyhledávají kreslení – je důležité volit vhodné metody</a:t>
            </a:r>
          </a:p>
        </p:txBody>
      </p:sp>
    </p:spTree>
    <p:extLst>
      <p:ext uri="{BB962C8B-B14F-4D97-AF65-F5344CB8AC3E}">
        <p14:creationId xmlns:p14="http://schemas.microsoft.com/office/powerpoint/2010/main" val="4168598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9DE1FF-D01D-4CCE-BD46-BA17A04A8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E41A55-F522-4C32-822F-9435ACAE4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502229"/>
            <a:ext cx="9720073" cy="4807131"/>
          </a:xfrm>
        </p:spPr>
        <p:txBody>
          <a:bodyPr/>
          <a:lstStyle/>
          <a:p>
            <a:r>
              <a:rPr lang="cs-CZ" sz="2800" dirty="0"/>
              <a:t>Motorika mluvidel</a:t>
            </a:r>
          </a:p>
          <a:p>
            <a:r>
              <a:rPr lang="cs-CZ" sz="2800" dirty="0"/>
              <a:t> - artikulační neobratnost, někdy až překotná mluva</a:t>
            </a:r>
          </a:p>
          <a:p>
            <a:r>
              <a:rPr lang="cs-CZ" sz="2800" dirty="0"/>
              <a:t>- asimilace (prázdniny – </a:t>
            </a:r>
            <a:r>
              <a:rPr lang="cs-CZ" sz="2800" dirty="0" err="1"/>
              <a:t>prázdnyny</a:t>
            </a:r>
            <a:r>
              <a:rPr lang="cs-CZ" sz="2800" dirty="0"/>
              <a:t>)</a:t>
            </a:r>
          </a:p>
          <a:p>
            <a:endParaRPr lang="cs-CZ" sz="2800" dirty="0"/>
          </a:p>
          <a:p>
            <a:r>
              <a:rPr lang="cs-CZ" sz="2800" dirty="0"/>
              <a:t>Psychomotorické tempo</a:t>
            </a:r>
          </a:p>
          <a:p>
            <a:r>
              <a:rPr lang="cs-CZ" sz="2800" dirty="0"/>
              <a:t>- zpravidla zvýšené (u činností typu psaní naopak třeba pomalé – dysgrafie – rychle tyto činnosti pak dítě vzdává)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667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8CBA94-0AD6-4ABF-A505-585A330E3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1624E2-153F-4DB7-AE60-6ECF77B7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567543"/>
            <a:ext cx="9720073" cy="4741817"/>
          </a:xfrm>
        </p:spPr>
        <p:txBody>
          <a:bodyPr>
            <a:normAutofit/>
          </a:bodyPr>
          <a:lstStyle/>
          <a:p>
            <a:r>
              <a:rPr lang="cs-CZ" sz="2600" b="1" dirty="0"/>
              <a:t>Unavitelnost</a:t>
            </a:r>
          </a:p>
          <a:p>
            <a:r>
              <a:rPr lang="cs-CZ" sz="2600" dirty="0"/>
              <a:t>- nastupuje pak chybovost při úkolech a potíže s pozornosti</a:t>
            </a:r>
          </a:p>
          <a:p>
            <a:r>
              <a:rPr lang="cs-CZ" sz="2600" dirty="0"/>
              <a:t>- kolísání pozornosti (v rámci jednoho úkolu)</a:t>
            </a:r>
          </a:p>
          <a:p>
            <a:r>
              <a:rPr lang="cs-CZ" sz="2600" dirty="0"/>
              <a:t>- střídání činností</a:t>
            </a:r>
          </a:p>
          <a:p>
            <a:r>
              <a:rPr lang="cs-CZ" sz="2600" b="1" dirty="0"/>
              <a:t>Poruchy vnímání</a:t>
            </a:r>
          </a:p>
          <a:p>
            <a:r>
              <a:rPr lang="cs-CZ" sz="2600" dirty="0"/>
              <a:t>- potíže odhadnout vzdálenost</a:t>
            </a:r>
          </a:p>
          <a:p>
            <a:r>
              <a:rPr lang="cs-CZ" sz="2600" dirty="0"/>
              <a:t>- odkud přichází zvuk</a:t>
            </a:r>
          </a:p>
          <a:p>
            <a:r>
              <a:rPr lang="cs-CZ" sz="2600" dirty="0"/>
              <a:t>- potíže v oblasti percepcí</a:t>
            </a:r>
          </a:p>
        </p:txBody>
      </p:sp>
    </p:spTree>
    <p:extLst>
      <p:ext uri="{BB962C8B-B14F-4D97-AF65-F5344CB8AC3E}">
        <p14:creationId xmlns:p14="http://schemas.microsoft.com/office/powerpoint/2010/main" val="2707950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3EAEEF-9AAC-4D59-9B4D-02E27F67C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DB1842-8F75-423A-BB7D-8CAE022BC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585217"/>
            <a:ext cx="9720073" cy="5724144"/>
          </a:xfrm>
        </p:spPr>
        <p:txBody>
          <a:bodyPr>
            <a:normAutofit fontScale="92500" lnSpcReduction="20000"/>
          </a:bodyPr>
          <a:lstStyle/>
          <a:p>
            <a:r>
              <a:rPr lang="cs-CZ" sz="2800" b="1" dirty="0"/>
              <a:t>Další projevy</a:t>
            </a:r>
          </a:p>
          <a:p>
            <a:r>
              <a:rPr lang="cs-CZ" sz="2800" dirty="0"/>
              <a:t>- potíže orientovat se v čase, v prostoru</a:t>
            </a:r>
          </a:p>
          <a:p>
            <a:r>
              <a:rPr lang="cs-CZ" sz="2800" dirty="0"/>
              <a:t>- potíže s organizací činností, s vytvářením plánu (x alternativní přístupy)</a:t>
            </a:r>
          </a:p>
          <a:p>
            <a:r>
              <a:rPr lang="cs-CZ" sz="2800" dirty="0"/>
              <a:t>- spí méně</a:t>
            </a:r>
          </a:p>
          <a:p>
            <a:r>
              <a:rPr lang="cs-CZ" sz="2800" dirty="0"/>
              <a:t>- sourozenecká rivalita</a:t>
            </a:r>
          </a:p>
          <a:p>
            <a:r>
              <a:rPr lang="cs-CZ" sz="2800" dirty="0"/>
              <a:t>- izolace rodiny</a:t>
            </a:r>
          </a:p>
          <a:p>
            <a:r>
              <a:rPr lang="cs-CZ" sz="2800" dirty="0"/>
              <a:t>- neochota okolí hlídat dítě</a:t>
            </a:r>
          </a:p>
          <a:p>
            <a:r>
              <a:rPr lang="cs-CZ" sz="2800" dirty="0"/>
              <a:t>- nepořádnost</a:t>
            </a:r>
          </a:p>
          <a:p>
            <a:r>
              <a:rPr lang="cs-CZ" sz="2800" dirty="0"/>
              <a:t>- potíže zklidnit se při hře</a:t>
            </a:r>
          </a:p>
          <a:p>
            <a:r>
              <a:rPr lang="cs-CZ" sz="2800" dirty="0"/>
              <a:t>- snadno se pro něco nadchnou</a:t>
            </a:r>
          </a:p>
          <a:p>
            <a:r>
              <a:rPr lang="cs-CZ" sz="2800" dirty="0"/>
              <a:t>- nedomyslí následky činů</a:t>
            </a:r>
          </a:p>
          <a:p>
            <a:r>
              <a:rPr lang="cs-CZ" sz="2800" dirty="0"/>
              <a:t>- samomluva (vnitřní řeč)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935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A54E87-CF31-4C91-A61A-58533F806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30552C-B120-4289-9724-FF70B15C1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645920"/>
            <a:ext cx="9720073" cy="4663440"/>
          </a:xfrm>
        </p:spPr>
        <p:txBody>
          <a:bodyPr/>
          <a:lstStyle/>
          <a:p>
            <a:r>
              <a:rPr lang="cs-CZ" sz="2600" b="1" dirty="0"/>
              <a:t>Poruchy emocí </a:t>
            </a:r>
          </a:p>
          <a:p>
            <a:r>
              <a:rPr lang="cs-CZ" sz="2600" b="1" dirty="0"/>
              <a:t>- </a:t>
            </a:r>
            <a:r>
              <a:rPr lang="cs-CZ" sz="2800" dirty="0"/>
              <a:t>výkyvy nálad</a:t>
            </a:r>
          </a:p>
          <a:p>
            <a:r>
              <a:rPr lang="cs-CZ" sz="2800" dirty="0"/>
              <a:t>- snížená frustrační tolerance (snášení neúspěchu)</a:t>
            </a:r>
          </a:p>
          <a:p>
            <a:r>
              <a:rPr lang="cs-CZ" sz="2800" dirty="0"/>
              <a:t>-  agresivita</a:t>
            </a:r>
          </a:p>
          <a:p>
            <a:r>
              <a:rPr lang="cs-CZ" sz="2800" dirty="0"/>
              <a:t>- úzkosti, deprese</a:t>
            </a:r>
          </a:p>
          <a:p>
            <a:r>
              <a:rPr lang="cs-CZ" sz="2800" dirty="0"/>
              <a:t>-  nižší empatie a sebestřednost (nemám čas na potíže ostatních x impulzivita se může jevit jako nezájem o ostatní)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5632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8ED2E-EB33-499F-8A81-5F617879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DB82CD-69A1-4EFA-8764-55C6B5EA1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doporučíte rodičům za zásady práce v domácím prostředí?</a:t>
            </a:r>
          </a:p>
        </p:txBody>
      </p:sp>
      <p:pic>
        <p:nvPicPr>
          <p:cNvPr id="5" name="Picture 2" descr="Výsledek obrázku pro skupinová práce">
            <a:extLst>
              <a:ext uri="{FF2B5EF4-FFF2-40B4-BE49-F238E27FC236}">
                <a16:creationId xmlns:a16="http://schemas.microsoft.com/office/drawing/2014/main" id="{AF9ECDA8-253D-42DB-935C-96E10D8E4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3253061"/>
            <a:ext cx="3552825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966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BB8B01-3501-43D9-8EA8-58079F4C2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Doporučení pro rodiče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DEB21E-8F41-477C-847C-F3B2774FA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15152"/>
            <a:ext cx="9720073" cy="4494208"/>
          </a:xfrm>
        </p:spPr>
        <p:txBody>
          <a:bodyPr>
            <a:noAutofit/>
          </a:bodyPr>
          <a:lstStyle/>
          <a:p>
            <a:r>
              <a:rPr lang="cs-CZ" sz="2500" dirty="0"/>
              <a:t>- klidné prostředí</a:t>
            </a:r>
          </a:p>
          <a:p>
            <a:r>
              <a:rPr lang="cs-CZ" sz="2500" dirty="0"/>
              <a:t>- řád a pevné hranice, pravidla, pochvala</a:t>
            </a:r>
          </a:p>
          <a:p>
            <a:r>
              <a:rPr lang="cs-CZ" sz="2500" dirty="0"/>
              <a:t>- důslednost</a:t>
            </a:r>
          </a:p>
          <a:p>
            <a:r>
              <a:rPr lang="cs-CZ" sz="2500" dirty="0"/>
              <a:t>- odměny x odejmutí výhody (jasně vymezit, zároveň „</a:t>
            </a:r>
            <a:r>
              <a:rPr lang="cs-CZ" sz="2500" dirty="0" err="1"/>
              <a:t>uhlídatelné</a:t>
            </a:r>
            <a:r>
              <a:rPr lang="cs-CZ" sz="2500" dirty="0"/>
              <a:t>“)</a:t>
            </a:r>
          </a:p>
          <a:p>
            <a:r>
              <a:rPr lang="cs-CZ" sz="2500" dirty="0"/>
              <a:t>- sjednocená výchova</a:t>
            </a:r>
          </a:p>
          <a:p>
            <a:r>
              <a:rPr lang="cs-CZ" sz="2500" dirty="0"/>
              <a:t>- soustředit se na kladné stránky</a:t>
            </a:r>
          </a:p>
          <a:p>
            <a:r>
              <a:rPr lang="cs-CZ" sz="2500" dirty="0"/>
              <a:t>- klidné pracovní místo – zvuky v pozadí? (</a:t>
            </a:r>
            <a:r>
              <a:rPr lang="cs-CZ" sz="2500" dirty="0" err="1"/>
              <a:t>Zentall</a:t>
            </a:r>
            <a:r>
              <a:rPr lang="cs-CZ" sz="2500" dirty="0"/>
              <a:t>, 2005 – nesmí jít o  </a:t>
            </a:r>
          </a:p>
          <a:p>
            <a:r>
              <a:rPr lang="cs-CZ" sz="2500" dirty="0"/>
              <a:t>                                   příkaz nebo výzvu)</a:t>
            </a:r>
          </a:p>
          <a:p>
            <a:r>
              <a:rPr lang="cs-CZ" sz="2500" dirty="0"/>
              <a:t>- volnočasové aktivity</a:t>
            </a:r>
          </a:p>
        </p:txBody>
      </p:sp>
    </p:spTree>
    <p:extLst>
      <p:ext uri="{BB962C8B-B14F-4D97-AF65-F5344CB8AC3E}">
        <p14:creationId xmlns:p14="http://schemas.microsoft.com/office/powerpoint/2010/main" val="1729177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F69E3E-3C91-4DDE-BE34-7DD84FE6E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na domácí úkoly?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4A1921-B7E5-455A-A98C-A10F5DCA4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85950"/>
            <a:ext cx="9720073" cy="4423410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- Plán a organizace</a:t>
            </a:r>
          </a:p>
          <a:p>
            <a:r>
              <a:rPr lang="cs-CZ" sz="2400" dirty="0"/>
              <a:t>          - cílová dráha</a:t>
            </a:r>
          </a:p>
          <a:p>
            <a:r>
              <a:rPr lang="cs-CZ" sz="2400" dirty="0"/>
              <a:t>          - vizualizace úkolů</a:t>
            </a:r>
          </a:p>
          <a:p>
            <a:r>
              <a:rPr lang="cs-CZ" sz="2400" dirty="0"/>
              <a:t>- ohraničený čas – na úkoly a také na přestávky (vizualizace)</a:t>
            </a:r>
          </a:p>
          <a:p>
            <a:r>
              <a:rPr lang="cs-CZ" sz="2400" dirty="0"/>
              <a:t>- pozitivní vztahové signály – úsměv, dotyk, pochvala a povzbuzení, přidejte se a</a:t>
            </a:r>
          </a:p>
          <a:p>
            <a:r>
              <a:rPr lang="cs-CZ" sz="2400" dirty="0"/>
              <a:t>                                           taky pracujte</a:t>
            </a:r>
          </a:p>
          <a:p>
            <a:r>
              <a:rPr lang="cs-CZ" sz="2400" dirty="0"/>
              <a:t>- odměny – „snězte gumového medvídka“</a:t>
            </a:r>
          </a:p>
          <a:p>
            <a:r>
              <a:rPr lang="cs-CZ" sz="2400" dirty="0"/>
              <a:t>- prostor pro ventilaci emocí – zároveň hranice</a:t>
            </a:r>
          </a:p>
          <a:p>
            <a:r>
              <a:rPr lang="cs-CZ" sz="2400" dirty="0"/>
              <a:t>- dítě jako učitel</a:t>
            </a:r>
          </a:p>
          <a:p>
            <a:r>
              <a:rPr lang="cs-CZ" sz="2400" dirty="0"/>
              <a:t>- smlouva, plán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7059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28FC41-0033-4A36-92E7-E87B9C14A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Zapomínání a chaos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A14507-F1D4-4640-ADD5-FF3ED0920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</a:t>
            </a:r>
            <a:r>
              <a:rPr lang="cs-CZ" sz="2800" dirty="0" err="1"/>
              <a:t>úkolníček</a:t>
            </a:r>
            <a:r>
              <a:rPr lang="cs-CZ" sz="2800" dirty="0"/>
              <a:t> – proškrtnout, když není úkol</a:t>
            </a:r>
          </a:p>
          <a:p>
            <a:r>
              <a:rPr lang="cs-CZ" sz="2800" dirty="0"/>
              <a:t>- barevné složky</a:t>
            </a:r>
          </a:p>
          <a:p>
            <a:r>
              <a:rPr lang="cs-CZ" sz="2800" dirty="0"/>
              <a:t>- nástěnka, lepící štítky, rozvrh (místo předmětu nálepka, co mít na</a:t>
            </a:r>
          </a:p>
          <a:p>
            <a:r>
              <a:rPr lang="cs-CZ" sz="2800" dirty="0"/>
              <a:t>   stole)</a:t>
            </a:r>
          </a:p>
          <a:p>
            <a:r>
              <a:rPr lang="cs-CZ" sz="2800" dirty="0"/>
              <a:t>- upomínací znamení, talisman</a:t>
            </a:r>
          </a:p>
        </p:txBody>
      </p:sp>
    </p:spTree>
    <p:extLst>
      <p:ext uri="{BB962C8B-B14F-4D97-AF65-F5344CB8AC3E}">
        <p14:creationId xmlns:p14="http://schemas.microsoft.com/office/powerpoint/2010/main" val="1041022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0E8D32-D856-4319-9342-573C4BDDB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9E7620-2B7C-4672-8273-9ACD5EB85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502229"/>
            <a:ext cx="9720073" cy="4807131"/>
          </a:xfrm>
        </p:spPr>
        <p:txBody>
          <a:bodyPr>
            <a:normAutofit/>
          </a:bodyPr>
          <a:lstStyle/>
          <a:p>
            <a:r>
              <a:rPr lang="cs-CZ" sz="2600" dirty="0"/>
              <a:t>Šestiletý Daniel byl od rizikového porodu na neurologii sledován pro abnormální nález na EEG a poruchy spánku. V posledním roce docházky do MŠ byly zřetelné známky hyperaktivity a neklidu, byly zjištěny nedostatky ve zvládání úkolů, které měly být nácvikem pro školní práci, tréninkem pozornosti, vytrvalosti a samostatné práce. Proto byl odeslán na psychiatrické a psychologické vyšetření, kde byla zjištěna porucha pozornosti, hyperaktivita a normální intelekt.</a:t>
            </a:r>
          </a:p>
          <a:p>
            <a:r>
              <a:rPr lang="cs-CZ" sz="2600" dirty="0"/>
              <a:t>Rodině byla navržena farmakologická péče, kterou rodiče přijali.</a:t>
            </a:r>
          </a:p>
          <a:p>
            <a:r>
              <a:rPr lang="cs-CZ" sz="2600" dirty="0"/>
              <a:t>Daniel začal léčbou s </a:t>
            </a:r>
            <a:r>
              <a:rPr lang="cs-CZ" sz="2600" dirty="0" err="1"/>
              <a:t>Ritalinem</a:t>
            </a:r>
            <a:r>
              <a:rPr lang="cs-CZ" sz="2600" dirty="0"/>
              <a:t> ještě v posledním roce v MŠ. Matka však neinformovala personál MŠ, což může být rizikové, zde se to však osvědčilo. Učitelka chválila chlapce za velké pokroky a pozitivní změnu v chování. Do této doby byl Daniel mnohem častěji terčem kritiky. </a:t>
            </a:r>
          </a:p>
        </p:txBody>
      </p:sp>
    </p:spTree>
    <p:extLst>
      <p:ext uri="{BB962C8B-B14F-4D97-AF65-F5344CB8AC3E}">
        <p14:creationId xmlns:p14="http://schemas.microsoft.com/office/powerpoint/2010/main" val="1070192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63D796-14B9-42DC-9F7D-8FC4710C8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Doporučení pro rodiče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B28561-AE5D-4E98-8AA3-286E0D990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15152"/>
            <a:ext cx="9720073" cy="449420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- </a:t>
            </a:r>
            <a:r>
              <a:rPr lang="cs-CZ" sz="2600" dirty="0"/>
              <a:t>časový plán a rozvrh</a:t>
            </a:r>
          </a:p>
          <a:p>
            <a:r>
              <a:rPr lang="cs-CZ" sz="2600" dirty="0"/>
              <a:t>- dohody (předem se domluvit – v úterý v 8 ráno bude uklizeno)</a:t>
            </a:r>
          </a:p>
          <a:p>
            <a:r>
              <a:rPr lang="cs-CZ" sz="2600" dirty="0"/>
              <a:t>- připomínání – neverbální komunikace</a:t>
            </a:r>
          </a:p>
          <a:p>
            <a:r>
              <a:rPr lang="cs-CZ" sz="2600" dirty="0"/>
              <a:t>- odchod do školy – plán pro využití např. koupelny</a:t>
            </a:r>
          </a:p>
          <a:p>
            <a:r>
              <a:rPr lang="cs-CZ" sz="2600" dirty="0"/>
              <a:t>- sourozenci – pokoj</a:t>
            </a:r>
          </a:p>
          <a:p>
            <a:r>
              <a:rPr lang="cs-CZ" sz="2600" dirty="0"/>
              <a:t>- </a:t>
            </a:r>
            <a:r>
              <a:rPr lang="cs-CZ" sz="2600" dirty="0" err="1"/>
              <a:t>time-out</a:t>
            </a:r>
            <a:endParaRPr lang="cs-CZ" sz="2600" dirty="0"/>
          </a:p>
          <a:p>
            <a:r>
              <a:rPr lang="cs-CZ" sz="2600" dirty="0"/>
              <a:t>- </a:t>
            </a:r>
            <a:r>
              <a:rPr lang="cs-CZ" sz="2600"/>
              <a:t>zviditelnit čas, režim</a:t>
            </a:r>
            <a:endParaRPr lang="cs-CZ" sz="2600" dirty="0"/>
          </a:p>
          <a:p>
            <a:endParaRPr lang="cs-CZ" sz="2600" dirty="0"/>
          </a:p>
          <a:p>
            <a:r>
              <a:rPr lang="cs-CZ" sz="2600" dirty="0"/>
              <a:t>Např. </a:t>
            </a:r>
            <a:r>
              <a:rPr lang="cs-CZ" sz="2600" dirty="0" err="1"/>
              <a:t>Kuprev</a:t>
            </a:r>
            <a:r>
              <a:rPr lang="cs-CZ" sz="2600" dirty="0"/>
              <a:t>, </a:t>
            </a:r>
            <a:r>
              <a:rPr lang="cs-CZ" sz="2600" dirty="0" err="1"/>
              <a:t>Kupoz</a:t>
            </a:r>
            <a:r>
              <a:rPr lang="cs-CZ" sz="2600" dirty="0"/>
              <a:t>, </a:t>
            </a:r>
            <a:r>
              <a:rPr lang="cs-CZ" sz="2600" dirty="0" err="1"/>
              <a:t>Ropratem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631355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725CF2-6D02-44F8-99D2-ECA12D961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Každodenní „rituály“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6629FE-3B9C-46B6-A5EB-58E07551A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Ranní vstávání a večerní usínání – „expres“</a:t>
            </a:r>
          </a:p>
          <a:p>
            <a:r>
              <a:rPr lang="cs-CZ" sz="2400" dirty="0"/>
              <a:t>Trezor na zlá slova</a:t>
            </a:r>
          </a:p>
          <a:p>
            <a:r>
              <a:rPr lang="cs-CZ" sz="2400" dirty="0"/>
              <a:t>S humorem jde všechno lépe</a:t>
            </a:r>
          </a:p>
          <a:p>
            <a:r>
              <a:rPr lang="cs-CZ" sz="2400" dirty="0"/>
              <a:t>„gumoví medvídci“</a:t>
            </a:r>
          </a:p>
          <a:p>
            <a:r>
              <a:rPr lang="cs-CZ" sz="2400" dirty="0"/>
              <a:t>Prostor pro nadávání, vztek</a:t>
            </a:r>
          </a:p>
          <a:p>
            <a:r>
              <a:rPr lang="cs-CZ" sz="2400" dirty="0"/>
              <a:t>Čas na „tatranku“</a:t>
            </a:r>
          </a:p>
          <a:p>
            <a:r>
              <a:rPr lang="cs-CZ" sz="2400" dirty="0"/>
              <a:t>Odměny</a:t>
            </a:r>
          </a:p>
        </p:txBody>
      </p:sp>
    </p:spTree>
    <p:extLst>
      <p:ext uri="{BB962C8B-B14F-4D97-AF65-F5344CB8AC3E}">
        <p14:creationId xmlns:p14="http://schemas.microsoft.com/office/powerpoint/2010/main" val="466395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CBF31E-A8F0-46D5-8FE2-2906DC453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699407"/>
            <a:ext cx="9546609" cy="3621190"/>
          </a:xfrm>
        </p:spPr>
        <p:txBody>
          <a:bodyPr/>
          <a:lstStyle/>
          <a:p>
            <a:r>
              <a:rPr lang="cs-CZ" dirty="0"/>
              <a:t>Emoce                                              Společenské hry</a:t>
            </a:r>
          </a:p>
          <a:p>
            <a:endParaRPr lang="cs-CZ" dirty="0"/>
          </a:p>
          <a:p>
            <a:r>
              <a:rPr lang="cs-CZ" dirty="0"/>
              <a:t>                                                        </a:t>
            </a:r>
          </a:p>
        </p:txBody>
      </p:sp>
      <p:pic>
        <p:nvPicPr>
          <p:cNvPr id="1026" name="Picture 2" descr="VÃ½sledek obrÃ¡zku pro v hlavÄ">
            <a:extLst>
              <a:ext uri="{FF2B5EF4-FFF2-40B4-BE49-F238E27FC236}">
                <a16:creationId xmlns:a16="http://schemas.microsoft.com/office/drawing/2014/main" id="{2C664300-D9E2-49C2-AF06-54287329F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046" y="1746802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08372C3-78D4-4D62-B01A-56570158E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pomůcky</a:t>
            </a:r>
          </a:p>
        </p:txBody>
      </p:sp>
      <p:pic>
        <p:nvPicPr>
          <p:cNvPr id="1028" name="Picture 4" descr="VÃ½sledek obrÃ¡zku pro duch hra">
            <a:extLst>
              <a:ext uri="{FF2B5EF4-FFF2-40B4-BE49-F238E27FC236}">
                <a16:creationId xmlns:a16="http://schemas.microsoft.com/office/drawing/2014/main" id="{80E8B749-B5EA-4C51-B6D1-0AC788488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4" y="2390775"/>
            <a:ext cx="4252912" cy="320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.myshoptet.com/usr/www.autismus-a-my.cz/user/shop/detail_small/19547_emoce-obrazkove-karty-pro-porozumeni-emocim-a-rozvoj-socialnich-dovednosti.jpg?5bd064f7">
            <a:extLst>
              <a:ext uri="{FF2B5EF4-FFF2-40B4-BE49-F238E27FC236}">
                <a16:creationId xmlns:a16="http://schemas.microsoft.com/office/drawing/2014/main" id="{EF3AC155-7EC5-47ED-960B-2E93585FE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13" y="4329767"/>
            <a:ext cx="27622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21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722AEA-E2C6-4B88-8FA3-3EA88D094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20428E-313A-42CE-8B05-07583498A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https://mamiee.static.s1.upgates.com/_cache/3/3/33c52147a755c595a85edb64f9e48240.png">
            <a:extLst>
              <a:ext uri="{FF2B5EF4-FFF2-40B4-BE49-F238E27FC236}">
                <a16:creationId xmlns:a16="http://schemas.microsoft.com/office/drawing/2014/main" id="{1FBF6EA0-4AE8-4B77-835D-F56329367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0"/>
            <a:ext cx="7091363" cy="630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8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24C36B-EAA4-41D4-BE74-C7776A126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SouvisejÃ­cÃ­ obrÃ¡zek">
            <a:extLst>
              <a:ext uri="{FF2B5EF4-FFF2-40B4-BE49-F238E27FC236}">
                <a16:creationId xmlns:a16="http://schemas.microsoft.com/office/drawing/2014/main" id="{EE8C75EF-C3EA-4442-8150-119437BC29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1000125"/>
            <a:ext cx="7300911" cy="50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631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B55BEAA6-CB2B-4CB4-8D97-DE0BD7F2D3C0}"/>
              </a:ext>
            </a:extLst>
          </p:cNvPr>
          <p:cNvSpPr/>
          <p:nvPr/>
        </p:nvSpPr>
        <p:spPr>
          <a:xfrm>
            <a:off x="2112134" y="982176"/>
            <a:ext cx="743111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dirty="0"/>
              <a:t>MÉ SILNÉ JÁ </a:t>
            </a:r>
          </a:p>
          <a:p>
            <a:r>
              <a:rPr lang="cs-CZ" sz="2600" dirty="0"/>
              <a:t>Silná stránka, kterou se vyznačuje někdo z členů mé rodiny: </a:t>
            </a:r>
          </a:p>
          <a:p>
            <a:r>
              <a:rPr lang="cs-CZ" sz="2600" dirty="0"/>
              <a:t>Co na sobě oceňuji: </a:t>
            </a:r>
          </a:p>
          <a:p>
            <a:r>
              <a:rPr lang="cs-CZ" sz="2600" dirty="0"/>
              <a:t>Nějaká událost, při níž jsem byl sám se sebou spokojený: </a:t>
            </a:r>
          </a:p>
          <a:p>
            <a:r>
              <a:rPr lang="cs-CZ" sz="2600" dirty="0"/>
              <a:t>Kdy jsem udělal někomu něčím radost: </a:t>
            </a:r>
          </a:p>
          <a:p>
            <a:r>
              <a:rPr lang="cs-CZ" sz="2600" dirty="0"/>
              <a:t>Něco, co se mi líbí na mém zevnějšku: </a:t>
            </a:r>
          </a:p>
          <a:p>
            <a:r>
              <a:rPr lang="cs-CZ" sz="2600" dirty="0"/>
              <a:t>Vlastnost, která se mi na mě líbí: </a:t>
            </a:r>
          </a:p>
          <a:p>
            <a:r>
              <a:rPr lang="cs-CZ" sz="2600" dirty="0"/>
              <a:t>Co se mi v poslední době povedlo: </a:t>
            </a:r>
          </a:p>
          <a:p>
            <a:r>
              <a:rPr lang="cs-CZ" sz="2600" dirty="0"/>
              <a:t>Situace, v níž jsem prokázal odvahu: </a:t>
            </a:r>
          </a:p>
          <a:p>
            <a:r>
              <a:rPr lang="cs-CZ" sz="2600" dirty="0"/>
              <a:t>Co si můžu říct, když si chci dodat odvahu a sílu:</a:t>
            </a:r>
          </a:p>
        </p:txBody>
      </p:sp>
    </p:spTree>
    <p:extLst>
      <p:ext uri="{BB962C8B-B14F-4D97-AF65-F5344CB8AC3E}">
        <p14:creationId xmlns:p14="http://schemas.microsoft.com/office/powerpoint/2010/main" val="2780693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7AEAB5-5D73-41C6-B85C-91B892835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Tipy pro navození bdělosti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384D09-D427-4120-8530-19D4DA6D5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</a:t>
            </a:r>
            <a:r>
              <a:rPr lang="cs-CZ" sz="2400" dirty="0"/>
              <a:t>jasné světlo</a:t>
            </a:r>
          </a:p>
          <a:p>
            <a:r>
              <a:rPr lang="cs-CZ" sz="2400" dirty="0"/>
              <a:t>- hlasitá a rytmická hudba</a:t>
            </a:r>
          </a:p>
          <a:p>
            <a:r>
              <a:rPr lang="cs-CZ" sz="2400" dirty="0"/>
              <a:t>- změny poloh</a:t>
            </a:r>
          </a:p>
          <a:p>
            <a:r>
              <a:rPr lang="cs-CZ" sz="2400" dirty="0"/>
              <a:t>- mnemotechnické pomůcky – „bdělý a čilý – jak v úlu včely“</a:t>
            </a:r>
          </a:p>
          <a:p>
            <a:r>
              <a:rPr lang="cs-CZ" sz="2400" dirty="0"/>
              <a:t>- cvičení pro navýšení pozornosti – žonglování, křížení, skákání přes švihadlo, 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7311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8A9255-39D7-437C-B0E8-6ED4AF4C5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Tipy pro zachování klidu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AC2769-467B-47A5-84F0-5DB3B2D4D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</a:t>
            </a:r>
            <a:r>
              <a:rPr lang="cs-CZ" sz="2800" dirty="0"/>
              <a:t>tichá hudba, ztlumené světlo</a:t>
            </a:r>
          </a:p>
          <a:p>
            <a:r>
              <a:rPr lang="cs-CZ" sz="2800" dirty="0"/>
              <a:t>- tlakové masáže</a:t>
            </a:r>
          </a:p>
          <a:p>
            <a:r>
              <a:rPr lang="cs-CZ" sz="2800" dirty="0"/>
              <a:t>- relaxační techniky dýchání</a:t>
            </a:r>
          </a:p>
          <a:p>
            <a:r>
              <a:rPr lang="cs-CZ" sz="2800" dirty="0"/>
              <a:t>- vypít čaj</a:t>
            </a:r>
          </a:p>
          <a:p>
            <a:r>
              <a:rPr lang="cs-CZ" sz="2800" dirty="0"/>
              <a:t>- přestávka</a:t>
            </a:r>
          </a:p>
          <a:p>
            <a:r>
              <a:rPr lang="cs-CZ" sz="2800" dirty="0"/>
              <a:t>- pomalé houpání</a:t>
            </a:r>
          </a:p>
        </p:txBody>
      </p:sp>
    </p:spTree>
    <p:extLst>
      <p:ext uri="{BB962C8B-B14F-4D97-AF65-F5344CB8AC3E}">
        <p14:creationId xmlns:p14="http://schemas.microsoft.com/office/powerpoint/2010/main" val="3258486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7D4641-427D-4D80-9446-4AFAA89FA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66DFC1-AEDD-4F61-B59A-75D4DA38B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72" y="1570672"/>
            <a:ext cx="9720073" cy="4023360"/>
          </a:xfrm>
        </p:spPr>
        <p:txBody>
          <a:bodyPr>
            <a:normAutofit/>
          </a:bodyPr>
          <a:lstStyle/>
          <a:p>
            <a:pPr algn="ctr"/>
            <a:r>
              <a:rPr lang="cs-CZ" sz="5600" dirty="0"/>
              <a:t>Výchovné styly?</a:t>
            </a:r>
          </a:p>
        </p:txBody>
      </p:sp>
      <p:pic>
        <p:nvPicPr>
          <p:cNvPr id="1026" name="Picture 2" descr="Výsledek obrázku pro výchova">
            <a:extLst>
              <a:ext uri="{FF2B5EF4-FFF2-40B4-BE49-F238E27FC236}">
                <a16:creationId xmlns:a16="http://schemas.microsoft.com/office/drawing/2014/main" id="{42D1457B-5FAF-4291-AF13-D87D8AC2A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623" y="3070288"/>
            <a:ext cx="38100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176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6CE4D1-7CA5-4313-A220-64A14CD2E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928" y="356616"/>
            <a:ext cx="9720072" cy="1499616"/>
          </a:xfrm>
        </p:spPr>
        <p:txBody>
          <a:bodyPr/>
          <a:lstStyle/>
          <a:p>
            <a:r>
              <a:rPr lang="cs-CZ" dirty="0"/>
              <a:t>Co rodiče potřebují?</a:t>
            </a:r>
          </a:p>
        </p:txBody>
      </p:sp>
      <p:pic>
        <p:nvPicPr>
          <p:cNvPr id="5122" name="Picture 2" descr="http://www.rdasia.com/sites/default/files/slides/adhd_bed_770.jpg">
            <a:extLst>
              <a:ext uri="{FF2B5EF4-FFF2-40B4-BE49-F238E27FC236}">
                <a16:creationId xmlns:a16="http://schemas.microsoft.com/office/drawing/2014/main" id="{C362DF5D-A555-4F9B-9C6C-019A789097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66" y="1785937"/>
            <a:ext cx="5578657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greatschools.org/gk/wp-content/uploads/2014/12/ADHD-resized-360x180.jpg">
            <a:extLst>
              <a:ext uri="{FF2B5EF4-FFF2-40B4-BE49-F238E27FC236}">
                <a16:creationId xmlns:a16="http://schemas.microsoft.com/office/drawing/2014/main" id="{ED10AF43-2171-40B2-85C6-EC9898048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39" y="4214812"/>
            <a:ext cx="3429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DF9B7C26-9C4B-4D8A-9C13-59471D19D7B6}"/>
              </a:ext>
            </a:extLst>
          </p:cNvPr>
          <p:cNvSpPr/>
          <p:nvPr/>
        </p:nvSpPr>
        <p:spPr>
          <a:xfrm>
            <a:off x="1204527" y="5744646"/>
            <a:ext cx="467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https://www.youtube.com/watch?v=1GIx-JYdLZs</a:t>
            </a:r>
          </a:p>
        </p:txBody>
      </p:sp>
    </p:spTree>
    <p:extLst>
      <p:ext uri="{BB962C8B-B14F-4D97-AF65-F5344CB8AC3E}">
        <p14:creationId xmlns:p14="http://schemas.microsoft.com/office/powerpoint/2010/main" val="351407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879FED-4999-4788-9F7A-EFF2B9542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CE9BD5-4BBB-4713-8834-1B3C436D8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Jaké 3 vlastnosti mám na dítěti rád?</a:t>
            </a:r>
          </a:p>
          <a:p>
            <a:endParaRPr lang="cs-CZ" dirty="0"/>
          </a:p>
          <a:p>
            <a:r>
              <a:rPr lang="cs-CZ" dirty="0"/>
              <a:t>Které věci potřebuji změnit?</a:t>
            </a:r>
          </a:p>
          <a:p>
            <a:r>
              <a:rPr lang="cs-CZ" dirty="0"/>
              <a:t>Které věci jsou nejdůležitější změnit?</a:t>
            </a:r>
          </a:p>
          <a:p>
            <a:endParaRPr lang="cs-CZ" dirty="0"/>
          </a:p>
          <a:p>
            <a:r>
              <a:rPr lang="cs-CZ" dirty="0"/>
              <a:t>Čím začnu?</a:t>
            </a:r>
          </a:p>
          <a:p>
            <a:endParaRPr lang="cs-CZ" dirty="0"/>
          </a:p>
          <a:p>
            <a:r>
              <a:rPr lang="cs-CZ" dirty="0"/>
              <a:t>Co dítě motivuje?</a:t>
            </a:r>
          </a:p>
        </p:txBody>
      </p:sp>
    </p:spTree>
    <p:extLst>
      <p:ext uri="{BB962C8B-B14F-4D97-AF65-F5344CB8AC3E}">
        <p14:creationId xmlns:p14="http://schemas.microsoft.com/office/powerpoint/2010/main" val="199219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1C063-B1C6-4FEF-A43B-C155B5880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https://slideplayer.cz/slide/12522712/75/images/17/Doporu%C4%8Den%C3%AD+rodi%C4%8D%C5%AFm+Hranice%21%21%21+L%C3%A1skypln%C3%A9+p%C5%99ijet%C3%AD.jpg">
            <a:extLst>
              <a:ext uri="{FF2B5EF4-FFF2-40B4-BE49-F238E27FC236}">
                <a16:creationId xmlns:a16="http://schemas.microsoft.com/office/drawing/2014/main" id="{43C5680B-566F-4448-B09D-67FE45A36B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28" y="242887"/>
            <a:ext cx="10248710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777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E56053-E9D3-471D-AF04-9ACBAC9EB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770846"/>
            <a:ext cx="9720073" cy="4023360"/>
          </a:xfrm>
        </p:spPr>
        <p:txBody>
          <a:bodyPr>
            <a:normAutofit/>
          </a:bodyPr>
          <a:lstStyle/>
          <a:p>
            <a:r>
              <a:rPr lang="cs-CZ" sz="8000" b="1" dirty="0"/>
              <a:t>             MŠ</a:t>
            </a:r>
          </a:p>
          <a:p>
            <a:endParaRPr lang="cs-CZ" sz="8000" b="1" dirty="0"/>
          </a:p>
        </p:txBody>
      </p:sp>
      <p:pic>
        <p:nvPicPr>
          <p:cNvPr id="1026" name="Picture 2" descr="SouvisejÃ­cÃ­ obrÃ¡zek">
            <a:extLst>
              <a:ext uri="{FF2B5EF4-FFF2-40B4-BE49-F238E27FC236}">
                <a16:creationId xmlns:a16="http://schemas.microsoft.com/office/drawing/2014/main" id="{4A04EE94-C89E-464B-8620-2D74AD6E2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613" y="3270462"/>
            <a:ext cx="65151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4143968-CC92-4F95-A2E0-F3124585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8066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8B3046-A011-431E-966F-D92B66A23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C0B283-488D-46FE-8C8A-5A8911259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hlinkClick r:id="rId2"/>
              </a:rPr>
              <a:t>https://www.youtube.com/watch?v=pTK9rHqO0Ps</a:t>
            </a:r>
            <a:r>
              <a:rPr lang="cs-CZ" dirty="0"/>
              <a:t>  - ADHD nekončí v dětství</a:t>
            </a:r>
          </a:p>
          <a:p>
            <a:r>
              <a:rPr lang="cs-CZ" dirty="0">
                <a:hlinkClick r:id="rId3"/>
              </a:rPr>
              <a:t>https://www.youtube.com/watch?v=OwS0_zhTxlg</a:t>
            </a:r>
            <a:r>
              <a:rPr lang="cs-CZ" dirty="0"/>
              <a:t>  - Šance dětem</a:t>
            </a:r>
          </a:p>
          <a:p>
            <a:r>
              <a:rPr lang="cs-CZ" dirty="0">
                <a:hlinkClick r:id="rId4"/>
              </a:rPr>
              <a:t>https://www.youtube.com/watch?v=T4Dtp1wcnjk</a:t>
            </a:r>
            <a:r>
              <a:rPr lang="cs-CZ" dirty="0"/>
              <a:t> – dospělí</a:t>
            </a:r>
          </a:p>
          <a:p>
            <a:r>
              <a:rPr lang="cs-CZ" dirty="0">
                <a:hlinkClick r:id="rId5"/>
              </a:rPr>
              <a:t>https://www.youtube.com/watch?v=0dIwOzpv3ng</a:t>
            </a:r>
            <a:r>
              <a:rPr lang="cs-CZ" dirty="0"/>
              <a:t> – konference</a:t>
            </a:r>
          </a:p>
          <a:p>
            <a:r>
              <a:rPr lang="cs-CZ" dirty="0">
                <a:hlinkClick r:id="rId6"/>
              </a:rPr>
              <a:t>https://www.youtube.com/watch?v=2NIl9vdG7iA</a:t>
            </a:r>
            <a:r>
              <a:rPr lang="cs-CZ" dirty="0"/>
              <a:t> – pohled matky</a:t>
            </a:r>
          </a:p>
          <a:p>
            <a:r>
              <a:rPr lang="cs-CZ" dirty="0">
                <a:hlinkClick r:id="rId7"/>
              </a:rPr>
              <a:t>https://www.youtube.com/watch?v=1GIx-JYdLZs</a:t>
            </a:r>
            <a:r>
              <a:rPr lang="cs-CZ" dirty="0"/>
              <a:t> – jak poznat ADHD?</a:t>
            </a:r>
          </a:p>
          <a:p>
            <a:r>
              <a:rPr lang="cs-CZ" dirty="0">
                <a:solidFill>
                  <a:srgbClr val="FF0000"/>
                </a:solidFill>
                <a:hlinkClick r:id="rId8"/>
              </a:rPr>
              <a:t>https://www.youtube.com/watch?v=WddfBzE1AuU</a:t>
            </a:r>
            <a:r>
              <a:rPr lang="cs-CZ" dirty="0">
                <a:solidFill>
                  <a:srgbClr val="FF0000"/>
                </a:solidFill>
              </a:rPr>
              <a:t> – dítě s ADHD</a:t>
            </a:r>
          </a:p>
          <a:p>
            <a:r>
              <a:rPr lang="cs-CZ" dirty="0">
                <a:solidFill>
                  <a:srgbClr val="FF0000"/>
                </a:solidFill>
                <a:hlinkClick r:id="rId9"/>
              </a:rPr>
              <a:t>http://www.pprch.cz/d/doc_file_188_5f7183c04e241e504784b73ba95673e2___pdf/Modelova-kazuistika.pdf</a:t>
            </a:r>
            <a:r>
              <a:rPr lang="cs-CZ" dirty="0">
                <a:solidFill>
                  <a:srgbClr val="FF0000"/>
                </a:solidFill>
              </a:rPr>
              <a:t> - kazuistika</a:t>
            </a:r>
          </a:p>
        </p:txBody>
      </p:sp>
    </p:spTree>
    <p:extLst>
      <p:ext uri="{BB962C8B-B14F-4D97-AF65-F5344CB8AC3E}">
        <p14:creationId xmlns:p14="http://schemas.microsoft.com/office/powerpoint/2010/main" val="2897080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CF0788-24F3-4058-9160-D51006275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582765-822B-4210-A73E-59F80924E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Wolfdieter</a:t>
            </a:r>
            <a:r>
              <a:rPr lang="cs-CZ" dirty="0"/>
              <a:t>, J., ADHD porucha pozornosti s hyperaktivitou, rádce pro rodiče. Brno, </a:t>
            </a:r>
            <a:r>
              <a:rPr lang="cs-CZ" dirty="0" err="1"/>
              <a:t>Edika</a:t>
            </a:r>
            <a:r>
              <a:rPr lang="cs-CZ" dirty="0"/>
              <a:t>, 2013. ISBN 9788026601586</a:t>
            </a:r>
          </a:p>
          <a:p>
            <a:r>
              <a:rPr lang="cs-CZ" dirty="0"/>
              <a:t>Winter, B., Jak na ADHD  a problémy s pozorností. Brno, </a:t>
            </a:r>
            <a:r>
              <a:rPr lang="cs-CZ" dirty="0" err="1"/>
              <a:t>Edika</a:t>
            </a:r>
            <a:r>
              <a:rPr lang="cs-CZ" dirty="0"/>
              <a:t>, 2018. ISBN 978-80-266-1304-6</a:t>
            </a:r>
          </a:p>
          <a:p>
            <a:r>
              <a:rPr lang="cs-CZ" dirty="0" err="1"/>
              <a:t>Rietzler</a:t>
            </a:r>
            <a:r>
              <a:rPr lang="cs-CZ" dirty="0"/>
              <a:t> S, </a:t>
            </a:r>
            <a:r>
              <a:rPr lang="cs-CZ" dirty="0" err="1"/>
              <a:t>Grolimund</a:t>
            </a:r>
            <a:r>
              <a:rPr lang="cs-CZ" dirty="0"/>
              <a:t> F, Jak se úspěšně učit s ADHD. Bratislava, </a:t>
            </a:r>
            <a:r>
              <a:rPr lang="cs-CZ" dirty="0" err="1"/>
              <a:t>Noxi</a:t>
            </a:r>
            <a:r>
              <a:rPr lang="cs-CZ" dirty="0"/>
              <a:t>, 2018. ISBN 978-80-8111-471-7</a:t>
            </a:r>
          </a:p>
        </p:txBody>
      </p:sp>
    </p:spTree>
    <p:extLst>
      <p:ext uri="{BB962C8B-B14F-4D97-AF65-F5344CB8AC3E}">
        <p14:creationId xmlns:p14="http://schemas.microsoft.com/office/powerpoint/2010/main" val="3814273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4FA575-02E7-4E62-A823-5FF946460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Projevy, kterých si rodič všímá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3E7A0C-AA93-4EFB-967A-6C5850C03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638698"/>
            <a:ext cx="9720073" cy="4023360"/>
          </a:xfrm>
        </p:spPr>
        <p:txBody>
          <a:bodyPr/>
          <a:lstStyle/>
          <a:p>
            <a:r>
              <a:rPr lang="cs-CZ" dirty="0"/>
              <a:t>Skupinová práce</a:t>
            </a:r>
          </a:p>
          <a:p>
            <a:endParaRPr lang="cs-CZ" dirty="0"/>
          </a:p>
        </p:txBody>
      </p:sp>
      <p:pic>
        <p:nvPicPr>
          <p:cNvPr id="1026" name="Picture 2" descr="Výsledek obrázku pro skupinová práce">
            <a:extLst>
              <a:ext uri="{FF2B5EF4-FFF2-40B4-BE49-F238E27FC236}">
                <a16:creationId xmlns:a16="http://schemas.microsoft.com/office/drawing/2014/main" id="{F33D8CB7-56DA-4E14-8FB4-38CEB1DA9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7" y="2338661"/>
            <a:ext cx="3552825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004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155BEC-8C7E-4DD7-8140-C70E6ADE1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EDA412-D02F-43CD-927D-D88E09CC4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https://www.youtube.com/watch?v=2NIl9vdG7iA</a:t>
            </a:r>
            <a:r>
              <a:rPr lang="cs-CZ" dirty="0"/>
              <a:t> – pohled matky</a:t>
            </a:r>
          </a:p>
          <a:p>
            <a:r>
              <a:rPr lang="cs-CZ" dirty="0">
                <a:solidFill>
                  <a:srgbClr val="FF0000"/>
                </a:solidFill>
                <a:hlinkClick r:id="rId3"/>
              </a:rPr>
              <a:t>https://www.youtube.com/watch?v=WddfBzE1AuU</a:t>
            </a:r>
            <a:r>
              <a:rPr lang="cs-CZ" dirty="0">
                <a:solidFill>
                  <a:srgbClr val="FF0000"/>
                </a:solidFill>
              </a:rPr>
              <a:t> – dítě s ADHD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775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14AF63-DE0B-4723-8A5E-A49EC89A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328612"/>
            <a:ext cx="9720072" cy="1499616"/>
          </a:xfrm>
        </p:spPr>
        <p:txBody>
          <a:bodyPr/>
          <a:lstStyle/>
          <a:p>
            <a:r>
              <a:rPr lang="cs-CZ" dirty="0"/>
              <a:t>Kojenec, batole, předškolní věk, školní věk </a:t>
            </a:r>
            <a:r>
              <a:rPr lang="cs-CZ" sz="1200" dirty="0"/>
              <a:t>MUDr. Dana </a:t>
            </a:r>
            <a:r>
              <a:rPr lang="cs-CZ" sz="1200" dirty="0" err="1"/>
              <a:t>Maňasková</a:t>
            </a:r>
            <a:endParaRPr lang="cs-CZ" sz="1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DFFC8B-4661-40C7-B6DC-02C95BDA7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71650"/>
            <a:ext cx="9720073" cy="4757738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Kojenci</a:t>
            </a:r>
          </a:p>
          <a:p>
            <a:r>
              <a:rPr lang="cs-CZ" dirty="0"/>
              <a:t>Výskyt dráždivostí</a:t>
            </a:r>
          </a:p>
          <a:p>
            <a:r>
              <a:rPr lang="cs-CZ" dirty="0"/>
              <a:t>Narušení základních biorytmů spánku-bdění</a:t>
            </a:r>
          </a:p>
          <a:p>
            <a:endParaRPr lang="cs-CZ" dirty="0"/>
          </a:p>
          <a:p>
            <a:r>
              <a:rPr lang="cs-CZ" b="1" dirty="0"/>
              <a:t>Batolata a předškolní věk</a:t>
            </a:r>
          </a:p>
          <a:p>
            <a:r>
              <a:rPr lang="cs-CZ" dirty="0"/>
              <a:t>Přetrvávající období vzdoru a divokosti</a:t>
            </a:r>
          </a:p>
          <a:p>
            <a:endParaRPr lang="cs-CZ" dirty="0"/>
          </a:p>
          <a:p>
            <a:r>
              <a:rPr lang="cs-CZ" b="1" dirty="0"/>
              <a:t>Školní věk:</a:t>
            </a:r>
          </a:p>
          <a:p>
            <a:pPr lvl="1"/>
            <a:r>
              <a:rPr lang="cs-CZ" sz="2000" dirty="0"/>
              <a:t>Neschopností vytrvalosti a koncentrace na daný úkol</a:t>
            </a:r>
          </a:p>
          <a:p>
            <a:pPr lvl="1"/>
            <a:r>
              <a:rPr lang="cs-CZ" sz="2000" dirty="0"/>
              <a:t>Chybami z nepozornosti</a:t>
            </a:r>
          </a:p>
          <a:p>
            <a:pPr lvl="1"/>
            <a:r>
              <a:rPr lang="cs-CZ" sz="2000" dirty="0" err="1"/>
              <a:t>Mimointelektové</a:t>
            </a:r>
            <a:r>
              <a:rPr lang="cs-CZ" sz="2000" dirty="0"/>
              <a:t> selhávání</a:t>
            </a:r>
          </a:p>
          <a:p>
            <a:pPr lvl="1"/>
            <a:r>
              <a:rPr lang="cs-CZ" sz="2000" dirty="0"/>
              <a:t>Neschopnost usměrnit pozornost k podstatným informacím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1452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6F8FB6-B311-470B-8091-0F8E6EF31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129284"/>
          </a:xfrm>
        </p:spPr>
        <p:txBody>
          <a:bodyPr>
            <a:normAutofit fontScale="90000"/>
          </a:bodyPr>
          <a:lstStyle/>
          <a:p>
            <a:r>
              <a:rPr lang="cs-CZ" dirty="0"/>
              <a:t>Adolescence                                     </a:t>
            </a:r>
            <a:r>
              <a:rPr lang="cs-CZ" sz="1200" dirty="0"/>
              <a:t>MUDr. Dana </a:t>
            </a:r>
            <a:r>
              <a:rPr lang="cs-CZ" sz="1200" dirty="0" err="1"/>
              <a:t>Maňasková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FCF46A-8E53-4B96-BC14-B0E6DA90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14500"/>
            <a:ext cx="9720073" cy="4594860"/>
          </a:xfrm>
        </p:spPr>
        <p:txBody>
          <a:bodyPr>
            <a:normAutofit/>
          </a:bodyPr>
          <a:lstStyle/>
          <a:p>
            <a:r>
              <a:rPr lang="cs-CZ" dirty="0"/>
              <a:t>Pocity nervozity</a:t>
            </a:r>
          </a:p>
          <a:p>
            <a:r>
              <a:rPr lang="cs-CZ" dirty="0"/>
              <a:t>Neschopnost setrvat u sedavých aktivit</a:t>
            </a:r>
          </a:p>
          <a:p>
            <a:r>
              <a:rPr lang="cs-CZ" dirty="0"/>
              <a:t>Projevy impulzivity</a:t>
            </a:r>
          </a:p>
          <a:p>
            <a:r>
              <a:rPr lang="cs-CZ" dirty="0"/>
              <a:t>Problémy se sebeovládáním</a:t>
            </a:r>
          </a:p>
          <a:p>
            <a:r>
              <a:rPr lang="cs-CZ" dirty="0"/>
              <a:t>Riziko rozvoje delikvence</a:t>
            </a:r>
          </a:p>
          <a:p>
            <a:r>
              <a:rPr lang="cs-CZ" dirty="0"/>
              <a:t>Agresivita nepatří k jádrovým příznakům ADHD</a:t>
            </a:r>
          </a:p>
          <a:p>
            <a:r>
              <a:rPr lang="cs-CZ" dirty="0"/>
              <a:t>Pocity </a:t>
            </a:r>
            <a:r>
              <a:rPr lang="cs-CZ" dirty="0" err="1"/>
              <a:t>neúpěšnosti</a:t>
            </a:r>
            <a:endParaRPr lang="cs-CZ" dirty="0"/>
          </a:p>
          <a:p>
            <a:r>
              <a:rPr lang="cs-CZ" dirty="0"/>
              <a:t>Mohou se manifestovat komorbidní poruchy chování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4225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4FA776-D6BF-4E41-A669-FC43459BF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Projevy ADHD – co trénovat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A7957B-556C-4574-B9DE-EA7BE73EE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Pozornost </a:t>
            </a:r>
          </a:p>
          <a:p>
            <a:r>
              <a:rPr lang="cs-CZ" sz="2800" dirty="0"/>
              <a:t>- potíže převést pozornost z jedné věci na jinou</a:t>
            </a:r>
          </a:p>
          <a:p>
            <a:r>
              <a:rPr lang="cs-CZ" sz="2800" dirty="0"/>
              <a:t>- neschopnost rozlišovat mezi podstatným a nepodstatným</a:t>
            </a:r>
          </a:p>
          <a:p>
            <a:r>
              <a:rPr lang="cs-CZ" sz="2800" dirty="0"/>
              <a:t>- zaměřují se na detail (celek jim pak uniká)</a:t>
            </a:r>
          </a:p>
          <a:p>
            <a:r>
              <a:rPr lang="cs-CZ" sz="2800" dirty="0"/>
              <a:t>- denní snění</a:t>
            </a:r>
          </a:p>
          <a:p>
            <a:r>
              <a:rPr lang="cs-CZ" sz="2800" dirty="0"/>
              <a:t>- přeskakování z tématu na téma</a:t>
            </a:r>
          </a:p>
        </p:txBody>
      </p:sp>
    </p:spTree>
    <p:extLst>
      <p:ext uri="{BB962C8B-B14F-4D97-AF65-F5344CB8AC3E}">
        <p14:creationId xmlns:p14="http://schemas.microsoft.com/office/powerpoint/2010/main" val="974124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255C0-8049-40C6-BBAB-1642F719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B2F20C-F526-4FD7-9D0C-2857809A8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554480"/>
            <a:ext cx="9720073" cy="4754880"/>
          </a:xfrm>
        </p:spPr>
        <p:txBody>
          <a:bodyPr>
            <a:normAutofit/>
          </a:bodyPr>
          <a:lstStyle/>
          <a:p>
            <a:r>
              <a:rPr lang="cs-CZ" sz="2600" dirty="0"/>
              <a:t>Paměť</a:t>
            </a:r>
          </a:p>
          <a:p>
            <a:r>
              <a:rPr lang="cs-CZ" sz="2600" dirty="0"/>
              <a:t>- krátkodobá sluchová paměť !</a:t>
            </a:r>
          </a:p>
          <a:p>
            <a:r>
              <a:rPr lang="cs-CZ" sz="2600" dirty="0"/>
              <a:t>- potíže s udržením delší instrukce</a:t>
            </a:r>
          </a:p>
          <a:p>
            <a:r>
              <a:rPr lang="cs-CZ" sz="2600" dirty="0"/>
              <a:t>- ztrácí věci, zapomíná</a:t>
            </a:r>
          </a:p>
          <a:p>
            <a:r>
              <a:rPr lang="cs-CZ" sz="2600" dirty="0"/>
              <a:t>- častěji je lepší vizuální než akustická paměť</a:t>
            </a:r>
          </a:p>
          <a:p>
            <a:endParaRPr lang="cs-CZ" sz="2600" dirty="0"/>
          </a:p>
          <a:p>
            <a:r>
              <a:rPr lang="cs-CZ" sz="2600" dirty="0"/>
              <a:t>Hyperaktivita</a:t>
            </a:r>
          </a:p>
          <a:p>
            <a:r>
              <a:rPr lang="cs-CZ" sz="2600" dirty="0"/>
              <a:t>- neustále v pohybu, i když jsou unavené</a:t>
            </a:r>
          </a:p>
          <a:p>
            <a:r>
              <a:rPr lang="cs-CZ" sz="2600" dirty="0"/>
              <a:t>- nucení ke klidu není vhodné (vyčerpání pozornosti na klid)</a:t>
            </a:r>
          </a:p>
        </p:txBody>
      </p:sp>
    </p:spTree>
    <p:extLst>
      <p:ext uri="{BB962C8B-B14F-4D97-AF65-F5344CB8AC3E}">
        <p14:creationId xmlns:p14="http://schemas.microsoft.com/office/powerpoint/2010/main" val="18856144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951</TotalTime>
  <Words>1303</Words>
  <Application>Microsoft Office PowerPoint</Application>
  <PresentationFormat>Širokoúhlá obrazovka</PresentationFormat>
  <Paragraphs>191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Tw Cen MT</vt:lpstr>
      <vt:lpstr>Tw Cen MT Condensed</vt:lpstr>
      <vt:lpstr>Wingdings 3</vt:lpstr>
      <vt:lpstr>Integrál</vt:lpstr>
      <vt:lpstr>Projevy ADHD a rodina</vt:lpstr>
      <vt:lpstr>Kazuistika</vt:lpstr>
      <vt:lpstr>Prezentace aplikace PowerPoint</vt:lpstr>
      <vt:lpstr>Projevy, kterých si rodič všímá</vt:lpstr>
      <vt:lpstr>Prezentace aplikace PowerPoint</vt:lpstr>
      <vt:lpstr>Kojenec, batole, předškolní věk, školní věk MUDr. Dana Maňasková</vt:lpstr>
      <vt:lpstr>Adolescence                                     MUDr. Dana Maňasková </vt:lpstr>
      <vt:lpstr>Projevy ADHD – co trénovat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Doporučení pro rodiče</vt:lpstr>
      <vt:lpstr>Jak na domácí úkoly?</vt:lpstr>
      <vt:lpstr>Zapomínání a chaos</vt:lpstr>
      <vt:lpstr>Doporučení pro rodiče</vt:lpstr>
      <vt:lpstr>Každodenní „rituály“</vt:lpstr>
      <vt:lpstr>pomůcky</vt:lpstr>
      <vt:lpstr>Prezentace aplikace PowerPoint</vt:lpstr>
      <vt:lpstr>Prezentace aplikace PowerPoint</vt:lpstr>
      <vt:lpstr>Prezentace aplikace PowerPoint</vt:lpstr>
      <vt:lpstr>Tipy pro navození bdělosti</vt:lpstr>
      <vt:lpstr>Tipy pro zachování klidu</vt:lpstr>
      <vt:lpstr>Prezentace aplikace PowerPoint</vt:lpstr>
      <vt:lpstr>Co rodiče potřebují?</vt:lpstr>
      <vt:lpstr>Prezentace aplikace PowerPoint</vt:lpstr>
      <vt:lpstr>Prezentace aplikace PowerPoint</vt:lpstr>
      <vt:lpstr>Prezentace aplikace PowerPoint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Peťa</dc:creator>
  <cp:lastModifiedBy>Petra Segeťová</cp:lastModifiedBy>
  <cp:revision>43</cp:revision>
  <dcterms:created xsi:type="dcterms:W3CDTF">2018-02-25T09:27:40Z</dcterms:created>
  <dcterms:modified xsi:type="dcterms:W3CDTF">2019-03-01T21:01:10Z</dcterms:modified>
</cp:coreProperties>
</file>