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8" r:id="rId5"/>
    <p:sldId id="259"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en-US"/>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a:p>
        </p:txBody>
      </p:sp>
      <p:sp>
        <p:nvSpPr>
          <p:cNvPr id="4" name="Zástupný symbol pro datum 3"/>
          <p:cNvSpPr>
            <a:spLocks noGrp="1"/>
          </p:cNvSpPr>
          <p:nvPr>
            <p:ph type="dt" sz="half" idx="10"/>
          </p:nvPr>
        </p:nvSpPr>
        <p:spPr/>
        <p:txBody>
          <a:bodyPr/>
          <a:lstStyle/>
          <a:p>
            <a:fld id="{8BEE5159-B75A-477A-81F3-0272D99A5424}" type="datetimeFigureOut">
              <a:rPr lang="en-US" smtClean="0"/>
              <a:t>5/2/2019</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06DE50B7-BCFF-4DF1-8512-789716E2218C}" type="slidenum">
              <a:rPr lang="en-US" smtClean="0"/>
              <a:t>‹#›</a:t>
            </a:fld>
            <a:endParaRPr lang="en-US"/>
          </a:p>
        </p:txBody>
      </p:sp>
    </p:spTree>
    <p:extLst>
      <p:ext uri="{BB962C8B-B14F-4D97-AF65-F5344CB8AC3E}">
        <p14:creationId xmlns:p14="http://schemas.microsoft.com/office/powerpoint/2010/main" val="276974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8BEE5159-B75A-477A-81F3-0272D99A5424}" type="datetimeFigureOut">
              <a:rPr lang="en-US" smtClean="0"/>
              <a:t>5/2/2019</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06DE50B7-BCFF-4DF1-8512-789716E2218C}" type="slidenum">
              <a:rPr lang="en-US" smtClean="0"/>
              <a:t>‹#›</a:t>
            </a:fld>
            <a:endParaRPr lang="en-US"/>
          </a:p>
        </p:txBody>
      </p:sp>
    </p:spTree>
    <p:extLst>
      <p:ext uri="{BB962C8B-B14F-4D97-AF65-F5344CB8AC3E}">
        <p14:creationId xmlns:p14="http://schemas.microsoft.com/office/powerpoint/2010/main" val="392385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8BEE5159-B75A-477A-81F3-0272D99A5424}" type="datetimeFigureOut">
              <a:rPr lang="en-US" smtClean="0"/>
              <a:t>5/2/2019</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06DE50B7-BCFF-4DF1-8512-789716E2218C}" type="slidenum">
              <a:rPr lang="en-US" smtClean="0"/>
              <a:t>‹#›</a:t>
            </a:fld>
            <a:endParaRPr lang="en-US"/>
          </a:p>
        </p:txBody>
      </p:sp>
    </p:spTree>
    <p:extLst>
      <p:ext uri="{BB962C8B-B14F-4D97-AF65-F5344CB8AC3E}">
        <p14:creationId xmlns:p14="http://schemas.microsoft.com/office/powerpoint/2010/main" val="349880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8BEE5159-B75A-477A-81F3-0272D99A5424}" type="datetimeFigureOut">
              <a:rPr lang="en-US" smtClean="0"/>
              <a:t>5/2/2019</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06DE50B7-BCFF-4DF1-8512-789716E2218C}" type="slidenum">
              <a:rPr lang="en-US" smtClean="0"/>
              <a:t>‹#›</a:t>
            </a:fld>
            <a:endParaRPr lang="en-US"/>
          </a:p>
        </p:txBody>
      </p:sp>
    </p:spTree>
    <p:extLst>
      <p:ext uri="{BB962C8B-B14F-4D97-AF65-F5344CB8AC3E}">
        <p14:creationId xmlns:p14="http://schemas.microsoft.com/office/powerpoint/2010/main" val="108123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en-US"/>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8BEE5159-B75A-477A-81F3-0272D99A5424}" type="datetimeFigureOut">
              <a:rPr lang="en-US" smtClean="0"/>
              <a:t>5/2/2019</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06DE50B7-BCFF-4DF1-8512-789716E2218C}" type="slidenum">
              <a:rPr lang="en-US" smtClean="0"/>
              <a:t>‹#›</a:t>
            </a:fld>
            <a:endParaRPr lang="en-US"/>
          </a:p>
        </p:txBody>
      </p:sp>
    </p:spTree>
    <p:extLst>
      <p:ext uri="{BB962C8B-B14F-4D97-AF65-F5344CB8AC3E}">
        <p14:creationId xmlns:p14="http://schemas.microsoft.com/office/powerpoint/2010/main" val="652397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4"/>
          <p:cNvSpPr>
            <a:spLocks noGrp="1"/>
          </p:cNvSpPr>
          <p:nvPr>
            <p:ph type="dt" sz="half" idx="10"/>
          </p:nvPr>
        </p:nvSpPr>
        <p:spPr/>
        <p:txBody>
          <a:bodyPr/>
          <a:lstStyle/>
          <a:p>
            <a:fld id="{8BEE5159-B75A-477A-81F3-0272D99A5424}" type="datetimeFigureOut">
              <a:rPr lang="en-US" smtClean="0"/>
              <a:t>5/2/2019</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06DE50B7-BCFF-4DF1-8512-789716E2218C}" type="slidenum">
              <a:rPr lang="en-US" smtClean="0"/>
              <a:t>‹#›</a:t>
            </a:fld>
            <a:endParaRPr lang="en-US"/>
          </a:p>
        </p:txBody>
      </p:sp>
    </p:spTree>
    <p:extLst>
      <p:ext uri="{BB962C8B-B14F-4D97-AF65-F5344CB8AC3E}">
        <p14:creationId xmlns:p14="http://schemas.microsoft.com/office/powerpoint/2010/main" val="287643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en-US"/>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6"/>
          <p:cNvSpPr>
            <a:spLocks noGrp="1"/>
          </p:cNvSpPr>
          <p:nvPr>
            <p:ph type="dt" sz="half" idx="10"/>
          </p:nvPr>
        </p:nvSpPr>
        <p:spPr/>
        <p:txBody>
          <a:bodyPr/>
          <a:lstStyle/>
          <a:p>
            <a:fld id="{8BEE5159-B75A-477A-81F3-0272D99A5424}" type="datetimeFigureOut">
              <a:rPr lang="en-US" smtClean="0"/>
              <a:t>5/2/2019</a:t>
            </a:fld>
            <a:endParaRPr lang="en-US"/>
          </a:p>
        </p:txBody>
      </p:sp>
      <p:sp>
        <p:nvSpPr>
          <p:cNvPr id="8" name="Zástupný symbol pro zápatí 7"/>
          <p:cNvSpPr>
            <a:spLocks noGrp="1"/>
          </p:cNvSpPr>
          <p:nvPr>
            <p:ph type="ftr" sz="quarter" idx="11"/>
          </p:nvPr>
        </p:nvSpPr>
        <p:spPr/>
        <p:txBody>
          <a:bodyPr/>
          <a:lstStyle/>
          <a:p>
            <a:endParaRPr lang="en-US"/>
          </a:p>
        </p:txBody>
      </p:sp>
      <p:sp>
        <p:nvSpPr>
          <p:cNvPr id="9" name="Zástupný symbol pro číslo snímku 8"/>
          <p:cNvSpPr>
            <a:spLocks noGrp="1"/>
          </p:cNvSpPr>
          <p:nvPr>
            <p:ph type="sldNum" sz="quarter" idx="12"/>
          </p:nvPr>
        </p:nvSpPr>
        <p:spPr/>
        <p:txBody>
          <a:bodyPr/>
          <a:lstStyle/>
          <a:p>
            <a:fld id="{06DE50B7-BCFF-4DF1-8512-789716E2218C}" type="slidenum">
              <a:rPr lang="en-US" smtClean="0"/>
              <a:t>‹#›</a:t>
            </a:fld>
            <a:endParaRPr lang="en-US"/>
          </a:p>
        </p:txBody>
      </p:sp>
    </p:spTree>
    <p:extLst>
      <p:ext uri="{BB962C8B-B14F-4D97-AF65-F5344CB8AC3E}">
        <p14:creationId xmlns:p14="http://schemas.microsoft.com/office/powerpoint/2010/main" val="188004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datum 2"/>
          <p:cNvSpPr>
            <a:spLocks noGrp="1"/>
          </p:cNvSpPr>
          <p:nvPr>
            <p:ph type="dt" sz="half" idx="10"/>
          </p:nvPr>
        </p:nvSpPr>
        <p:spPr/>
        <p:txBody>
          <a:bodyPr/>
          <a:lstStyle/>
          <a:p>
            <a:fld id="{8BEE5159-B75A-477A-81F3-0272D99A5424}" type="datetimeFigureOut">
              <a:rPr lang="en-US" smtClean="0"/>
              <a:t>5/2/2019</a:t>
            </a:fld>
            <a:endParaRPr lang="en-US"/>
          </a:p>
        </p:txBody>
      </p:sp>
      <p:sp>
        <p:nvSpPr>
          <p:cNvPr id="4" name="Zástupný symbol pro zápatí 3"/>
          <p:cNvSpPr>
            <a:spLocks noGrp="1"/>
          </p:cNvSpPr>
          <p:nvPr>
            <p:ph type="ftr" sz="quarter" idx="11"/>
          </p:nvPr>
        </p:nvSpPr>
        <p:spPr/>
        <p:txBody>
          <a:bodyPr/>
          <a:lstStyle/>
          <a:p>
            <a:endParaRPr lang="en-US"/>
          </a:p>
        </p:txBody>
      </p:sp>
      <p:sp>
        <p:nvSpPr>
          <p:cNvPr id="5" name="Zástupný symbol pro číslo snímku 4"/>
          <p:cNvSpPr>
            <a:spLocks noGrp="1"/>
          </p:cNvSpPr>
          <p:nvPr>
            <p:ph type="sldNum" sz="quarter" idx="12"/>
          </p:nvPr>
        </p:nvSpPr>
        <p:spPr/>
        <p:txBody>
          <a:bodyPr/>
          <a:lstStyle/>
          <a:p>
            <a:fld id="{06DE50B7-BCFF-4DF1-8512-789716E2218C}" type="slidenum">
              <a:rPr lang="en-US" smtClean="0"/>
              <a:t>‹#›</a:t>
            </a:fld>
            <a:endParaRPr lang="en-US"/>
          </a:p>
        </p:txBody>
      </p:sp>
    </p:spTree>
    <p:extLst>
      <p:ext uri="{BB962C8B-B14F-4D97-AF65-F5344CB8AC3E}">
        <p14:creationId xmlns:p14="http://schemas.microsoft.com/office/powerpoint/2010/main" val="3096299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BEE5159-B75A-477A-81F3-0272D99A5424}" type="datetimeFigureOut">
              <a:rPr lang="en-US" smtClean="0"/>
              <a:t>5/2/2019</a:t>
            </a:fld>
            <a:endParaRPr lang="en-US"/>
          </a:p>
        </p:txBody>
      </p:sp>
      <p:sp>
        <p:nvSpPr>
          <p:cNvPr id="3" name="Zástupný symbol pro zápatí 2"/>
          <p:cNvSpPr>
            <a:spLocks noGrp="1"/>
          </p:cNvSpPr>
          <p:nvPr>
            <p:ph type="ftr" sz="quarter" idx="11"/>
          </p:nvPr>
        </p:nvSpPr>
        <p:spPr/>
        <p:txBody>
          <a:bodyPr/>
          <a:lstStyle/>
          <a:p>
            <a:endParaRPr lang="en-US"/>
          </a:p>
        </p:txBody>
      </p:sp>
      <p:sp>
        <p:nvSpPr>
          <p:cNvPr id="4" name="Zástupný symbol pro číslo snímku 3"/>
          <p:cNvSpPr>
            <a:spLocks noGrp="1"/>
          </p:cNvSpPr>
          <p:nvPr>
            <p:ph type="sldNum" sz="quarter" idx="12"/>
          </p:nvPr>
        </p:nvSpPr>
        <p:spPr/>
        <p:txBody>
          <a:bodyPr/>
          <a:lstStyle/>
          <a:p>
            <a:fld id="{06DE50B7-BCFF-4DF1-8512-789716E2218C}" type="slidenum">
              <a:rPr lang="en-US" smtClean="0"/>
              <a:t>‹#›</a:t>
            </a:fld>
            <a:endParaRPr lang="en-US"/>
          </a:p>
        </p:txBody>
      </p:sp>
    </p:spTree>
    <p:extLst>
      <p:ext uri="{BB962C8B-B14F-4D97-AF65-F5344CB8AC3E}">
        <p14:creationId xmlns:p14="http://schemas.microsoft.com/office/powerpoint/2010/main" val="477623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8BEE5159-B75A-477A-81F3-0272D99A5424}" type="datetimeFigureOut">
              <a:rPr lang="en-US" smtClean="0"/>
              <a:t>5/2/2019</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06DE50B7-BCFF-4DF1-8512-789716E2218C}" type="slidenum">
              <a:rPr lang="en-US" smtClean="0"/>
              <a:t>‹#›</a:t>
            </a:fld>
            <a:endParaRPr lang="en-US"/>
          </a:p>
        </p:txBody>
      </p:sp>
    </p:spTree>
    <p:extLst>
      <p:ext uri="{BB962C8B-B14F-4D97-AF65-F5344CB8AC3E}">
        <p14:creationId xmlns:p14="http://schemas.microsoft.com/office/powerpoint/2010/main" val="2428660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8BEE5159-B75A-477A-81F3-0272D99A5424}" type="datetimeFigureOut">
              <a:rPr lang="en-US" smtClean="0"/>
              <a:t>5/2/2019</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06DE50B7-BCFF-4DF1-8512-789716E2218C}" type="slidenum">
              <a:rPr lang="en-US" smtClean="0"/>
              <a:t>‹#›</a:t>
            </a:fld>
            <a:endParaRPr lang="en-US"/>
          </a:p>
        </p:txBody>
      </p:sp>
    </p:spTree>
    <p:extLst>
      <p:ext uri="{BB962C8B-B14F-4D97-AF65-F5344CB8AC3E}">
        <p14:creationId xmlns:p14="http://schemas.microsoft.com/office/powerpoint/2010/main" val="115096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en-US"/>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5159-B75A-477A-81F3-0272D99A5424}" type="datetimeFigureOut">
              <a:rPr lang="en-US" smtClean="0"/>
              <a:t>5/2/2019</a:t>
            </a:fld>
            <a:endParaRPr lang="en-US"/>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DE50B7-BCFF-4DF1-8512-789716E2218C}" type="slidenum">
              <a:rPr lang="en-US" smtClean="0"/>
              <a:t>‹#›</a:t>
            </a:fld>
            <a:endParaRPr lang="en-US"/>
          </a:p>
        </p:txBody>
      </p:sp>
    </p:spTree>
    <p:extLst>
      <p:ext uri="{BB962C8B-B14F-4D97-AF65-F5344CB8AC3E}">
        <p14:creationId xmlns:p14="http://schemas.microsoft.com/office/powerpoint/2010/main" val="2879829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en-US"/>
          </a:p>
        </p:txBody>
      </p:sp>
      <p:sp>
        <p:nvSpPr>
          <p:cNvPr id="3" name="Podnadpis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14052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rotWithShape="1">
          <a:blip r:embed="rId2"/>
          <a:srcRect t="8941" b="4001"/>
          <a:stretch/>
        </p:blipFill>
        <p:spPr>
          <a:xfrm>
            <a:off x="1002698" y="978568"/>
            <a:ext cx="9331292" cy="5077328"/>
          </a:xfrm>
          <a:prstGeom prst="rect">
            <a:avLst/>
          </a:prstGeom>
        </p:spPr>
      </p:pic>
    </p:spTree>
    <p:extLst>
      <p:ext uri="{BB962C8B-B14F-4D97-AF65-F5344CB8AC3E}">
        <p14:creationId xmlns:p14="http://schemas.microsoft.com/office/powerpoint/2010/main" val="3908078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rotWithShape="1">
          <a:blip r:embed="rId2"/>
          <a:srcRect l="19700" t="6709" r="21889" b="4072"/>
          <a:stretch/>
        </p:blipFill>
        <p:spPr>
          <a:xfrm>
            <a:off x="2638926" y="352927"/>
            <a:ext cx="6489032" cy="6194658"/>
          </a:xfrm>
          <a:prstGeom prst="rect">
            <a:avLst/>
          </a:prstGeom>
        </p:spPr>
      </p:pic>
    </p:spTree>
    <p:extLst>
      <p:ext uri="{BB962C8B-B14F-4D97-AF65-F5344CB8AC3E}">
        <p14:creationId xmlns:p14="http://schemas.microsoft.com/office/powerpoint/2010/main" val="2621898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Diskuse: Rodina dvou rodičů stejného pohlaví</a:t>
            </a:r>
            <a:endParaRPr lang="en-US"/>
          </a:p>
        </p:txBody>
      </p:sp>
      <p:sp>
        <p:nvSpPr>
          <p:cNvPr id="3" name="Zástupný symbol pro obsah 2"/>
          <p:cNvSpPr>
            <a:spLocks noGrp="1"/>
          </p:cNvSpPr>
          <p:nvPr>
            <p:ph idx="1"/>
          </p:nvPr>
        </p:nvSpPr>
        <p:spPr/>
        <p:txBody>
          <a:bodyPr>
            <a:normAutofit fontScale="62500" lnSpcReduction="20000"/>
          </a:bodyPr>
          <a:lstStyle/>
          <a:p>
            <a:pPr lvl="0"/>
            <a:r>
              <a:rPr lang="cs-CZ"/>
              <a:t>Myslíte si, že by bylo lepší ve společnosti zvyšovat povědomí o tom, že existují homosexuální rodiny s dětmi, nebo by bylo lepší, aby se s tímto faktem společnost vypořádala sama a neupozorňovalo se moc na tyto rodiny, protože by se mohly jestě více potýkat s diskriminací?</a:t>
            </a:r>
            <a:endParaRPr lang="en-US"/>
          </a:p>
          <a:p>
            <a:pPr lvl="0"/>
            <a:r>
              <a:rPr lang="cs-CZ"/>
              <a:t>Souhlasíte s tím, že by dítě mělo v rodném listě napsané dvě matky a dva otce?</a:t>
            </a:r>
            <a:endParaRPr lang="en-US"/>
          </a:p>
          <a:p>
            <a:pPr lvl="0"/>
            <a:r>
              <a:rPr lang="cs-CZ"/>
              <a:t>Jste pro, aby mohly homosexuální páry vstupovat do manželství, a ne jen do registrovaného </a:t>
            </a:r>
            <a:r>
              <a:rPr lang="cs-CZ"/>
              <a:t>partnerství</a:t>
            </a:r>
            <a:r>
              <a:rPr lang="cs-CZ" smtClean="0"/>
              <a:t>?</a:t>
            </a:r>
          </a:p>
          <a:p>
            <a:r>
              <a:rPr lang="cs-CZ"/>
              <a:t>Spousta lidí je proti tomu, aby homosexuální páry měli děti, jelikož pro ně nebudou „správnými“ rodiči. Myslíte si, že je tomu skutečně tak? Tyto páry musí pro to, aby něco takového dosáhly splnit spoustu kroků, které by zajisté nepodstupovaly, kdyby si tím, že se chtějí stát rodiči nebyli naprosto jistí. Heterosexuální páry si mohou dítě pořídit téměř kdykoliv, a to i neplánovaně. Jak je tedy možné, že toto rodičovství je masou stále považováno za to jediné správné, ačkoliv děti můžou být splozeny omylem?  </a:t>
            </a:r>
            <a:endParaRPr lang="en-US"/>
          </a:p>
          <a:p>
            <a:r>
              <a:rPr lang="cs-CZ"/>
              <a:t>Nezastupitelnost otcovské role jako důvod proti lesbickým rodičkám. Co matky samoživitelky?</a:t>
            </a:r>
            <a:endParaRPr lang="en-US"/>
          </a:p>
          <a:p>
            <a:r>
              <a:rPr lang="cs-CZ"/>
              <a:t> </a:t>
            </a:r>
            <a:r>
              <a:rPr lang="cs-CZ"/>
              <a:t>Myslíte si, že je pro dítě lepší vyrůstat ve fungující homoparentální rodině nebo v tradiční rodině, kdy je jeden z rodičů alkoholik/mají dluhy/o dítě se nezajímají</a:t>
            </a:r>
            <a:r>
              <a:rPr lang="cs-CZ"/>
              <a:t>…? </a:t>
            </a:r>
            <a:endParaRPr lang="cs-CZ" smtClean="0"/>
          </a:p>
          <a:p>
            <a:r>
              <a:rPr lang="cs-CZ" smtClean="0"/>
              <a:t>Co </a:t>
            </a:r>
            <a:r>
              <a:rPr lang="cs-CZ"/>
              <a:t>si myslíte o sdílených rodinách? Jaký má na dítě vliv, že má prakticky 4 rodiče? </a:t>
            </a:r>
            <a:br>
              <a:rPr lang="cs-CZ"/>
            </a:br>
            <a:endParaRPr lang="en-US"/>
          </a:p>
          <a:p>
            <a:pPr marL="0" lvl="0" indent="0">
              <a:buNone/>
            </a:pPr>
            <a:endParaRPr lang="en-US"/>
          </a:p>
          <a:p>
            <a:endParaRPr lang="en-US"/>
          </a:p>
        </p:txBody>
      </p:sp>
    </p:spTree>
    <p:extLst>
      <p:ext uri="{BB962C8B-B14F-4D97-AF65-F5344CB8AC3E}">
        <p14:creationId xmlns:p14="http://schemas.microsoft.com/office/powerpoint/2010/main" val="1486660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Diskuse: Umělé oplodnění v ČR</a:t>
            </a:r>
            <a:endParaRPr lang="en-US"/>
          </a:p>
        </p:txBody>
      </p:sp>
      <p:sp>
        <p:nvSpPr>
          <p:cNvPr id="3" name="Zástupný symbol pro obsah 2"/>
          <p:cNvSpPr>
            <a:spLocks noGrp="1"/>
          </p:cNvSpPr>
          <p:nvPr>
            <p:ph idx="1"/>
          </p:nvPr>
        </p:nvSpPr>
        <p:spPr/>
        <p:txBody>
          <a:bodyPr>
            <a:normAutofit/>
          </a:bodyPr>
          <a:lstStyle/>
          <a:p>
            <a:r>
              <a:rPr lang="cs-CZ"/>
              <a:t>Ohrožuje podle vás právo na reprodukci samotných žen mužskou roli</a:t>
            </a:r>
            <a:r>
              <a:rPr lang="cs-CZ"/>
              <a:t>? </a:t>
            </a:r>
            <a:r>
              <a:rPr lang="cs-CZ" smtClean="0"/>
              <a:t>Ohrožuje asistovaná reprodukce tradiční rodinu? </a:t>
            </a:r>
            <a:endParaRPr lang="en-US"/>
          </a:p>
          <a:p>
            <a:r>
              <a:rPr lang="cs-CZ"/>
              <a:t>Daly by jste ženám možnost využít služeb asistované reprodukce i ženám bez partnera? </a:t>
            </a:r>
            <a:endParaRPr lang="en-US"/>
          </a:p>
          <a:p>
            <a:r>
              <a:rPr lang="cs-CZ"/>
              <a:t>Myslíte, že by zdravotní pojišťovny na asistovanou reprodukci více přispívat</a:t>
            </a:r>
            <a:r>
              <a:rPr lang="cs-CZ"/>
              <a:t>? </a:t>
            </a:r>
            <a:endParaRPr lang="cs-CZ" smtClean="0"/>
          </a:p>
          <a:p>
            <a:r>
              <a:rPr lang="cs-CZ" smtClean="0"/>
              <a:t>Souhlasíte </a:t>
            </a:r>
            <a:r>
              <a:rPr lang="cs-CZ"/>
              <a:t>s výrokem, že „pokud žena nemá zajištěné podmínky pro to, aby přivedla na svět dítě v partnerském svazku, tak ho nemá mít“?</a:t>
            </a:r>
            <a:r>
              <a:rPr lang="cs-CZ"/>
              <a:t/>
            </a:r>
            <a:br>
              <a:rPr lang="cs-CZ"/>
            </a:br>
            <a:endParaRPr lang="en-US"/>
          </a:p>
        </p:txBody>
      </p:sp>
    </p:spTree>
    <p:extLst>
      <p:ext uri="{BB962C8B-B14F-4D97-AF65-F5344CB8AC3E}">
        <p14:creationId xmlns:p14="http://schemas.microsoft.com/office/powerpoint/2010/main" val="2649512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3409523085"/>
              </p:ext>
            </p:extLst>
          </p:nvPr>
        </p:nvGraphicFramePr>
        <p:xfrm>
          <a:off x="866271" y="2390273"/>
          <a:ext cx="9922047" cy="3344778"/>
        </p:xfrm>
        <a:graphic>
          <a:graphicData uri="http://schemas.openxmlformats.org/drawingml/2006/table">
            <a:tbl>
              <a:tblPr>
                <a:tableStyleId>{5C22544A-7EE6-4342-B048-85BDC9FD1C3A}</a:tableStyleId>
              </a:tblPr>
              <a:tblGrid>
                <a:gridCol w="2509467"/>
                <a:gridCol w="823620"/>
                <a:gridCol w="823620"/>
                <a:gridCol w="823620"/>
                <a:gridCol w="823620"/>
                <a:gridCol w="823620"/>
                <a:gridCol w="823620"/>
                <a:gridCol w="823620"/>
                <a:gridCol w="823620"/>
                <a:gridCol w="823620"/>
              </a:tblGrid>
              <a:tr h="622698">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4</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5</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6</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7</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Celkem</a:t>
                      </a:r>
                      <a:endParaRPr lang="en-US" sz="2000" b="1" i="0" u="none" strike="noStrike">
                        <a:solidFill>
                          <a:srgbClr val="000000"/>
                        </a:solidFill>
                        <a:effectLst/>
                        <a:latin typeface="Calibri" panose="020F0502020204030204" pitchFamily="34" charset="0"/>
                      </a:endParaRPr>
                    </a:p>
                  </a:txBody>
                  <a:tcPr marL="9525" marR="9525" marT="9525" marB="0" anchor="b"/>
                </a:tc>
              </a:tr>
              <a:tr h="622698">
                <a:tc>
                  <a:txBody>
                    <a:bodyPr/>
                    <a:lstStyle/>
                    <a:p>
                      <a:pPr algn="l" fontAlgn="ctr"/>
                      <a:r>
                        <a:rPr lang="en-US" sz="2000" u="none" strike="noStrike">
                          <a:effectLst/>
                        </a:rPr>
                        <a:t>Jirků, Tereza</a:t>
                      </a:r>
                      <a:endParaRPr lang="en-US" sz="20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OK</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OK</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OK</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OK</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OK</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X</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OK</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6</a:t>
                      </a:r>
                      <a:endParaRPr lang="en-US" sz="2000" b="1" i="0" u="none" strike="noStrike">
                        <a:solidFill>
                          <a:srgbClr val="000000"/>
                        </a:solidFill>
                        <a:effectLst/>
                        <a:latin typeface="Calibri" panose="020F0502020204030204" pitchFamily="34" charset="0"/>
                      </a:endParaRPr>
                    </a:p>
                  </a:txBody>
                  <a:tcPr marL="9525" marR="9525" marT="9525" marB="0" anchor="b"/>
                </a:tc>
              </a:tr>
              <a:tr h="699794">
                <a:tc>
                  <a:txBody>
                    <a:bodyPr/>
                    <a:lstStyle/>
                    <a:p>
                      <a:pPr algn="l" fontAlgn="ctr"/>
                      <a:r>
                        <a:rPr lang="en-US" sz="2000" u="none" strike="noStrike">
                          <a:effectLst/>
                        </a:rPr>
                        <a:t>Krahulová, Monika</a:t>
                      </a:r>
                      <a:endParaRPr lang="en-US" sz="2000" b="1" i="0" u="none" strike="noStrike">
                        <a:solidFill>
                          <a:srgbClr val="0A0A0A"/>
                        </a:solidFill>
                        <a:effectLst/>
                        <a:latin typeface="Arial" panose="020B0604020202020204" pitchFamily="34" charset="0"/>
                      </a:endParaRPr>
                    </a:p>
                  </a:txBody>
                  <a:tcPr marL="9525" marR="9525" marT="9525" marB="0" anchor="ctr"/>
                </a:tc>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9525" marR="9525" marT="28575" marB="28575" anchor="b"/>
                </a:tc>
                <a:tc>
                  <a:txBody>
                    <a:bodyPr/>
                    <a:lstStyle/>
                    <a:p>
                      <a:pPr algn="ctr" fontAlgn="b"/>
                      <a:r>
                        <a:rPr lang="en-US" sz="2000" u="none" strike="noStrike">
                          <a:effectLst/>
                        </a:rPr>
                        <a:t>OK</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OK</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X</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OK</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X</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X</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X</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3</a:t>
                      </a:r>
                      <a:endParaRPr lang="en-US" sz="2000" b="1" i="0" u="none" strike="noStrike">
                        <a:solidFill>
                          <a:srgbClr val="000000"/>
                        </a:solidFill>
                        <a:effectLst/>
                        <a:latin typeface="Calibri" panose="020F0502020204030204" pitchFamily="34" charset="0"/>
                      </a:endParaRPr>
                    </a:p>
                  </a:txBody>
                  <a:tcPr marL="9525" marR="9525" marT="9525" marB="0" anchor="b"/>
                </a:tc>
              </a:tr>
              <a:tr h="699794">
                <a:tc>
                  <a:txBody>
                    <a:bodyPr/>
                    <a:lstStyle/>
                    <a:p>
                      <a:pPr algn="l" fontAlgn="ctr"/>
                      <a:r>
                        <a:rPr lang="en-US" sz="2000" u="none" strike="noStrike">
                          <a:effectLst/>
                        </a:rPr>
                        <a:t>Lužová, Sandra</a:t>
                      </a:r>
                      <a:endParaRPr lang="en-US" sz="2000" b="1" i="0" u="none" strike="noStrike">
                        <a:solidFill>
                          <a:srgbClr val="0A0A0A"/>
                        </a:solidFill>
                        <a:effectLst/>
                        <a:latin typeface="Arial" panose="020B0604020202020204" pitchFamily="34" charset="0"/>
                      </a:endParaRPr>
                    </a:p>
                  </a:txBody>
                  <a:tcPr marL="9525" marR="9525" marT="9525" marB="0" anchor="ctr"/>
                </a:tc>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9525" marR="9525" marT="28575" marB="28575" anchor="b"/>
                </a:tc>
                <a:tc>
                  <a:txBody>
                    <a:bodyPr/>
                    <a:lstStyle/>
                    <a:p>
                      <a:pPr algn="ctr" fontAlgn="b"/>
                      <a:r>
                        <a:rPr lang="en-US" sz="2000" u="none" strike="noStrike">
                          <a:effectLst/>
                        </a:rPr>
                        <a:t>OK</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OK</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OK</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OK</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OK</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OK</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OK</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7</a:t>
                      </a:r>
                      <a:endParaRPr lang="en-US" sz="2000" b="1" i="0" u="none" strike="noStrike">
                        <a:solidFill>
                          <a:srgbClr val="000000"/>
                        </a:solidFill>
                        <a:effectLst/>
                        <a:latin typeface="Calibri" panose="020F0502020204030204" pitchFamily="34" charset="0"/>
                      </a:endParaRPr>
                    </a:p>
                  </a:txBody>
                  <a:tcPr marL="9525" marR="9525" marT="9525" marB="0" anchor="b"/>
                </a:tc>
              </a:tr>
              <a:tr h="699794">
                <a:tc>
                  <a:txBody>
                    <a:bodyPr/>
                    <a:lstStyle/>
                    <a:p>
                      <a:pPr algn="l" fontAlgn="ctr"/>
                      <a:r>
                        <a:rPr lang="en-US" sz="2000" u="none" strike="noStrike">
                          <a:effectLst/>
                        </a:rPr>
                        <a:t>Skalská, Tereza</a:t>
                      </a:r>
                      <a:endParaRPr lang="en-US" sz="2000" b="1" i="0" u="none" strike="noStrike">
                        <a:solidFill>
                          <a:srgbClr val="0A0A0A"/>
                        </a:solidFill>
                        <a:effectLst/>
                        <a:latin typeface="Arial" panose="020B0604020202020204" pitchFamily="34" charset="0"/>
                      </a:endParaRPr>
                    </a:p>
                  </a:txBody>
                  <a:tcPr marL="9525" marR="9525" marT="9525" marB="0" anchor="ctr"/>
                </a:tc>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9525" marR="9525" marT="28575" marB="28575" anchor="b"/>
                </a:tc>
                <a:tc>
                  <a:txBody>
                    <a:bodyPr/>
                    <a:lstStyle/>
                    <a:p>
                      <a:pPr algn="ctr" fontAlgn="b"/>
                      <a:r>
                        <a:rPr lang="en-US" sz="2000" u="none" strike="noStrike">
                          <a:effectLst/>
                        </a:rPr>
                        <a:t>OK</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OK</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OK</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X</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OK</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X</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OK</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5</a:t>
                      </a:r>
                      <a:endParaRPr lang="en-US" sz="2000" b="1" i="0" u="none" strike="noStrike">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717133966"/>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312</Words>
  <Application>Microsoft Office PowerPoint</Application>
  <PresentationFormat>Širokoúhlá obrazovka</PresentationFormat>
  <Paragraphs>62</Paragraphs>
  <Slides>6</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6</vt:i4>
      </vt:variant>
    </vt:vector>
  </HeadingPairs>
  <TitlesOfParts>
    <vt:vector size="10" baseType="lpstr">
      <vt:lpstr>Arial</vt:lpstr>
      <vt:lpstr>Calibri</vt:lpstr>
      <vt:lpstr>Calibri Light</vt:lpstr>
      <vt:lpstr>Motiv Office</vt:lpstr>
      <vt:lpstr>Prezentace aplikace PowerPoint</vt:lpstr>
      <vt:lpstr>Prezentace aplikace PowerPoint</vt:lpstr>
      <vt:lpstr>Prezentace aplikace PowerPoint</vt:lpstr>
      <vt:lpstr>Diskuse: Rodina dvou rodičů stejného pohlaví</vt:lpstr>
      <vt:lpstr>Diskuse: Umělé oplodnění v ČR</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Slepickova</dc:creator>
  <cp:lastModifiedBy>Slepickova</cp:lastModifiedBy>
  <cp:revision>3</cp:revision>
  <dcterms:created xsi:type="dcterms:W3CDTF">2019-05-02T09:24:18Z</dcterms:created>
  <dcterms:modified xsi:type="dcterms:W3CDTF">2019-05-02T10:01:54Z</dcterms:modified>
</cp:coreProperties>
</file>