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1" r:id="rId2"/>
    <p:sldId id="356" r:id="rId3"/>
    <p:sldId id="360" r:id="rId4"/>
    <p:sldId id="378" r:id="rId5"/>
    <p:sldId id="371" r:id="rId6"/>
    <p:sldId id="335" r:id="rId7"/>
    <p:sldId id="372" r:id="rId8"/>
    <p:sldId id="320" r:id="rId9"/>
    <p:sldId id="352" r:id="rId10"/>
    <p:sldId id="337" r:id="rId11"/>
    <p:sldId id="338" r:id="rId12"/>
    <p:sldId id="355" r:id="rId13"/>
    <p:sldId id="339" r:id="rId14"/>
    <p:sldId id="358" r:id="rId15"/>
    <p:sldId id="359" r:id="rId16"/>
    <p:sldId id="357" r:id="rId17"/>
    <p:sldId id="348" r:id="rId18"/>
    <p:sldId id="349" r:id="rId19"/>
    <p:sldId id="374" r:id="rId20"/>
    <p:sldId id="375" r:id="rId21"/>
    <p:sldId id="376" r:id="rId22"/>
    <p:sldId id="377" r:id="rId23"/>
    <p:sldId id="363" r:id="rId24"/>
    <p:sldId id="362" r:id="rId25"/>
    <p:sldId id="364" r:id="rId26"/>
    <p:sldId id="370" r:id="rId27"/>
    <p:sldId id="365" r:id="rId28"/>
    <p:sldId id="366" r:id="rId29"/>
    <p:sldId id="367" r:id="rId30"/>
    <p:sldId id="368" r:id="rId31"/>
    <p:sldId id="369" r:id="rId32"/>
    <p:sldId id="330" r:id="rId3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>
      <p:cViewPr varScale="1">
        <p:scale>
          <a:sx n="132" d="100"/>
          <a:sy n="132" d="100"/>
        </p:scale>
        <p:origin x="18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Sňatky</c:v>
                </c:pt>
              </c:strCache>
            </c:strRef>
          </c:tx>
          <c:spPr>
            <a:ln w="50800"/>
          </c:spPr>
          <c:marker>
            <c:symbol val="none"/>
          </c:marker>
          <c:val>
            <c:numRef>
              <c:f>List1!$B$2:$B$37</c:f>
              <c:numCache>
                <c:formatCode>General</c:formatCode>
                <c:ptCount val="36"/>
                <c:pt idx="2" formatCode="#,##0_ ;\-#,##0\ ">
                  <c:v>78343</c:v>
                </c:pt>
                <c:pt idx="3" formatCode="#,##0_ ;\-#,##0\ ">
                  <c:v>77453</c:v>
                </c:pt>
                <c:pt idx="4" formatCode="#,##0_ ;\-#,##0\ ">
                  <c:v>76978</c:v>
                </c:pt>
                <c:pt idx="5" formatCode="#,##0_ ;\-#,##0\ ">
                  <c:v>80417</c:v>
                </c:pt>
                <c:pt idx="6" formatCode="#,##0_ ;\-#,##0\ ">
                  <c:v>81714</c:v>
                </c:pt>
                <c:pt idx="7" formatCode="#,##0_ ;\-#,##0\ ">
                  <c:v>80653</c:v>
                </c:pt>
                <c:pt idx="8" formatCode="#,##0_ ;\-#,##0\ ">
                  <c:v>81638</c:v>
                </c:pt>
                <c:pt idx="9" formatCode="#,##0_ ;\-#,##0\ ">
                  <c:v>83773</c:v>
                </c:pt>
                <c:pt idx="10" formatCode="#,##0_ ;\-#,##0\ ">
                  <c:v>81458</c:v>
                </c:pt>
                <c:pt idx="11" formatCode="#,##0_ ;\-#,##0\ ">
                  <c:v>81262</c:v>
                </c:pt>
                <c:pt idx="12" formatCode="#,##0_ ;\-#,##0\ ">
                  <c:v>90953</c:v>
                </c:pt>
                <c:pt idx="13" formatCode="#,##0_ ;\-#,##0\ ">
                  <c:v>71973</c:v>
                </c:pt>
                <c:pt idx="14" formatCode="#,##0_ ;\-#,##0\ ">
                  <c:v>74060</c:v>
                </c:pt>
                <c:pt idx="15" formatCode="#,##0_ ;\-#,##0\ ">
                  <c:v>66033</c:v>
                </c:pt>
                <c:pt idx="16" formatCode="#,##0_ ;\-#,##0\ ">
                  <c:v>58440</c:v>
                </c:pt>
                <c:pt idx="17" formatCode="#,##0_ ;\-#,##0\ ">
                  <c:v>54956</c:v>
                </c:pt>
                <c:pt idx="18" formatCode="#,##0_ ;\-#,##0\ ">
                  <c:v>53896</c:v>
                </c:pt>
                <c:pt idx="19" formatCode="#,##0_ ;\-#,##0\ ">
                  <c:v>57804</c:v>
                </c:pt>
                <c:pt idx="20" formatCode="#,##0_ ;\-#,##0\ ">
                  <c:v>55027</c:v>
                </c:pt>
                <c:pt idx="21" formatCode="#,##0_ ;\-#,##0\ ">
                  <c:v>53523</c:v>
                </c:pt>
                <c:pt idx="22" formatCode="#,##0_ ;\-#,##0\ ">
                  <c:v>55321</c:v>
                </c:pt>
                <c:pt idx="23" formatCode="#,##0_ ;\-#,##0\ ">
                  <c:v>52374</c:v>
                </c:pt>
                <c:pt idx="24" formatCode="#,##0_ ;\-#,##0\ ">
                  <c:v>52732</c:v>
                </c:pt>
                <c:pt idx="25" formatCode="#,##0_ ;\-#,##0\ ">
                  <c:v>48943</c:v>
                </c:pt>
                <c:pt idx="26" formatCode="#,##0_ ;\-#,##0\ ">
                  <c:v>51447</c:v>
                </c:pt>
                <c:pt idx="27" formatCode="#,##0_ ;\-#,##0\ ">
                  <c:v>51829</c:v>
                </c:pt>
                <c:pt idx="28" formatCode="#,##0_ ;\-#,##0\ ">
                  <c:v>52860</c:v>
                </c:pt>
                <c:pt idx="29" formatCode="#,##0_ ;\-#,##0\ ">
                  <c:v>57157</c:v>
                </c:pt>
                <c:pt idx="30" formatCode="#,##0_ ;\-#,##0\ ">
                  <c:v>52457</c:v>
                </c:pt>
                <c:pt idx="31" formatCode="#,##0_ ;\-#,##0\ ">
                  <c:v>47862</c:v>
                </c:pt>
                <c:pt idx="32" formatCode="#,##0_ ;\-#,##0\ ">
                  <c:v>46746</c:v>
                </c:pt>
                <c:pt idx="33" formatCode="#,##0_ ;\-#,##0\ ">
                  <c:v>45137</c:v>
                </c:pt>
                <c:pt idx="34" formatCode="#,##0_ ;\-#,##0\ ">
                  <c:v>45206</c:v>
                </c:pt>
                <c:pt idx="35" formatCode="#,##0_ ;\-#,##0\ ">
                  <c:v>43499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Rozvody</c:v>
                </c:pt>
              </c:strCache>
            </c:strRef>
          </c:tx>
          <c:spPr>
            <a:ln w="50800"/>
          </c:spPr>
          <c:marker>
            <c:symbol val="none"/>
          </c:marker>
          <c:val>
            <c:numRef>
              <c:f>List1!$C$2:$C$37</c:f>
              <c:numCache>
                <c:formatCode>General</c:formatCode>
                <c:ptCount val="36"/>
                <c:pt idx="2" formatCode="#,##0_ ;\-#,##0\ ">
                  <c:v>27218</c:v>
                </c:pt>
                <c:pt idx="3" formatCode="#,##0_ ;\-#,##0\ ">
                  <c:v>27608</c:v>
                </c:pt>
                <c:pt idx="4" formatCode="#,##0_ ;\-#,##0\ ">
                  <c:v>27821</c:v>
                </c:pt>
                <c:pt idx="5" formatCode="#,##0_ ;\-#,##0\ ">
                  <c:v>29319</c:v>
                </c:pt>
                <c:pt idx="6" formatCode="#,##0_ ;\-#,##0\ ">
                  <c:v>30514</c:v>
                </c:pt>
                <c:pt idx="7" formatCode="#,##0_ ;\-#,##0\ ">
                  <c:v>30489</c:v>
                </c:pt>
                <c:pt idx="8" formatCode="#,##0_ ;\-#,##0\ ">
                  <c:v>29560</c:v>
                </c:pt>
                <c:pt idx="9" formatCode="#,##0_ ;\-#,##0\ ">
                  <c:v>31036</c:v>
                </c:pt>
                <c:pt idx="10" formatCode="#,##0_ ;\-#,##0\ ">
                  <c:v>30652</c:v>
                </c:pt>
                <c:pt idx="11" formatCode="#,##0_ ;\-#,##0\ ">
                  <c:v>31376</c:v>
                </c:pt>
                <c:pt idx="12" formatCode="#,##0_ ;\-#,##0\ ">
                  <c:v>32055</c:v>
                </c:pt>
                <c:pt idx="13" formatCode="#,##0_ ;\-#,##0\ ">
                  <c:v>29366</c:v>
                </c:pt>
                <c:pt idx="14" formatCode="#,##0_ ;\-#,##0\ ">
                  <c:v>28572</c:v>
                </c:pt>
                <c:pt idx="15" formatCode="#,##0_ ;\-#,##0\ ">
                  <c:v>30227</c:v>
                </c:pt>
                <c:pt idx="16" formatCode="#,##0_ ;\-#,##0\ ">
                  <c:v>30939</c:v>
                </c:pt>
                <c:pt idx="17" formatCode="#,##0_ ;\-#,##0\ ">
                  <c:v>31135</c:v>
                </c:pt>
                <c:pt idx="18" formatCode="#,##0_ ;\-#,##0\ ">
                  <c:v>33113</c:v>
                </c:pt>
                <c:pt idx="19" formatCode="#,##0_ ;\-#,##0\ ">
                  <c:v>32465</c:v>
                </c:pt>
                <c:pt idx="20" formatCode="#,##0_ ;\-#,##0\ ">
                  <c:v>32363</c:v>
                </c:pt>
                <c:pt idx="21" formatCode="#,##0_ ;\-#,##0\ ">
                  <c:v>23657</c:v>
                </c:pt>
                <c:pt idx="22" formatCode="#,##0_ ;\-#,##0\ ">
                  <c:v>29704</c:v>
                </c:pt>
                <c:pt idx="23" formatCode="#,##0_ ;\-#,##0\ ">
                  <c:v>31586</c:v>
                </c:pt>
                <c:pt idx="24" formatCode="#,##0_ ;\-#,##0\ ">
                  <c:v>31758</c:v>
                </c:pt>
                <c:pt idx="25" formatCode="#,##0_ ;\-#,##0\ ">
                  <c:v>32824</c:v>
                </c:pt>
                <c:pt idx="26" formatCode="#,##0_ ;\-#,##0\ ">
                  <c:v>33060</c:v>
                </c:pt>
                <c:pt idx="27" formatCode="#,##0_ ;\-#,##0\ ">
                  <c:v>31288</c:v>
                </c:pt>
                <c:pt idx="28" formatCode="#,##0_ ;\-#,##0\ ">
                  <c:v>31415</c:v>
                </c:pt>
                <c:pt idx="29" formatCode="#,##0_ ;\-#,##0\ ">
                  <c:v>31129</c:v>
                </c:pt>
                <c:pt idx="30" formatCode="#,##0_ ;\-#,##0\ ">
                  <c:v>31300</c:v>
                </c:pt>
                <c:pt idx="31" formatCode="#,##0_ ;\-#,##0\ ">
                  <c:v>29133</c:v>
                </c:pt>
                <c:pt idx="32" formatCode="#,##0_ ;\-#,##0\ ">
                  <c:v>30783</c:v>
                </c:pt>
                <c:pt idx="33" formatCode="#,##0_ ;\-#,##0\ ">
                  <c:v>28113</c:v>
                </c:pt>
                <c:pt idx="34" formatCode="#,##0_ ;\-#,##0\ ">
                  <c:v>26402</c:v>
                </c:pt>
                <c:pt idx="35" formatCode="#,##0_ ;\-#,##0\ ">
                  <c:v>27895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5921960"/>
        <c:axId val="405921176"/>
      </c:lineChart>
      <c:catAx>
        <c:axId val="405921960"/>
        <c:scaling>
          <c:orientation val="minMax"/>
        </c:scaling>
        <c:delete val="1"/>
        <c:axPos val="b"/>
        <c:majorTickMark val="out"/>
        <c:minorTickMark val="none"/>
        <c:tickLblPos val="nextTo"/>
        <c:crossAx val="405921176"/>
        <c:crosses val="autoZero"/>
        <c:auto val="1"/>
        <c:lblAlgn val="ctr"/>
        <c:lblOffset val="100"/>
        <c:noMultiLvlLbl val="0"/>
      </c:catAx>
      <c:valAx>
        <c:axId val="405921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405921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2B7FF-2C66-4895-908B-A693DF8532DE}" type="datetimeFigureOut">
              <a:rPr lang="cs-CZ" smtClean="0"/>
              <a:t>10.4.2019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BEBFF-CD1A-404C-9552-62C6FFF494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659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65BF1-2AA4-4F08-AB4A-12DB8259F4F7}" type="datetimeFigureOut">
              <a:rPr lang="cs-CZ" smtClean="0"/>
              <a:t>10.4.2019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9A70F-2C3C-4D48-BDE8-8382C5D7E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86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5603" name="Zástupný symbol pro číslo snímku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498E7D4-A93F-45B9-BC44-6A2B7EDA8DAB}" type="slidenum">
              <a:rPr lang="cs-CZ" sz="1200">
                <a:latin typeface="+mn-lt"/>
              </a:rPr>
              <a:pPr algn="r">
                <a:defRPr/>
              </a:pPr>
              <a:t>10</a:t>
            </a:fld>
            <a:endParaRPr lang="cs-CZ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515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10.4.2019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10.4.2019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smtClean="0"/>
              <a:t>Rozvod</a:t>
            </a:r>
            <a:endParaRPr lang="en-US" sz="6000"/>
          </a:p>
        </p:txBody>
      </p:sp>
      <p:pic>
        <p:nvPicPr>
          <p:cNvPr id="3074" name="Picture 2" descr="Simple Pink Bordered Divorce Party Inv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832249" cy="28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lue and Violet Divorce Party Invi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6088"/>
            <a:ext cx="2616225" cy="26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d and Yellow Illustrated Wine Divorce Party Invi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3861048"/>
            <a:ext cx="2616225" cy="26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nk Flamingo Divorce Party Invi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20" y="3609728"/>
            <a:ext cx="2867545" cy="28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34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altLang="cs-CZ" smtClean="0">
                <a:latin typeface="Verdana" pitchFamily="34" charset="0"/>
              </a:rPr>
              <a:t>Prediktory rozvodu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Socioekonomický status (lépe situovaná manželství se méně rozvádějí, !příjem ženy !vysoká očekávání od sňatku)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Věk vstupu do manželství (cca 19 let – souvislost s těhotenstvím, cca 35 let)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Děti?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Délka trvání manželství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Vzdělání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Místo bydliště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Náboženství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Heterogamní vztahy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Dědičnost rozvodovosti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Opakování manželství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Přítomnost nevlastních dětí v rodině</a:t>
            </a:r>
            <a:endParaRPr lang="cs-CZ" altLang="cs-CZ" sz="21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latin typeface="Verdana" pitchFamily="34" charset="0"/>
              </a:rPr>
              <a:t>Předmanželská kohabitace, předmanželská koncepce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1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2"/>
          <p:cNvSpPr>
            <a:spLocks noGrp="1"/>
          </p:cNvSpPr>
          <p:nvPr>
            <p:ph idx="4294967295"/>
          </p:nvPr>
        </p:nvSpPr>
        <p:spPr>
          <a:xfrm>
            <a:off x="566738" y="836613"/>
            <a:ext cx="8001000" cy="56880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800" dirty="0" smtClean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800" dirty="0"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dirty="0" smtClean="0">
                <a:latin typeface="Verdana" pitchFamily="34" charset="0"/>
              </a:rPr>
              <a:t>Muži se základním vzděláním mají mezi muži nejvyšší rozvodovost (riziko rozvodu muže s jeho vzděláním klesá). Riziko rozvodu muže se základním vzděláním stoupá s rostoucím vzděláním jeho partnerky a nad </a:t>
            </a:r>
            <a:r>
              <a:rPr lang="cs-CZ" altLang="cs-CZ" sz="2400" dirty="0" err="1" smtClean="0">
                <a:latin typeface="Verdana" pitchFamily="34" charset="0"/>
              </a:rPr>
              <a:t>extremní</a:t>
            </a:r>
            <a:r>
              <a:rPr lang="cs-CZ" altLang="cs-CZ" sz="2400" dirty="0" smtClean="0">
                <a:latin typeface="Verdana" pitchFamily="34" charset="0"/>
              </a:rPr>
              <a:t> hodnotu se dostává v případě sňatku se ženou středoškolsky nebo vysokoškolsky vzdělanou. Je to vzestup velmi strmý: pár muž základní – žena vysokoškolské vzdělání se rozvádí 2,5x častěji než manželství partnerů se základním vzděláním a dokonce téměř 5x častěji než svazek muže s úplným středním vzděláním a ženy se základním vzděláním. </a:t>
            </a:r>
            <a:br>
              <a:rPr lang="cs-CZ" altLang="cs-CZ" sz="2400" dirty="0" smtClean="0">
                <a:latin typeface="Verdana" pitchFamily="34" charset="0"/>
              </a:rPr>
            </a:br>
            <a:endParaRPr lang="cs-CZ" altLang="cs-CZ" sz="2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altLang="cs-CZ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cs-CZ" altLang="cs-CZ" dirty="0" smtClean="0">
                <a:latin typeface="Verdana" pitchFamily="34" charset="0"/>
              </a:rPr>
              <a:t>Muži-vysokoškoláci </a:t>
            </a:r>
            <a:r>
              <a:rPr lang="cs-CZ" altLang="cs-CZ" dirty="0">
                <a:latin typeface="Verdana" pitchFamily="34" charset="0"/>
              </a:rPr>
              <a:t>mají opět nejnižší rozvodovost v případě sňatku se ženou se základním vzděláním. Následně jejich rozvodovost stoupá a nejvyšší je u homogamních sňatků (pár muž-vysokoškolák a žena-vysokoškolačka). Muži s vysokoškolským vzděláním zažívají rozvod nejčastěji v homogamních manželství. Naopak nejstabilnější vztah je pro ně s partnerkou na opačném pólu vzdělanostní škály. Nejméně se tedy rozvádějí ženy se základním vzděláním a není náhodou, že jsou to zároveň ty, které jsou na trhu práce častěji znevýhodněny. Manželství, ve kterých má muž vyšší vzdělání než jeho žena, patří mezi nejstabilnější a rostoucí rozdíl ve vzdělání partnerů již nemá vliv na míru rozvodovosti.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61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altLang="cs-CZ" dirty="0" smtClean="0">
                <a:latin typeface="Verdana" pitchFamily="34" charset="0"/>
              </a:rPr>
              <a:t>Proč přibývá rozvodů</a:t>
            </a:r>
          </a:p>
        </p:txBody>
      </p:sp>
      <p:sp>
        <p:nvSpPr>
          <p:cNvPr id="13314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>
                <a:latin typeface="Verdana" pitchFamily="34" charset="0"/>
              </a:rPr>
              <a:t>„Sobectví“ – nárok na štěstí a lásku</a:t>
            </a:r>
          </a:p>
          <a:p>
            <a:pPr eaLnBrk="1" hangingPunct="1"/>
            <a:r>
              <a:rPr lang="cs-CZ" altLang="cs-CZ" sz="2800" dirty="0" smtClean="0">
                <a:latin typeface="Verdana" pitchFamily="34" charset="0"/>
              </a:rPr>
              <a:t>Jsou snadné</a:t>
            </a:r>
          </a:p>
          <a:p>
            <a:pPr eaLnBrk="1" hangingPunct="1"/>
            <a:r>
              <a:rPr lang="cs-CZ" altLang="cs-CZ" sz="2800" dirty="0" smtClean="0">
                <a:latin typeface="Verdana" pitchFamily="34" charset="0"/>
              </a:rPr>
              <a:t>Všeobecná tolerance rozvodů a nevěry</a:t>
            </a:r>
          </a:p>
          <a:p>
            <a:pPr eaLnBrk="1" hangingPunct="1"/>
            <a:r>
              <a:rPr lang="cs-CZ" altLang="cs-CZ" sz="2800" dirty="0" smtClean="0">
                <a:latin typeface="Verdana" pitchFamily="34" charset="0"/>
              </a:rPr>
              <a:t>Média, technologie usnadňující navazování jiných vztahů</a:t>
            </a:r>
          </a:p>
          <a:p>
            <a:pPr eaLnBrk="1" hangingPunct="1"/>
            <a:r>
              <a:rPr lang="cs-CZ" altLang="cs-CZ" sz="2800" dirty="0" smtClean="0">
                <a:latin typeface="Verdana" pitchFamily="34" charset="0"/>
              </a:rPr>
              <a:t>„Single habitus“</a:t>
            </a:r>
          </a:p>
          <a:p>
            <a:pPr eaLnBrk="1" hangingPunct="1"/>
            <a:r>
              <a:rPr lang="cs-CZ" altLang="cs-CZ" sz="2800" dirty="0" smtClean="0">
                <a:latin typeface="Verdana" pitchFamily="34" charset="0"/>
              </a:rPr>
              <a:t>Neshoda ohledně dětí, problémy s dětmi (s početím)</a:t>
            </a:r>
          </a:p>
          <a:p>
            <a:pPr eaLnBrk="1" hangingPunct="1"/>
            <a:r>
              <a:rPr lang="cs-CZ" altLang="cs-CZ" sz="2800" dirty="0" smtClean="0">
                <a:latin typeface="Verdana" pitchFamily="34" charset="0"/>
              </a:rPr>
              <a:t>Rozvody mají stejné důvody jako sňatky</a:t>
            </a:r>
          </a:p>
        </p:txBody>
      </p:sp>
    </p:spTree>
    <p:extLst>
      <p:ext uri="{BB962C8B-B14F-4D97-AF65-F5344CB8AC3E}">
        <p14:creationId xmlns:p14="http://schemas.microsoft.com/office/powerpoint/2010/main" val="20784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505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"Přehodnocuji svůj život. Myslím, že je</a:t>
            </a:r>
          </a:p>
          <a:p>
            <a:pPr marL="0" indent="0">
              <a:buNone/>
            </a:pPr>
            <a:r>
              <a:rPr lang="cs-CZ" dirty="0"/>
              <a:t>nezbytné se čas od času, nejen v práci, </a:t>
            </a:r>
          </a:p>
          <a:p>
            <a:pPr marL="0" indent="0">
              <a:buNone/>
            </a:pPr>
            <a:r>
              <a:rPr lang="cs-CZ" dirty="0"/>
              <a:t>ale i v soukromí, zastavit, uvědomit si, co </a:t>
            </a:r>
          </a:p>
          <a:p>
            <a:pPr marL="0" indent="0">
              <a:buNone/>
            </a:pPr>
            <a:r>
              <a:rPr lang="cs-CZ" dirty="0"/>
              <a:t>doopravdy chcete, co v denním kolotoči </a:t>
            </a:r>
          </a:p>
          <a:p>
            <a:pPr marL="0" indent="0">
              <a:buNone/>
            </a:pPr>
            <a:r>
              <a:rPr lang="cs-CZ" dirty="0"/>
              <a:t>můžete nechtěně přehlížet. A i když je to </a:t>
            </a:r>
          </a:p>
          <a:p>
            <a:pPr marL="0" indent="0">
              <a:buNone/>
            </a:pPr>
            <a:r>
              <a:rPr lang="cs-CZ" dirty="0"/>
              <a:t>kruté, nemilosrdně zjistit, jak se věci ve </a:t>
            </a:r>
          </a:p>
          <a:p>
            <a:pPr marL="0" indent="0">
              <a:buNone/>
            </a:pPr>
            <a:r>
              <a:rPr lang="cs-CZ" dirty="0"/>
              <a:t>skutečnosti mají. Zda se vyvíjejí tak, jak </a:t>
            </a:r>
          </a:p>
          <a:p>
            <a:pPr marL="0" indent="0">
              <a:buNone/>
            </a:pPr>
            <a:r>
              <a:rPr lang="cs-CZ" dirty="0"/>
              <a:t>chcete. A pokud se nevyvíjejí, jak chcete, </a:t>
            </a:r>
          </a:p>
          <a:p>
            <a:pPr marL="0" indent="0">
              <a:buNone/>
            </a:pPr>
            <a:r>
              <a:rPr lang="cs-CZ" dirty="0"/>
              <a:t>zda jste schopni je změnit. A pokud nejste </a:t>
            </a:r>
          </a:p>
          <a:p>
            <a:pPr marL="0" indent="0">
              <a:buNone/>
            </a:pPr>
            <a:r>
              <a:rPr lang="cs-CZ" dirty="0"/>
              <a:t>schopni je změnit, rozhodnout se, jak dál. </a:t>
            </a:r>
          </a:p>
          <a:p>
            <a:pPr marL="0" indent="0">
              <a:buNone/>
            </a:pPr>
            <a:r>
              <a:rPr lang="cs-CZ" dirty="0"/>
              <a:t>A já volím rozchod</a:t>
            </a:r>
            <a:r>
              <a:rPr lang="cs-CZ" dirty="0" smtClean="0"/>
              <a:t>.“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2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„Když člověk bilancuje, nemůže se vyhnout ani tomu, aby bilancoval svůj soukromý život. Při tom jsem bohužel zjistil, že jsem se pro své zaujetí prací </a:t>
            </a:r>
            <a:r>
              <a:rPr lang="cs-CZ" dirty="0" smtClean="0"/>
              <a:t>a </a:t>
            </a:r>
            <a:r>
              <a:rPr lang="cs-CZ" dirty="0"/>
              <a:t>také svou literární činností vyhýbal řešení problémů právě v soukromém životě a je načase uvést jej do relativní harmonie se sebou samým.“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1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Rozvod není jedinou příčinou zániku manželského soužití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cs-CZ" dirty="0" smtClean="0"/>
              <a:t>Ovdovění</a:t>
            </a:r>
          </a:p>
          <a:p>
            <a:r>
              <a:rPr lang="cs-CZ" dirty="0" smtClean="0"/>
              <a:t>Opuštění rodiny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Empty</a:t>
            </a:r>
            <a:r>
              <a:rPr lang="cs-CZ" dirty="0" smtClean="0"/>
              <a:t> </a:t>
            </a:r>
            <a:r>
              <a:rPr lang="cs-CZ" dirty="0" err="1" smtClean="0"/>
              <a:t>shell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“, manželství kvůli dětem</a:t>
            </a:r>
          </a:p>
          <a:p>
            <a:r>
              <a:rPr lang="cs-CZ" dirty="0" smtClean="0"/>
              <a:t>Rozpad nesezdaného soužití</a:t>
            </a:r>
          </a:p>
          <a:p>
            <a:r>
              <a:rPr lang="cs-CZ" dirty="0" smtClean="0"/>
              <a:t>Mateřství bez partnera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9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cs-CZ" dirty="0" smtClean="0"/>
              <a:t>Výživné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se stanovuje výživné?</a:t>
            </a:r>
          </a:p>
          <a:p>
            <a:r>
              <a:rPr lang="cs-CZ" smtClean="0"/>
              <a:t>Je </a:t>
            </a:r>
            <a:r>
              <a:rPr lang="cs-CZ" dirty="0" smtClean="0"/>
              <a:t>v ČR stanoveno minimální </a:t>
            </a:r>
            <a:r>
              <a:rPr lang="cs-CZ" smtClean="0"/>
              <a:t>výživné?</a:t>
            </a:r>
          </a:p>
          <a:p>
            <a:r>
              <a:rPr lang="cs-CZ" smtClean="0"/>
              <a:t>V roce 2017 bylo v ČR na Policii hlášeno téměř 8979 neplatičů, průměrný dluh byl 87 tisíc Kč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Orientační tabulka pro určování výše výživného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33692" r="12294" b="16066"/>
          <a:stretch/>
        </p:blipFill>
        <p:spPr bwMode="auto">
          <a:xfrm>
            <a:off x="611560" y="2204864"/>
            <a:ext cx="8393018" cy="292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1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4" t="6996" r="33096" b="54820"/>
          <a:stretch/>
        </p:blipFill>
        <p:spPr>
          <a:xfrm>
            <a:off x="291234" y="2132856"/>
            <a:ext cx="8832982" cy="33123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5212" y="62068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mtClean="0"/>
              <a:t>Výživné v ČR 2015 podle Ministerstva spravedlnosti</a:t>
            </a:r>
            <a:endParaRPr lang="en-US" sz="2800" b="1"/>
          </a:p>
        </p:txBody>
      </p:sp>
      <p:sp>
        <p:nvSpPr>
          <p:cNvPr id="6" name="Ovál 5"/>
          <p:cNvSpPr/>
          <p:nvPr/>
        </p:nvSpPr>
        <p:spPr>
          <a:xfrm>
            <a:off x="2411760" y="3501008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Co je podmínkou rozvodovosti?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Legislativa</a:t>
            </a:r>
          </a:p>
          <a:p>
            <a:r>
              <a:rPr lang="cs-CZ" smtClean="0"/>
              <a:t>Společenská akceptace rozvodu</a:t>
            </a:r>
          </a:p>
          <a:p>
            <a:r>
              <a:rPr lang="cs-CZ" smtClean="0"/>
              <a:t>Proměna genderových rolí</a:t>
            </a:r>
          </a:p>
          <a:p>
            <a:r>
              <a:rPr lang="cs-CZ" smtClean="0"/>
              <a:t>Sňatečnost</a:t>
            </a:r>
          </a:p>
          <a:p>
            <a:r>
              <a:rPr lang="cs-CZ" smtClean="0"/>
              <a:t>Dostatečně vysoká naděje na dožití </a:t>
            </a:r>
          </a:p>
        </p:txBody>
      </p:sp>
    </p:spTree>
    <p:extLst>
      <p:ext uri="{BB962C8B-B14F-4D97-AF65-F5344CB8AC3E}">
        <p14:creationId xmlns:p14="http://schemas.microsoft.com/office/powerpoint/2010/main" val="317513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1413" t="33620" r="36613" b="19761"/>
          <a:stretch/>
        </p:blipFill>
        <p:spPr>
          <a:xfrm>
            <a:off x="123073" y="963272"/>
            <a:ext cx="8769407" cy="49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35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Kdo je v ČR ohrožen chudobou?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smtClean="0"/>
          </a:p>
          <a:p>
            <a:pPr marL="0" indent="0">
              <a:buNone/>
            </a:pPr>
            <a:r>
              <a:rPr lang="en-US" b="1" smtClean="0"/>
              <a:t>V</a:t>
            </a:r>
            <a:r>
              <a:rPr lang="en-US" b="1"/>
              <a:t> Česku bylo v roce 2017 ohroženo příjmovou chudobou 9,1 % osob. Jednalo se zejména o samoživitelky s dětmi a jednotlivce starší 65 </a:t>
            </a:r>
            <a:r>
              <a:rPr lang="en-US" b="1" smtClean="0"/>
              <a:t>let</a:t>
            </a:r>
            <a:r>
              <a:rPr lang="cs-CZ" b="1" smtClean="0"/>
              <a:t> (76,7 % žen)</a:t>
            </a:r>
            <a:r>
              <a:rPr lang="en-US" b="1" smtClean="0"/>
              <a:t>.</a:t>
            </a:r>
            <a:r>
              <a:rPr lang="en-US" b="1"/>
              <a:t> </a:t>
            </a:r>
            <a:endParaRPr lang="cs-CZ" b="1" smtClean="0"/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r>
              <a:rPr lang="cs-CZ" b="1" smtClean="0"/>
              <a:t>				Zdroj: Statistika a MY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34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ikÃ¡tor chudoby v rodinÃ¡ch s nezaopatÅenÃ½mi dÄtmi, 2015â2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3060"/>
            <a:ext cx="7848872" cy="61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0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Střídavá péče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67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mtClean="0"/>
          </a:p>
          <a:p>
            <a:pPr marL="0" indent="0">
              <a:buNone/>
            </a:pPr>
            <a:r>
              <a:rPr lang="en-US" smtClean="0"/>
              <a:t>Vohlídalová</a:t>
            </a:r>
            <a:r>
              <a:rPr lang="en-US"/>
              <a:t>, M. (2014). Jeho a její pohled: Střídavá péče z perspektivy matek a otců. </a:t>
            </a:r>
            <a:r>
              <a:rPr lang="en-US" i="1"/>
              <a:t>Gender rovné příležitosti výzkum</a:t>
            </a:r>
            <a:r>
              <a:rPr lang="en-US"/>
              <a:t>, </a:t>
            </a:r>
            <a:r>
              <a:rPr lang="en-US" i="1"/>
              <a:t>15</a:t>
            </a:r>
            <a:r>
              <a:rPr lang="en-US"/>
              <a:t>(01), 29-40</a:t>
            </a:r>
            <a:r>
              <a:rPr lang="en-US" smtClean="0"/>
              <a:t>.</a:t>
            </a: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sz="1800" smtClean="0"/>
              <a:t>(úryvky z rozhovorů s muži a ženami jsou přejaty z tohoto textu)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69470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mtClean="0"/>
              <a:t>Střídavá péče: Jak často se nařizuje a u koho?</a:t>
            </a:r>
          </a:p>
          <a:p>
            <a:pPr marL="0" indent="0">
              <a:buNone/>
            </a:pPr>
            <a:r>
              <a:rPr lang="cs-CZ" smtClean="0"/>
              <a:t>Výhody a nevýhody</a:t>
            </a:r>
          </a:p>
          <a:p>
            <a:pPr marL="0" indent="0">
              <a:buNone/>
            </a:pPr>
            <a:r>
              <a:rPr lang="cs-CZ" smtClean="0"/>
              <a:t>Prospívají děti ve střídavé péči lépe/hůře než děti v jiném režimu péče?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3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/>
              <a:t>„Manžel žádnou jinou variantu nepřipouštěl a určitě je </a:t>
            </a:r>
            <a:r>
              <a:rPr lang="en-US" i="1" smtClean="0"/>
              <a:t>zásadní</a:t>
            </a:r>
            <a:r>
              <a:rPr lang="en-US" i="1"/>
              <a:t>, že ten otec je, že funguje, že je to pro syna nějaký </a:t>
            </a:r>
            <a:r>
              <a:rPr lang="en-US" i="1" smtClean="0"/>
              <a:t>model </a:t>
            </a:r>
            <a:r>
              <a:rPr lang="en-US" i="1"/>
              <a:t>a je to vlastní otec. (...) Tobě se rozpadne ta rodina, ale </a:t>
            </a:r>
            <a:r>
              <a:rPr lang="cs-CZ" i="1" smtClean="0"/>
              <a:t> </a:t>
            </a:r>
            <a:r>
              <a:rPr lang="en-US" i="1" smtClean="0"/>
              <a:t>ty </a:t>
            </a:r>
            <a:r>
              <a:rPr lang="en-US" i="1"/>
              <a:t>se snažíš vytvořit nějaký nejšetrnější model pro dítě, aby se </a:t>
            </a:r>
            <a:r>
              <a:rPr lang="cs-CZ" i="1" smtClean="0"/>
              <a:t> </a:t>
            </a:r>
            <a:r>
              <a:rPr lang="en-US" i="1" smtClean="0"/>
              <a:t>oba </a:t>
            </a:r>
            <a:r>
              <a:rPr lang="en-US" i="1"/>
              <a:t>partneři podíleli na výchově a na péči a na tý lásce k tomu </a:t>
            </a:r>
            <a:r>
              <a:rPr lang="en-US" i="1" smtClean="0"/>
              <a:t>dítěti</a:t>
            </a:r>
            <a:r>
              <a:rPr lang="en-US" i="1"/>
              <a:t>.“ </a:t>
            </a:r>
          </a:p>
          <a:p>
            <a:pPr marL="0" indent="0">
              <a:buNone/>
            </a:pPr>
            <a:r>
              <a:rPr lang="en-US"/>
              <a:t>(Simona, 33 let, VŠ, dítě 5 let, rozvod a SP 5 let)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73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/>
              <a:t>„Přistoupila jsem na střídavou péči s tím, že chci, aby syn – </a:t>
            </a:r>
            <a:r>
              <a:rPr lang="cs-CZ" i="1" smtClean="0"/>
              <a:t> </a:t>
            </a:r>
            <a:r>
              <a:rPr lang="en-US" i="1" smtClean="0"/>
              <a:t>Nebo </a:t>
            </a:r>
            <a:r>
              <a:rPr lang="en-US" i="1"/>
              <a:t>takhle: přistoupila jsem na střídavou péči, protože </a:t>
            </a:r>
            <a:r>
              <a:rPr lang="en-US" i="1" smtClean="0"/>
              <a:t>manžel </a:t>
            </a:r>
            <a:r>
              <a:rPr lang="en-US" i="1"/>
              <a:t>žádnou jinou variantu nepřipouštěl.“</a:t>
            </a:r>
          </a:p>
          <a:p>
            <a:pPr marL="0" indent="0">
              <a:buNone/>
            </a:pPr>
            <a:r>
              <a:rPr lang="en-US"/>
              <a:t>(Simona, 33 let, </a:t>
            </a:r>
            <a:r>
              <a:rPr lang="en-US" smtClean="0"/>
              <a:t>VŠ</a:t>
            </a:r>
            <a:r>
              <a:rPr lang="en-US"/>
              <a:t>, dítě 5 let, rozvod a SP 5 let)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36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/>
              <a:t>„Předpokládám, že mi dceru nechce sebrat, ale když je v ráži, </a:t>
            </a:r>
            <a:r>
              <a:rPr lang="en-US" i="1" smtClean="0"/>
              <a:t>tak </a:t>
            </a:r>
            <a:r>
              <a:rPr lang="en-US" i="1"/>
              <a:t>řekne třeba, že ona bude rozhodovat o tom, kdy já si </a:t>
            </a:r>
            <a:r>
              <a:rPr lang="en-US" i="1" smtClean="0"/>
              <a:t>vezmu </a:t>
            </a:r>
            <a:r>
              <a:rPr lang="en-US" i="1"/>
              <a:t>dceru.“ </a:t>
            </a:r>
          </a:p>
          <a:p>
            <a:pPr marL="0" indent="0">
              <a:buNone/>
            </a:pPr>
            <a:r>
              <a:rPr lang="en-US"/>
              <a:t>(Tadeáš, 34, SŠ, dtto)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96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/>
              <a:t>„Tím, že ta role toho otce je ve společnosti vnímána trošku </a:t>
            </a:r>
            <a:r>
              <a:rPr lang="en-US" i="1" smtClean="0"/>
              <a:t>jinak</a:t>
            </a:r>
            <a:r>
              <a:rPr lang="en-US" i="1"/>
              <a:t>, mě to možná motivovalo k tomu, dělat ty věci trošku </a:t>
            </a:r>
            <a:r>
              <a:rPr lang="en-US" i="1" smtClean="0"/>
              <a:t>jinak</a:t>
            </a:r>
            <a:r>
              <a:rPr lang="en-US" i="1"/>
              <a:t>. Člověk je na to [střídavou péči] pyšnej, že to umí a </a:t>
            </a:r>
            <a:r>
              <a:rPr lang="en-US" i="1" smtClean="0"/>
              <a:t>zvládne</a:t>
            </a:r>
            <a:r>
              <a:rPr lang="en-US" i="1"/>
              <a:t>. Kolikrát se na tebe lidi tváří, že to nemůžeš zvládnout. </a:t>
            </a:r>
            <a:r>
              <a:rPr lang="en-US" i="1" smtClean="0"/>
              <a:t>A </a:t>
            </a:r>
            <a:r>
              <a:rPr lang="en-US" i="1"/>
              <a:t>ty jim předvedeš, že úplně klidně. Tak to je faktor, který mě </a:t>
            </a:r>
            <a:r>
              <a:rPr lang="en-US" i="1" smtClean="0"/>
              <a:t>možná </a:t>
            </a:r>
            <a:r>
              <a:rPr lang="en-US" i="1"/>
              <a:t>přiměl k tomu, že jsem to někdy trochu přeháněl...“ </a:t>
            </a:r>
          </a:p>
          <a:p>
            <a:pPr marL="0" indent="0">
              <a:buNone/>
            </a:pPr>
            <a:r>
              <a:rPr lang="en-US"/>
              <a:t>(Tobiáš, 34 let, VŠ, dítě 5 let, rozvod a SP 5 let)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2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 t="24107" r="15735" b="15141"/>
          <a:stretch>
            <a:fillRect/>
          </a:stretch>
        </p:blipFill>
        <p:spPr>
          <a:xfrm>
            <a:off x="755650" y="404813"/>
            <a:ext cx="7777163" cy="6048375"/>
          </a:xfrm>
        </p:spPr>
      </p:pic>
    </p:spTree>
    <p:extLst>
      <p:ext uri="{BB962C8B-B14F-4D97-AF65-F5344CB8AC3E}">
        <p14:creationId xmlns:p14="http://schemas.microsoft.com/office/powerpoint/2010/main" val="32173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/>
              <a:t>„Když jsme se rozváděli, tak mi to docela omlacoval o hlavu </a:t>
            </a:r>
            <a:r>
              <a:rPr lang="en-US" i="1" smtClean="0"/>
              <a:t>a </a:t>
            </a:r>
            <a:r>
              <a:rPr lang="en-US" i="1"/>
              <a:t>říkal: ‚Ty jsi ta feministka, tak já si ty děti vezmu, ať vidíš, </a:t>
            </a:r>
            <a:r>
              <a:rPr lang="en-US" i="1" smtClean="0"/>
              <a:t>jak </a:t>
            </a:r>
            <a:r>
              <a:rPr lang="en-US" i="1"/>
              <a:t>to funguje, když to prosazuješ‘.“ </a:t>
            </a:r>
          </a:p>
          <a:p>
            <a:pPr marL="0" indent="0">
              <a:buNone/>
            </a:pPr>
            <a:r>
              <a:rPr lang="en-US"/>
              <a:t>(Sofie, 31 let, VŠ, děti </a:t>
            </a:r>
            <a:r>
              <a:rPr lang="en-US" smtClean="0"/>
              <a:t>11 </a:t>
            </a:r>
            <a:r>
              <a:rPr lang="en-US"/>
              <a:t>a 13 let, rozvod 5 let, SP 3,5 roku)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61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/>
              <a:t>„Teď jsem v období hrůzy, že musím sehnat nějakou strašně </a:t>
            </a:r>
            <a:r>
              <a:rPr lang="en-US" i="1" smtClean="0"/>
              <a:t>dobře </a:t>
            </a:r>
            <a:r>
              <a:rPr lang="en-US" i="1"/>
              <a:t>placenou práci, protože v momentě, kdy přijde ta </a:t>
            </a:r>
            <a:r>
              <a:rPr lang="en-US" i="1" smtClean="0"/>
              <a:t>střídavá </a:t>
            </a:r>
            <a:r>
              <a:rPr lang="en-US" i="1"/>
              <a:t>péče, tak mi manžel nebude těch 7 tisíc platit vůbec. Tak </a:t>
            </a:r>
            <a:r>
              <a:rPr lang="en-US" i="1" smtClean="0"/>
              <a:t>jsem </a:t>
            </a:r>
            <a:r>
              <a:rPr lang="en-US" i="1"/>
              <a:t>si spočetla, že aby nám na život a na jídlo a na </a:t>
            </a:r>
            <a:r>
              <a:rPr lang="en-US" i="1" smtClean="0"/>
              <a:t>oblečení </a:t>
            </a:r>
            <a:r>
              <a:rPr lang="en-US" i="1"/>
              <a:t>zbylo 10 tisíc na měsíc, musím vydělat nějakých 25 000,- </a:t>
            </a:r>
            <a:r>
              <a:rPr lang="en-US" i="1" smtClean="0"/>
              <a:t>čistého</a:t>
            </a:r>
            <a:r>
              <a:rPr lang="en-US" i="1"/>
              <a:t>. Takže jsem z toho v takový polohrůze.“</a:t>
            </a:r>
          </a:p>
          <a:p>
            <a:pPr marL="0" indent="0">
              <a:buNone/>
            </a:pPr>
            <a:r>
              <a:rPr lang="en-US"/>
              <a:t>(Sára, 30 let, </a:t>
            </a:r>
            <a:r>
              <a:rPr lang="en-US" smtClean="0"/>
              <a:t>VŠ</a:t>
            </a:r>
            <a:r>
              <a:rPr lang="en-US"/>
              <a:t>, dítě 3 roky, rozvod 3 roky, SP 9 měsíců)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28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Závěr a diskuse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800" dirty="0" smtClean="0"/>
              <a:t>lenka.slepickova@gmail.com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2867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divorce rate international comparis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858549" cy="40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4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Rozvody 2017 (data ČSÚ)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V  ČR se do konce roku 2017 rozvedlo </a:t>
            </a:r>
            <a:r>
              <a:rPr lang="en-US" b="1"/>
              <a:t>25,8 tisíce manželství</a:t>
            </a:r>
            <a:r>
              <a:rPr lang="en-US"/>
              <a:t>, v meziročním srovnání o 0,8 tisíce více. U rozvodů převažovali manželé s nezletilými dětmi (15,2 tisíce) nad těmi bez nezletilých dětí (10,6 tisíce). Nejvíce rozvedených párů s dětmi (7,7 tisíce) vychovávalo v době rozvodu jedno nezletilé dítě. Celkem se rozvod dotkl </a:t>
            </a:r>
            <a:r>
              <a:rPr lang="en-US" b="1"/>
              <a:t>23,8 tisíce dětí</a:t>
            </a:r>
            <a:r>
              <a:rPr lang="en-US"/>
              <a:t>. Intenzita rozvodovosti byla nejvyšší v období tří až šesti let trvání manželství. Úhrnná rozvodovost podle předběžných výsledků meziročně vzrostla ze 45 na 47 %. Průměrná délka rozvedeného manželství byla 13,2 roku. </a:t>
            </a:r>
          </a:p>
        </p:txBody>
      </p:sp>
    </p:spTree>
    <p:extLst>
      <p:ext uri="{BB962C8B-B14F-4D97-AF65-F5344CB8AC3E}">
        <p14:creationId xmlns:p14="http://schemas.microsoft.com/office/powerpoint/2010/main" val="14379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Vývoj sňatečnosti a rozvodovosti v ČR (1980 – 2013)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0627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71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362" t="8821" r="38576" b="20621"/>
          <a:stretch/>
        </p:blipFill>
        <p:spPr>
          <a:xfrm>
            <a:off x="467543" y="620688"/>
            <a:ext cx="800446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6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1738" r="37670" b="16065"/>
          <a:stretch/>
        </p:blipFill>
        <p:spPr bwMode="auto">
          <a:xfrm>
            <a:off x="611560" y="1844824"/>
            <a:ext cx="7837476" cy="488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Délka trvání manželství před rozvodem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0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53" t="17501" r="16330" b="25223"/>
          <a:stretch/>
        </p:blipFill>
        <p:spPr>
          <a:xfrm>
            <a:off x="107504" y="476672"/>
            <a:ext cx="8848983" cy="468475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56612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Vohlídalová</a:t>
            </a:r>
            <a:r>
              <a:rPr lang="cs-CZ" dirty="0" smtClean="0"/>
              <a:t>,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2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811</Words>
  <Application>Microsoft Office PowerPoint</Application>
  <PresentationFormat>Předvádění na obrazovce (4:3)</PresentationFormat>
  <Paragraphs>92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Verdana</vt:lpstr>
      <vt:lpstr>Motiv sady Office</vt:lpstr>
      <vt:lpstr>Rozvod</vt:lpstr>
      <vt:lpstr>Co je podmínkou rozvodovosti?</vt:lpstr>
      <vt:lpstr>Prezentace aplikace PowerPoint</vt:lpstr>
      <vt:lpstr>Prezentace aplikace PowerPoint</vt:lpstr>
      <vt:lpstr>Rozvody 2017 (data ČSÚ)</vt:lpstr>
      <vt:lpstr>Vývoj sňatečnosti a rozvodovosti v ČR (1980 – 2013)</vt:lpstr>
      <vt:lpstr>Prezentace aplikace PowerPoint</vt:lpstr>
      <vt:lpstr>Délka trvání manželství před rozvodem</vt:lpstr>
      <vt:lpstr>Prezentace aplikace PowerPoint</vt:lpstr>
      <vt:lpstr>Prediktory rozvodu</vt:lpstr>
      <vt:lpstr>Prezentace aplikace PowerPoint</vt:lpstr>
      <vt:lpstr>Prezentace aplikace PowerPoint</vt:lpstr>
      <vt:lpstr>Proč přibývá rozvodů</vt:lpstr>
      <vt:lpstr>Prezentace aplikace PowerPoint</vt:lpstr>
      <vt:lpstr>Prezentace aplikace PowerPoint</vt:lpstr>
      <vt:lpstr>Rozvod není jedinou příčinou zániku manželského soužití</vt:lpstr>
      <vt:lpstr>Výživné</vt:lpstr>
      <vt:lpstr>Orientační tabulka pro určování výše výživného</vt:lpstr>
      <vt:lpstr>Prezentace aplikace PowerPoint</vt:lpstr>
      <vt:lpstr>Prezentace aplikace PowerPoint</vt:lpstr>
      <vt:lpstr>Kdo je v ČR ohrožen chudobou?</vt:lpstr>
      <vt:lpstr>Prezentace aplikace PowerPoint</vt:lpstr>
      <vt:lpstr>Střídavá péče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 a diskuse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Současná česká rodina – aktuální trendy v uspořádání partnerských   a rodinných vztahů</dc:title>
  <dc:creator>Lenka Slepičková</dc:creator>
  <cp:lastModifiedBy>Slepickova</cp:lastModifiedBy>
  <cp:revision>33</cp:revision>
  <cp:lastPrinted>2019-04-10T11:54:47Z</cp:lastPrinted>
  <dcterms:created xsi:type="dcterms:W3CDTF">2015-03-20T08:02:17Z</dcterms:created>
  <dcterms:modified xsi:type="dcterms:W3CDTF">2019-04-10T14:38:32Z</dcterms:modified>
</cp:coreProperties>
</file>