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0"/>
  </p:notesMasterIdLst>
  <p:sldIdLst>
    <p:sldId id="263" r:id="rId2"/>
    <p:sldId id="262" r:id="rId3"/>
    <p:sldId id="264" r:id="rId4"/>
    <p:sldId id="265" r:id="rId5"/>
    <p:sldId id="266" r:id="rId6"/>
    <p:sldId id="267" r:id="rId7"/>
    <p:sldId id="268" r:id="rId8"/>
    <p:sldId id="269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1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018BB9-41CD-44CC-806C-C3A1E94396A0}" type="datetimeFigureOut">
              <a:rPr lang="cs-CZ" smtClean="0"/>
              <a:t>02.05.2019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C53ED1-AEA6-4FB8-A392-0EF0960AA4C4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329192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A02F77B-F417-4BA8-94FD-416B30834F54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92026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ázev a popis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ce s popis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menovka s citac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ravda nebo neprav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5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48&amp;v=mukxWZF1XM4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U_QMS-hzRMs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lfLuqGAxaz4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Dqhlv0UZUw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time_continue=105&amp;v=dmMgujsomFs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Piktogramy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zjednodušené grafické zobrazení skutečnosti</a:t>
            </a:r>
          </a:p>
          <a:p>
            <a:r>
              <a:rPr lang="cs-CZ" dirty="0"/>
              <a:t>u uživatelů, kteří nemohou vzhledem ke svému postižení či věku dekódovat písmo </a:t>
            </a:r>
          </a:p>
          <a:p>
            <a:r>
              <a:rPr lang="cs-CZ" dirty="0"/>
              <a:t>doprovázeny mluvenou řečí, popř. znaky</a:t>
            </a:r>
          </a:p>
          <a:p>
            <a:r>
              <a:rPr lang="cs-CZ" dirty="0"/>
              <a:t>vizuální podoba – zcela individuální</a:t>
            </a:r>
          </a:p>
          <a:p>
            <a:r>
              <a:rPr lang="cs-CZ" dirty="0"/>
              <a:t>MP, tělesné či kombinované postižení, osoby s autismem,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255DD4-F771-453F-898A-4622C27A5E78}" type="datetime4">
              <a:rPr lang="cs-CZ" smtClean="0"/>
              <a:t>2. května 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Alternativní a augmentativní komunikace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5239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VOKS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i="1" dirty="0"/>
              <a:t>výměnný obrázkový komunikační systém</a:t>
            </a:r>
          </a:p>
          <a:p>
            <a:r>
              <a:rPr lang="cs-CZ" dirty="0"/>
              <a:t>od r. 1985;, systém určený k „nastartování komunikace“</a:t>
            </a:r>
          </a:p>
          <a:p>
            <a:r>
              <a:rPr lang="cs-CZ" dirty="0"/>
              <a:t>využití obrázků k přímé výměně za věci a činnosti</a:t>
            </a:r>
          </a:p>
          <a:p>
            <a:r>
              <a:rPr lang="cs-CZ" dirty="0"/>
              <a:t>rychle osvojitelní, dobrá motivace k aktivitě</a:t>
            </a:r>
          </a:p>
          <a:p>
            <a:r>
              <a:rPr lang="cs-CZ" dirty="0"/>
              <a:t>PAS, Downův syndrom, MO, těžké formy vývojové dysfázie, afázie</a:t>
            </a:r>
          </a:p>
          <a:p>
            <a:r>
              <a:rPr lang="cs-CZ" dirty="0">
                <a:hlinkClick r:id="rId2"/>
              </a:rPr>
              <a:t>https://www.youtube.com/watch?time_continue=48&amp;v=mukxWZF1XM4</a:t>
            </a:r>
            <a:endParaRPr lang="cs-CZ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1C8599-D962-4C27-9A94-AE01434A7AED}" type="datetime4">
              <a:rPr lang="cs-CZ" smtClean="0"/>
              <a:t>2. května 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Alternativní a augmentativní komunikace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941122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MAKATON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původně pro neslyšící dospělé v nemocnici</a:t>
            </a:r>
          </a:p>
          <a:p>
            <a:r>
              <a:rPr lang="cs-CZ" dirty="0"/>
              <a:t>kombinuje manuální znaky, symboly a mluvenou řeč</a:t>
            </a:r>
          </a:p>
          <a:p>
            <a:r>
              <a:rPr lang="cs-CZ" dirty="0"/>
              <a:t>jazykový program</a:t>
            </a:r>
          </a:p>
          <a:p>
            <a:r>
              <a:rPr lang="cs-CZ" dirty="0"/>
              <a:t>obsahuje 350 slov seřazených do 8 stupňů, 9. stupeň – návrh osobního seznamu slov podle individuálních potřeb a zájmů 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EC333A-64A6-4200-8B9D-3F4647447C00}" type="datetime4">
              <a:rPr lang="cs-CZ" smtClean="0"/>
              <a:t>2. května 2019</a:t>
            </a:fld>
            <a:endParaRPr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Alternativní a augmentativní komunikace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48437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3FAD664-DFEC-402C-8513-2E1F79FA64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TADOMA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471300C-FBA5-4872-823F-61E5867026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u osob s hluchoslepotou</a:t>
            </a:r>
          </a:p>
          <a:p>
            <a:r>
              <a:rPr lang="cs-CZ" dirty="0"/>
              <a:t>hmatové čtení řeči</a:t>
            </a:r>
          </a:p>
          <a:p>
            <a:r>
              <a:rPr lang="cs-CZ" dirty="0"/>
              <a:t>ruka postižené osoby se dotýká obličeje a krku mluvící osoby</a:t>
            </a:r>
          </a:p>
          <a:p>
            <a:r>
              <a:rPr lang="cs-CZ" dirty="0"/>
              <a:t>palec se dotýká rtů a vnímá pohyby čelistí a jazyka</a:t>
            </a:r>
          </a:p>
          <a:p>
            <a:r>
              <a:rPr lang="cs-CZ" dirty="0"/>
              <a:t>ostatní prsty ohmatávají vibrace na tvářích, čelistech a krku</a:t>
            </a:r>
          </a:p>
          <a:p>
            <a:r>
              <a:rPr lang="cs-CZ" dirty="0">
                <a:hlinkClick r:id="rId2"/>
              </a:rPr>
              <a:t>https://www.youtube.com/watch?v=U_QMS-hzRMs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85C803A-C355-4B97-A697-AF58D3D5C4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29D2-6C2A-437C-9BF0-BD309FDA7D9C}" type="datetime4">
              <a:rPr lang="cs-CZ" smtClean="0"/>
              <a:t>2. května 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4EB25FC-FAE7-46D5-8998-9C4EA0BA4C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Alternativní a augmentativní komunikace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082759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462521D-ED07-4BF2-8CA7-1C1533BD8A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ETRAN-N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1066256-A415-401E-96E6-51BC15CFB0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náhradní komunikační pomůcka pro nemluvící a málo pohyblivé osoby, které mohou komunikovat pouze prostřednictvím očí</a:t>
            </a:r>
          </a:p>
          <a:p>
            <a:r>
              <a:rPr lang="cs-CZ" dirty="0"/>
              <a:t>využívá čísla či barevná pole umístěná na tabuli z plexiskla s otvorem uprostřed</a:t>
            </a:r>
          </a:p>
          <a:p>
            <a:r>
              <a:rPr lang="cs-CZ" dirty="0"/>
              <a:t>mluvící osoba ze dvojice vždy očima označené sdělení vysloví a nemluvící ho smluveným znamením potvrdí nebo neguje</a:t>
            </a:r>
          </a:p>
          <a:p>
            <a:r>
              <a:rPr lang="cs-CZ" dirty="0">
                <a:hlinkClick r:id="rId2"/>
              </a:rPr>
              <a:t>https://www.youtube.com/watch?v=lfLuqGAxaz4</a:t>
            </a:r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D1CA4B2F-59B9-4E7D-A100-5A11AA9B8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29D2-6C2A-437C-9BF0-BD309FDA7D9C}" type="datetime4">
              <a:rPr lang="cs-CZ" smtClean="0"/>
              <a:t>2. května 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134AB8-D102-4705-BF19-9A4928E959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Alternativní a augmentativní komunikace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9212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BC6E040-9CF2-4D34-98E2-32B0E4FDA7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Facilitovaná</a:t>
            </a:r>
            <a:r>
              <a:rPr lang="cs-CZ" dirty="0"/>
              <a:t> komunikace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6E030C9-07FD-4136-90B9-9C4837F33C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řízený výběr komunikačních jednotek (obrázků, symbolů, písmen a slov, tlačítek na klávesnici či komunikátoru</a:t>
            </a:r>
          </a:p>
          <a:p>
            <a:r>
              <a:rPr lang="cs-CZ" dirty="0"/>
              <a:t>poskytování fyzické podpory klientovi v podobě podpírání horní končetin při výběru ze symbolů či ovládání technické pomůcky</a:t>
            </a:r>
          </a:p>
          <a:p>
            <a:r>
              <a:rPr lang="cs-CZ" dirty="0" err="1"/>
              <a:t>facilitátor</a:t>
            </a:r>
            <a:endParaRPr lang="cs-CZ" dirty="0"/>
          </a:p>
          <a:p>
            <a:r>
              <a:rPr lang="cs-CZ" dirty="0">
                <a:hlinkClick r:id="rId2"/>
              </a:rPr>
              <a:t>https://www.youtube.com/watch?v=Dqhlv0UZUwY</a:t>
            </a: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6A46E1E-0A55-4CF6-BABD-50A10A386C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29D2-6C2A-437C-9BF0-BD309FDA7D9C}" type="datetime4">
              <a:rPr lang="cs-CZ" smtClean="0"/>
              <a:t>2. května 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F9A4A91-C85D-4759-85D8-4E10B6AE7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Alternativní a augmentativní komunikace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276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B21FA1-F28E-4189-856C-B0D101BD68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Znakový jazyk, znakovaná čeština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CFFD33FC-1325-4D1B-B544-7AF34C92E0D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znakový jazyk</a:t>
            </a:r>
          </a:p>
          <a:p>
            <a:pPr lvl="1"/>
            <a:r>
              <a:rPr lang="cs-CZ" dirty="0"/>
              <a:t>tzv. vlastní znakový jazyk Neslyšících</a:t>
            </a:r>
          </a:p>
          <a:p>
            <a:pPr lvl="1"/>
            <a:r>
              <a:rPr lang="cs-CZ" dirty="0"/>
              <a:t>vizuálně-motorický prostředek komunikace</a:t>
            </a:r>
          </a:p>
          <a:p>
            <a:pPr lvl="1"/>
            <a:r>
              <a:rPr lang="cs-CZ" dirty="0"/>
              <a:t>umožňuje plnohodnotnou komunikaci</a:t>
            </a:r>
          </a:p>
          <a:p>
            <a:pPr lvl="1"/>
            <a:r>
              <a:rPr lang="cs-CZ" dirty="0"/>
              <a:t>vlastní gramatika i slovník </a:t>
            </a:r>
          </a:p>
          <a:p>
            <a:r>
              <a:rPr lang="cs-CZ" dirty="0"/>
              <a:t>znakovaná čeština</a:t>
            </a:r>
          </a:p>
          <a:p>
            <a:pPr lvl="1"/>
            <a:r>
              <a:rPr lang="cs-CZ" dirty="0"/>
              <a:t>vychází z mluveného jazyka</a:t>
            </a:r>
          </a:p>
          <a:p>
            <a:pPr lvl="1"/>
            <a:r>
              <a:rPr lang="cs-CZ" dirty="0"/>
              <a:t>znaky ZJ a gramatika ČJ</a:t>
            </a:r>
          </a:p>
          <a:p>
            <a:pPr lvl="1"/>
            <a:r>
              <a:rPr lang="cs-CZ" dirty="0"/>
              <a:t>uměle vytvoření jazykový systém </a:t>
            </a:r>
          </a:p>
          <a:p>
            <a:pPr lvl="1"/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CEEAF5D-556F-4439-BCDC-DFD2073B7D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29D2-6C2A-437C-9BF0-BD309FDA7D9C}" type="datetime4">
              <a:rPr lang="cs-CZ" smtClean="0"/>
              <a:t>2. května 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46F5D3DA-461F-4E4B-AA80-1899FB7CA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Alternativní a augmentativní komunikace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66743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4D1F8F8-077A-40D4-AE15-1A4093C75C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Lormova abeceda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98321061-4D63-4470-90B2-9FC186B354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dotyková abeceda</a:t>
            </a:r>
          </a:p>
          <a:p>
            <a:r>
              <a:rPr lang="cs-CZ" dirty="0"/>
              <a:t>jednotlivá písmena jsou realizována doteky, které mají charakter bodů, tahů a vibrací na prstech, zápěstí, v dlani levé či pravé ruky</a:t>
            </a:r>
          </a:p>
          <a:p>
            <a:r>
              <a:rPr lang="cs-CZ" dirty="0"/>
              <a:t>osoby s hluchoslepotou</a:t>
            </a:r>
          </a:p>
          <a:p>
            <a:r>
              <a:rPr lang="cs-CZ" dirty="0">
                <a:hlinkClick r:id="rId2"/>
              </a:rPr>
              <a:t>https://www.youtube.com/watch?time_continue=105&amp;v=dmMgujsomFs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C0A6FC22-ABA4-499D-981E-75C5ABD8A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5A29D2-6C2A-437C-9BF0-BD309FDA7D9C}" type="datetime4">
              <a:rPr lang="cs-CZ" smtClean="0"/>
              <a:t>2. května 2019</a:t>
            </a:fld>
            <a:endParaRPr lang="en-US" dirty="0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A3D4E86-15F4-4DDC-AB0E-D0A21A6846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Alternativní a augmentativní komunikace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9445227"/>
      </p:ext>
    </p:extLst>
  </p:cSld>
  <p:clrMapOvr>
    <a:masterClrMapping/>
  </p:clrMapOvr>
</p:sld>
</file>

<file path=ppt/theme/theme1.xml><?xml version="1.0" encoding="utf-8"?>
<a:theme xmlns:a="http://schemas.openxmlformats.org/drawingml/2006/main" name="Stébla">
  <a:themeElements>
    <a:clrScheme name="Wisp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Wisp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isp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24B1A44C-C006-48B2-A4D7-E5549B3D8CD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0</TotalTime>
  <Words>438</Words>
  <Application>Microsoft Office PowerPoint</Application>
  <PresentationFormat>Širokoúhlá obrazovka</PresentationFormat>
  <Paragraphs>67</Paragraphs>
  <Slides>8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Century Gothic</vt:lpstr>
      <vt:lpstr>Wingdings 3</vt:lpstr>
      <vt:lpstr>Stébla</vt:lpstr>
      <vt:lpstr>Piktogramy</vt:lpstr>
      <vt:lpstr>VOKS</vt:lpstr>
      <vt:lpstr>MAKATON</vt:lpstr>
      <vt:lpstr>TADOMA</vt:lpstr>
      <vt:lpstr>ETRAN-N</vt:lpstr>
      <vt:lpstr>Facilitovaná komunikace</vt:lpstr>
      <vt:lpstr>Znakový jazyk, znakovaná čeština</vt:lpstr>
      <vt:lpstr>Lormova abeceda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Piktogramy</dc:title>
  <dc:creator>Marek Orság</dc:creator>
  <cp:lastModifiedBy>Marek Orság</cp:lastModifiedBy>
  <cp:revision>1</cp:revision>
  <dcterms:created xsi:type="dcterms:W3CDTF">2019-05-02T18:55:06Z</dcterms:created>
  <dcterms:modified xsi:type="dcterms:W3CDTF">2019-05-02T18:55:49Z</dcterms:modified>
</cp:coreProperties>
</file>