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9" r:id="rId4"/>
    <p:sldId id="262" r:id="rId5"/>
    <p:sldId id="258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983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658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53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602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32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14.03.2019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58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14.03.2019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52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14.03.2019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24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14.03.2019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23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FB4397E-F70B-497B-B614-80A0D1B8B67C}" type="datetimeFigureOut">
              <a:rPr lang="cs-CZ" smtClean="0"/>
              <a:t>14.03.2019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019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7E-F70B-497B-B614-80A0D1B8B67C}" type="datetimeFigureOut">
              <a:rPr lang="cs-CZ" smtClean="0"/>
              <a:t>14.03.2019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70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FB4397E-F70B-497B-B614-80A0D1B8B67C}" type="datetimeFigureOut">
              <a:rPr lang="cs-CZ" smtClean="0"/>
              <a:t>14.03.2019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739BB40-5712-4BB9-A7E1-04AFBEC47EEC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047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Pozornos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dd.org/about-adda/" TargetMode="External"/><Relationship Id="rId2" Type="http://schemas.openxmlformats.org/officeDocument/2006/relationships/hyperlink" Target="http://www.radiojunior.cz/zasnene-princezny-aneb-deti-s-add--168595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B0D744-6E67-49FA-838A-26A7A20043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ADD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8CFF6D-8EBB-4296-B760-9366A04D2B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Attention</a:t>
            </a:r>
            <a:r>
              <a:rPr lang="cs-CZ" dirty="0"/>
              <a:t> deficit </a:t>
            </a:r>
            <a:r>
              <a:rPr lang="cs-CZ" dirty="0" err="1"/>
              <a:t>disorder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022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2E8DF-A3A4-4AC8-BE95-048EBB5DB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Projevy, kterých si všímáme u dětí (jako rodič, učitel)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3DFFF2-8C0F-42B1-B25D-D19E0EA46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zasněné</a:t>
            </a:r>
          </a:p>
          <a:p>
            <a:r>
              <a:rPr lang="cs-CZ" dirty="0"/>
              <a:t>Odevzdá úkol nekompletní, jelikož si nevšimne druhé strany</a:t>
            </a:r>
          </a:p>
          <a:p>
            <a:r>
              <a:rPr lang="cs-CZ" dirty="0"/>
              <a:t>Při otázce neodpovídá, „duchem nepřítomné“</a:t>
            </a:r>
          </a:p>
          <a:p>
            <a:r>
              <a:rPr lang="cs-CZ" dirty="0"/>
              <a:t>Pomalé pracovní tempo</a:t>
            </a:r>
          </a:p>
          <a:p>
            <a:r>
              <a:rPr lang="cs-CZ" dirty="0"/>
              <a:t>Obtíže se soustředěním</a:t>
            </a:r>
          </a:p>
          <a:p>
            <a:r>
              <a:rPr lang="cs-CZ" dirty="0"/>
              <a:t>Na první pohled působí klidně, ale po výzvě např. neví, kde mají v úkolu pokračovat</a:t>
            </a:r>
          </a:p>
          <a:p>
            <a:r>
              <a:rPr lang="cs-CZ" dirty="0"/>
              <a:t>Chováním nejsou nápadné (bez hyperaktivity)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177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3D2230-6ECE-4E07-AEFB-93BCC4FBC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ADD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A073B7-F6F3-44A2-A862-60C919CDC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snadná ztráta soustředění: stačí i to nejmenší vyrušení, které může přijít zevnitř (např. vlastní myšlenky) i z vnějšku (např. okolní zvuky)</a:t>
            </a:r>
          </a:p>
          <a:p>
            <a:r>
              <a:rPr lang="cs-CZ" dirty="0"/>
              <a:t>roztržitost, která je důvodem, proč je pro jedince trpící poruchou pozornosti těžké dokončit to, co začali</a:t>
            </a:r>
          </a:p>
          <a:p>
            <a:r>
              <a:rPr lang="cs-CZ" dirty="0"/>
              <a:t>potíže s udržením </a:t>
            </a:r>
            <a:r>
              <a:rPr lang="cs-CZ" dirty="0">
                <a:hlinkClick r:id="rId2" tooltip="Pozornost"/>
              </a:rPr>
              <a:t>pozornosti</a:t>
            </a:r>
            <a:endParaRPr lang="cs-CZ" dirty="0"/>
          </a:p>
          <a:p>
            <a:r>
              <a:rPr lang="cs-CZ" dirty="0"/>
              <a:t>nepozorné naslouchání: typické je tzv. denní snění</a:t>
            </a:r>
          </a:p>
          <a:p>
            <a:r>
              <a:rPr lang="cs-CZ" dirty="0"/>
              <a:t>opakované ztrácení osobních věcí</a:t>
            </a:r>
          </a:p>
          <a:p>
            <a:r>
              <a:rPr lang="cs-CZ" dirty="0"/>
              <a:t>časté zapomínání: zapomínat můžou lidé s ADD to, co šli právě udělat, co chtěli zrovna říct, co slyšeli nebo četli</a:t>
            </a:r>
          </a:p>
          <a:p>
            <a:r>
              <a:rPr lang="cs-CZ" dirty="0"/>
              <a:t>potíže s uspořádáním věcí a pořádkem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705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E7C911-936B-4524-B425-053C1941A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ADHDx</a:t>
            </a:r>
            <a:r>
              <a:rPr lang="cs-CZ" dirty="0"/>
              <a:t> ADD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F025E8-E336-4884-A6EF-801C97EA9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stejné jsou projevy poruchy pozornosti - obtížné soustředění na neatraktivní témata či po delší dobu, snadné vyrušení irelevantními podněty, potíže s dokončováním úkolů, zapomínání, chaos apod.</a:t>
            </a:r>
          </a:p>
          <a:p>
            <a:endParaRPr lang="cs-CZ" dirty="0"/>
          </a:p>
          <a:p>
            <a:r>
              <a:rPr lang="cs-CZ" dirty="0"/>
              <a:t>ADHD – hyperaktivita – většinou  patrné na pohled</a:t>
            </a:r>
          </a:p>
        </p:txBody>
      </p:sp>
    </p:spTree>
    <p:extLst>
      <p:ext uri="{BB962C8B-B14F-4D97-AF65-F5344CB8AC3E}">
        <p14:creationId xmlns:p14="http://schemas.microsoft.com/office/powerpoint/2010/main" val="53427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90A714-95D3-4C75-BD34-30F720DAB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Potíže?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034EEA-6166-47B2-A17F-E07F7D61B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„nálepka“ líného dítěte, bez snahy</a:t>
            </a:r>
          </a:p>
          <a:p>
            <a:r>
              <a:rPr lang="cs-CZ" dirty="0"/>
              <a:t>Jelikož nejsou svým chováním tolik nápadné, tak často dochází později k diagnostice</a:t>
            </a:r>
          </a:p>
          <a:p>
            <a:r>
              <a:rPr lang="cs-CZ" dirty="0"/>
              <a:t>Dospělí si myslí, že kdyby se dítě více snažilo, tak vše zvládne</a:t>
            </a:r>
          </a:p>
          <a:p>
            <a:r>
              <a:rPr lang="cs-CZ" dirty="0"/>
              <a:t>Nepodávají výkony, které by díky intelektové kapacitě mohly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34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46720-0B4A-4065-8417-4C96F6B92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FE312F-C246-48FF-9163-8F2A7566B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Nejdříve ve 3 letech</a:t>
            </a:r>
          </a:p>
          <a:p>
            <a:r>
              <a:rPr lang="cs-CZ" sz="2800" dirty="0"/>
              <a:t>Nutné lékařské vyšetření (neurolog, psychiatr)</a:t>
            </a:r>
          </a:p>
          <a:p>
            <a:r>
              <a:rPr lang="cs-CZ" sz="2800" dirty="0"/>
              <a:t>Často k ní dochází později, jelikož děti nejsou „na první“ pohled patrné</a:t>
            </a:r>
          </a:p>
          <a:p>
            <a:r>
              <a:rPr lang="cs-CZ" sz="2800" dirty="0"/>
              <a:t>Je důležité děti umět motivovat a navázat s nimi vztah. Kontrolovat je zrakem a je důležité, aby tyto děti četly např. zadání k úkolům, dále je používat na shrnutí, aby byly pořád v kontaktu. Tyto děti jsou v jiném světě, mají své snění, mají své potíže s vrstevníky, jsou většinou pasivní — sedí v lavici ale nejsou hyperaktivní. </a:t>
            </a:r>
          </a:p>
        </p:txBody>
      </p:sp>
    </p:spTree>
    <p:extLst>
      <p:ext uri="{BB962C8B-B14F-4D97-AF65-F5344CB8AC3E}">
        <p14:creationId xmlns:p14="http://schemas.microsoft.com/office/powerpoint/2010/main" val="366810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E9645-0793-47FA-8503-824CA78A9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tím?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8A167C-23A9-4EAB-9D91-47A16BD44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Přizpůsobit prostředí</a:t>
            </a:r>
          </a:p>
          <a:p>
            <a:r>
              <a:rPr lang="cs-CZ" dirty="0"/>
              <a:t>Práce s diářem</a:t>
            </a:r>
          </a:p>
          <a:p>
            <a:r>
              <a:rPr lang="cs-CZ" dirty="0"/>
              <a:t>Barevné odlišení jednotlivých úkolů</a:t>
            </a:r>
          </a:p>
          <a:p>
            <a:r>
              <a:rPr lang="cs-CZ" dirty="0"/>
              <a:t>Systematická práce, strukturovat úkoly</a:t>
            </a:r>
          </a:p>
          <a:p>
            <a:r>
              <a:rPr lang="cs-CZ" dirty="0"/>
              <a:t>Práce po menších částech</a:t>
            </a:r>
          </a:p>
          <a:p>
            <a:endParaRPr lang="cs-CZ" dirty="0"/>
          </a:p>
          <a:p>
            <a:r>
              <a:rPr lang="cs-CZ" dirty="0"/>
              <a:t>Kdy začít? Již v předškolním věku – např. při oblékání – „co si oblečeme jako první“</a:t>
            </a:r>
          </a:p>
          <a:p>
            <a:r>
              <a:rPr lang="cs-CZ" dirty="0"/>
              <a:t>                        - učíme dítě rozfázovat pracovní postup</a:t>
            </a:r>
          </a:p>
        </p:txBody>
      </p:sp>
    </p:spTree>
    <p:extLst>
      <p:ext uri="{BB962C8B-B14F-4D97-AF65-F5344CB8AC3E}">
        <p14:creationId xmlns:p14="http://schemas.microsoft.com/office/powerpoint/2010/main" val="2769439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AAEEC-0262-479E-8FC9-DF2BC29B8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792173-2D92-44CB-BE85-ECCC4E448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http://www.radiojunior.cz/zasnene-princezny-aneb-deti-s-add--1685955</a:t>
            </a:r>
            <a:endParaRPr lang="cs-CZ" dirty="0"/>
          </a:p>
          <a:p>
            <a:r>
              <a:rPr lang="cs-CZ" dirty="0">
                <a:hlinkClick r:id="rId3"/>
              </a:rPr>
              <a:t>https://add.org/about-adda/</a:t>
            </a:r>
            <a:endParaRPr lang="cs-CZ" dirty="0"/>
          </a:p>
          <a:p>
            <a:r>
              <a:rPr lang="cs-CZ" dirty="0"/>
              <a:t>Literatura:</a:t>
            </a:r>
          </a:p>
          <a:p>
            <a:r>
              <a:rPr lang="cs-CZ" dirty="0"/>
              <a:t>   - viz lit. k ADHD</a:t>
            </a:r>
          </a:p>
          <a:p>
            <a:r>
              <a:rPr lang="cs-CZ" b="1" dirty="0" err="1"/>
              <a:t>Švamberk</a:t>
            </a:r>
            <a:r>
              <a:rPr lang="cs-CZ" b="1" dirty="0"/>
              <a:t> Šauerová, Markéta, </a:t>
            </a:r>
            <a:r>
              <a:rPr lang="cs-CZ" dirty="0"/>
              <a:t>Hyperaktivita nebo </a:t>
            </a:r>
            <a:r>
              <a:rPr lang="cs-CZ" dirty="0" err="1"/>
              <a:t>hypoaktivita</a:t>
            </a:r>
            <a:r>
              <a:rPr lang="cs-CZ" dirty="0"/>
              <a:t>. Praha: Portál.</a:t>
            </a:r>
          </a:p>
          <a:p>
            <a:r>
              <a:rPr lang="cs-CZ" b="1" dirty="0" err="1"/>
              <a:t>Dawson</a:t>
            </a:r>
            <a:r>
              <a:rPr lang="cs-CZ" b="1" dirty="0"/>
              <a:t>, </a:t>
            </a:r>
            <a:r>
              <a:rPr lang="cs-CZ" b="1" dirty="0" err="1"/>
              <a:t>Peg</a:t>
            </a:r>
            <a:r>
              <a:rPr lang="cs-CZ" b="1" dirty="0"/>
              <a:t>; </a:t>
            </a:r>
            <a:r>
              <a:rPr lang="cs-CZ" b="1" dirty="0" err="1"/>
              <a:t>Guare</a:t>
            </a:r>
            <a:r>
              <a:rPr lang="cs-CZ" b="1" dirty="0"/>
              <a:t>, Richard, </a:t>
            </a:r>
            <a:r>
              <a:rPr lang="cs-CZ" dirty="0"/>
              <a:t>Chytré, ale roztěkané. Praha: Portál. </a:t>
            </a:r>
          </a:p>
          <a:p>
            <a:endParaRPr lang="cs-CZ" dirty="0"/>
          </a:p>
          <a:p>
            <a:r>
              <a:rPr lang="cs-CZ" dirty="0"/>
              <a:t>Pracovní listy Koncentrace pozornosti (V. Rezková, O. Zelinková, L. Tumpachová), Pozornost (Z. Michalová). </a:t>
            </a:r>
          </a:p>
        </p:txBody>
      </p:sp>
    </p:spTree>
    <p:extLst>
      <p:ext uri="{BB962C8B-B14F-4D97-AF65-F5344CB8AC3E}">
        <p14:creationId xmlns:p14="http://schemas.microsoft.com/office/powerpoint/2010/main" val="41452030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TM02900769[[fn=Retrospektiva]]</Template>
  <TotalTime>120</TotalTime>
  <Words>433</Words>
  <Application>Microsoft Office PowerPoint</Application>
  <PresentationFormat>Širokoúhlá obrazovka</PresentationFormat>
  <Paragraphs>49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Retrospektiva</vt:lpstr>
      <vt:lpstr>ADD</vt:lpstr>
      <vt:lpstr>Projevy, kterých si všímáme u dětí (jako rodič, učitel)</vt:lpstr>
      <vt:lpstr>Příznaky ADD</vt:lpstr>
      <vt:lpstr>ADHDx ADD</vt:lpstr>
      <vt:lpstr>Potíže?</vt:lpstr>
      <vt:lpstr>Diagnostika</vt:lpstr>
      <vt:lpstr>Co s tím?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</dc:title>
  <dc:creator>Peťa</dc:creator>
  <cp:lastModifiedBy>Petra Segeťová</cp:lastModifiedBy>
  <cp:revision>10</cp:revision>
  <dcterms:created xsi:type="dcterms:W3CDTF">2018-03-11T12:59:00Z</dcterms:created>
  <dcterms:modified xsi:type="dcterms:W3CDTF">2019-03-14T20:24:59Z</dcterms:modified>
</cp:coreProperties>
</file>