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79" r:id="rId3"/>
    <p:sldId id="282" r:id="rId4"/>
    <p:sldId id="269" r:id="rId5"/>
    <p:sldId id="262" r:id="rId6"/>
    <p:sldId id="285" r:id="rId7"/>
    <p:sldId id="274" r:id="rId8"/>
    <p:sldId id="275" r:id="rId9"/>
    <p:sldId id="261" r:id="rId10"/>
    <p:sldId id="284" r:id="rId11"/>
    <p:sldId id="263" r:id="rId12"/>
    <p:sldId id="277" r:id="rId13"/>
    <p:sldId id="280" r:id="rId14"/>
    <p:sldId id="283" r:id="rId15"/>
    <p:sldId id="267" r:id="rId16"/>
    <p:sldId id="257" r:id="rId17"/>
    <p:sldId id="258" r:id="rId18"/>
    <p:sldId id="259" r:id="rId19"/>
    <p:sldId id="260" r:id="rId20"/>
    <p:sldId id="270" r:id="rId21"/>
    <p:sldId id="271" r:id="rId22"/>
    <p:sldId id="272" r:id="rId23"/>
    <p:sldId id="287" r:id="rId24"/>
    <p:sldId id="264" r:id="rId25"/>
    <p:sldId id="265" r:id="rId26"/>
    <p:sldId id="276" r:id="rId27"/>
    <p:sldId id="266" r:id="rId28"/>
    <p:sldId id="268" r:id="rId29"/>
    <p:sldId id="286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35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17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9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01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92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56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45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86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57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59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07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FFF3ED-2A30-4C2F-8609-D77364E32A84}" type="datetimeFigureOut">
              <a:rPr lang="cs-CZ" smtClean="0"/>
              <a:t>01.03.2019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5F5CD6A-3D6F-409A-BAC5-F51F4C756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02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ky.rvp.cz/clanek/c/P/7993/DITE-V-MATERSKE-SKOLE-S-ADHD.html/#11b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prch.cz/d/doc_file_188_5f7183c04e241e504784b73ba95673e2___pdf/Modelova-kazuistika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lekare.cz/dbpic/jp_35776_t_1-x1000_1600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ýsledek obrázku pro adhd">
            <a:extLst>
              <a:ext uri="{FF2B5EF4-FFF2-40B4-BE49-F238E27FC236}">
                <a16:creationId xmlns:a16="http://schemas.microsoft.com/office/drawing/2014/main" id="{12420019-9AE8-4211-BE71-FADE70E44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4" y="527738"/>
            <a:ext cx="285750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Související obrázek">
            <a:extLst>
              <a:ext uri="{FF2B5EF4-FFF2-40B4-BE49-F238E27FC236}">
                <a16:creationId xmlns:a16="http://schemas.microsoft.com/office/drawing/2014/main" id="{B89BF04D-D6C8-4BC8-9462-18EBEFFA5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664" y="3507658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6FAAAF5-85A9-4B62-891B-848D00E2D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164" y="2012896"/>
            <a:ext cx="5915379" cy="2558307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ADHD</a:t>
            </a:r>
          </a:p>
        </p:txBody>
      </p:sp>
      <p:pic>
        <p:nvPicPr>
          <p:cNvPr id="4100" name="Picture 4" descr="Výsledek obrázku pro adhd">
            <a:extLst>
              <a:ext uri="{FF2B5EF4-FFF2-40B4-BE49-F238E27FC236}">
                <a16:creationId xmlns:a16="http://schemas.microsoft.com/office/drawing/2014/main" id="{2374C26F-5348-46C8-90AA-1CC656020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551" y="825363"/>
            <a:ext cx="4813948" cy="310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F91C5DFC-A2E7-478C-B056-E2CC6EB041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102" name="Picture 6" descr="Výsledek obrázku pro adhd">
            <a:extLst>
              <a:ext uri="{FF2B5EF4-FFF2-40B4-BE49-F238E27FC236}">
                <a16:creationId xmlns:a16="http://schemas.microsoft.com/office/drawing/2014/main" id="{4125F5A4-102E-4314-826A-70A94CB63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424" y="3650045"/>
            <a:ext cx="3980108" cy="2382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104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D1B4A-C5D4-4E74-8A57-8E1008B9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B9A0C-5C68-49BF-94D0-26EB481BB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SouvisejÃ­cÃ­ obrÃ¡zek">
            <a:extLst>
              <a:ext uri="{FF2B5EF4-FFF2-40B4-BE49-F238E27FC236}">
                <a16:creationId xmlns:a16="http://schemas.microsoft.com/office/drawing/2014/main" id="{65485F9D-971C-42A5-B142-7DE3D04F6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30" y="283334"/>
            <a:ext cx="11153104" cy="6272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670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BA947-BFF7-4778-844D-D6839313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lovců a zemědělců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C5CF10-BFB4-4DFC-B546-6CC1E42B5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err="1"/>
              <a:t>Thom</a:t>
            </a:r>
            <a:r>
              <a:rPr lang="cs-CZ" sz="2800" b="1" dirty="0"/>
              <a:t> Hartman </a:t>
            </a:r>
            <a:r>
              <a:rPr lang="cs-CZ" sz="2800" dirty="0"/>
              <a:t>– lovci a sběrači x zemědělci</a:t>
            </a:r>
          </a:p>
          <a:p>
            <a:endParaRPr lang="cs-CZ" sz="2800" dirty="0"/>
          </a:p>
          <a:p>
            <a:r>
              <a:rPr lang="cs-CZ" sz="2800" dirty="0"/>
              <a:t>Děti s ADHD jako „ostražité“, „reakce schopné“, „schopné přežít v extrémních podmínkách“, „rychlá orientace v prostoru“, „nadměrně aktivní“, „schopné rychle zaútočit, utéct“</a:t>
            </a:r>
          </a:p>
          <a:p>
            <a:endParaRPr lang="cs-CZ" sz="2800" dirty="0"/>
          </a:p>
          <a:p>
            <a:r>
              <a:rPr lang="cs-CZ" sz="2800" dirty="0"/>
              <a:t>Požadavky na povolání jedinců s ADHD</a:t>
            </a:r>
          </a:p>
        </p:txBody>
      </p:sp>
    </p:spTree>
    <p:extLst>
      <p:ext uri="{BB962C8B-B14F-4D97-AF65-F5344CB8AC3E}">
        <p14:creationId xmlns:p14="http://schemas.microsoft.com/office/powerpoint/2010/main" val="2822931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42C4C-24B4-40BB-82BE-FA73DFF0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Vznik?</a:t>
            </a:r>
            <a:br>
              <a:rPr lang="cs-CZ" dirty="0"/>
            </a:br>
            <a:r>
              <a:rPr lang="cs-CZ" dirty="0" err="1"/>
              <a:t>Neurovývojová</a:t>
            </a:r>
            <a:r>
              <a:rPr lang="cs-CZ" dirty="0"/>
              <a:t> porucha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A1B158-7F0C-4395-9747-C6B5909DB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Nejčastěji bývá zmiňováno </a:t>
            </a:r>
            <a:r>
              <a:rPr lang="cs-CZ" b="1" dirty="0"/>
              <a:t>drobné difúzní poškození mozkové tkáně</a:t>
            </a:r>
            <a:r>
              <a:rPr lang="cs-CZ" dirty="0"/>
              <a:t> způsobené nedostatečným přívodem kyslíku (hypoxie) či drobného krvácení (které také často vzniká dlouhodobějším nedostatkem přívodu kyslíku). Poškození vznikají negativním působením různých vlivů v období prenatálním, perinatálním a postnatálním.</a:t>
            </a:r>
          </a:p>
          <a:p>
            <a:r>
              <a:rPr lang="cs-CZ" dirty="0"/>
              <a:t>Řadou výzkumů byl potvrzen </a:t>
            </a:r>
            <a:r>
              <a:rPr lang="cs-CZ" b="1" dirty="0"/>
              <a:t>dědičný přenos poruchy</a:t>
            </a:r>
          </a:p>
          <a:p>
            <a:r>
              <a:rPr lang="cs-CZ" b="1" dirty="0"/>
              <a:t>strukturální abnormality mozku</a:t>
            </a:r>
            <a:r>
              <a:rPr lang="cs-CZ" dirty="0"/>
              <a:t>, byla potvrzena odlišnost určitých mozkových struktur (systémy zodpovědné za zahájení a vykonání uvědomělého pohybu, inhibici chování, udržení pozornosti, plánování činnosti a dalších funkcí (např. </a:t>
            </a:r>
            <a:r>
              <a:rPr lang="cs-CZ" dirty="0" err="1"/>
              <a:t>striatum</a:t>
            </a:r>
            <a:r>
              <a:rPr lang="cs-CZ" dirty="0"/>
              <a:t>, corpus </a:t>
            </a:r>
            <a:r>
              <a:rPr lang="cs-CZ" dirty="0" err="1"/>
              <a:t>callosum</a:t>
            </a:r>
            <a:r>
              <a:rPr lang="cs-CZ" dirty="0"/>
              <a:t>)</a:t>
            </a:r>
          </a:p>
          <a:p>
            <a:r>
              <a:rPr lang="cs-CZ" b="1" dirty="0"/>
              <a:t>odlišná produkce některých neurotransmiterů</a:t>
            </a:r>
            <a:r>
              <a:rPr lang="cs-CZ" dirty="0"/>
              <a:t> (biochemických přenašečů informace mezi neurony) ovlivňujících pozornost, chování a správnou koordinaci pohybu (dopamin), proces spánku a bdění, učení a paměti (noradrenalin).</a:t>
            </a:r>
          </a:p>
        </p:txBody>
      </p:sp>
    </p:spTree>
    <p:extLst>
      <p:ext uri="{BB962C8B-B14F-4D97-AF65-F5344CB8AC3E}">
        <p14:creationId xmlns:p14="http://schemas.microsoft.com/office/powerpoint/2010/main" val="306254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BBFAA-5A33-4D57-8B6D-FA1420F6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EF12E1-9E6A-468E-B27B-07A4FE60D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SouvisejÃ­cÃ­ obrÃ¡zek">
            <a:extLst>
              <a:ext uri="{FF2B5EF4-FFF2-40B4-BE49-F238E27FC236}">
                <a16:creationId xmlns:a16="http://schemas.microsoft.com/office/drawing/2014/main" id="{7F8FF355-86D0-4DD2-A9A7-82F7710B4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660" y="115910"/>
            <a:ext cx="9045262" cy="59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490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7027D-1F4B-4877-895F-5BE8EFF8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Neurotransmitery</a:t>
            </a:r>
            <a:br>
              <a:rPr lang="cs-CZ" sz="2800" dirty="0"/>
            </a:br>
            <a:r>
              <a:rPr lang="cs-CZ" sz="2800" dirty="0"/>
              <a:t>a jejich </a:t>
            </a:r>
            <a:r>
              <a:rPr lang="cs-CZ" sz="2800" dirty="0" err="1"/>
              <a:t>dysfce</a:t>
            </a:r>
            <a:endParaRPr lang="cs-CZ" sz="28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808A2E-654C-4E2A-85D8-422C309B63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Dopamin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42C5B2-B25C-44D6-8FCB-FCC0B18B35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Kontrola aktivity, koordinace, reakce na nové podněty, chování související s pocitem odměny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2AF11EA-BDB0-4634-B931-764A3CEE08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Noradrenalin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38BE942-A269-45C7-8562-B412558E5C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Regulace exekutivních </a:t>
            </a:r>
            <a:r>
              <a:rPr lang="cs-CZ" sz="2800" dirty="0" err="1"/>
              <a:t>fcí</a:t>
            </a:r>
            <a:r>
              <a:rPr lang="cs-CZ" sz="2800" dirty="0"/>
              <a:t>, řešení problémů, cílené chování, motivace, kontrola afektů, selektivní pozornost</a:t>
            </a:r>
          </a:p>
        </p:txBody>
      </p:sp>
    </p:spTree>
    <p:extLst>
      <p:ext uri="{BB962C8B-B14F-4D97-AF65-F5344CB8AC3E}">
        <p14:creationId xmlns:p14="http://schemas.microsoft.com/office/powerpoint/2010/main" val="21904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94515-FD5C-46CE-9096-B0BE2E16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9B9D7E-3AA1-4412-B964-440032CFA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- dozrání CNS</a:t>
            </a:r>
          </a:p>
          <a:p>
            <a:r>
              <a:rPr lang="cs-CZ" sz="2800" dirty="0"/>
              <a:t>- 1/3 se upraví, 1/3 se naučí kompenzovat, 1/3 přetrvává (</a:t>
            </a:r>
            <a:r>
              <a:rPr lang="cs-CZ" sz="2800" dirty="0" err="1"/>
              <a:t>Tyl,Tylová</a:t>
            </a:r>
            <a:r>
              <a:rPr lang="cs-CZ" sz="2800" dirty="0"/>
              <a:t>, 2003)</a:t>
            </a:r>
          </a:p>
          <a:p>
            <a:r>
              <a:rPr lang="cs-CZ" sz="2800" dirty="0"/>
              <a:t>- dopady v dospělosti?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528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B8F38-F50D-404D-A774-BC1FB79DB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ADHD projevuje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D00C14-2831-4B2B-81E8-3D1A2F936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- klíčové symptomy</a:t>
            </a:r>
          </a:p>
          <a:p>
            <a:r>
              <a:rPr lang="cs-CZ" sz="2800" dirty="0"/>
              <a:t>                - hyperaktivita</a:t>
            </a:r>
          </a:p>
          <a:p>
            <a:r>
              <a:rPr lang="cs-CZ" sz="2800" dirty="0"/>
              <a:t>                - impulzivita</a:t>
            </a:r>
          </a:p>
          <a:p>
            <a:r>
              <a:rPr lang="cs-CZ" sz="2800" dirty="0"/>
              <a:t>                - nesoustředěnost</a:t>
            </a:r>
          </a:p>
          <a:p>
            <a:endParaRPr lang="cs-CZ" sz="2800" dirty="0"/>
          </a:p>
          <a:p>
            <a:r>
              <a:rPr lang="cs-CZ" sz="2800" dirty="0"/>
              <a:t>- musí se vyskytovat v dostatečném stupni a ve významném počtu a také v rozsahu překračující normu pro jedince daného věku a vývojového stadia</a:t>
            </a:r>
          </a:p>
          <a:p>
            <a:r>
              <a:rPr lang="cs-CZ" sz="2800" dirty="0"/>
              <a:t>- intenzita projevů kolísá, děti jsou často nepředvídatelné</a:t>
            </a:r>
          </a:p>
        </p:txBody>
      </p:sp>
    </p:spTree>
    <p:extLst>
      <p:ext uri="{BB962C8B-B14F-4D97-AF65-F5344CB8AC3E}">
        <p14:creationId xmlns:p14="http://schemas.microsoft.com/office/powerpoint/2010/main" val="1956709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05F8D-BCE8-4EC4-8C16-3453D717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s ADHD jsou hyperaktivní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7E1BF1-E502-4257-B841-8BE475764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sz="2600" dirty="0"/>
              <a:t>nevydrží v klidu“, „když jde, tak běží“, „stále si s něčím hraje“</a:t>
            </a:r>
          </a:p>
          <a:p>
            <a:r>
              <a:rPr lang="cs-CZ" sz="2600" dirty="0"/>
              <a:t>Záznamy již o tom, že tyto děti byly aktivní již v děloze</a:t>
            </a:r>
          </a:p>
          <a:p>
            <a:r>
              <a:rPr lang="cs-CZ" sz="2600" dirty="0"/>
              <a:t>Jako malé tyto děti hodně pláčou, špatně spí</a:t>
            </a:r>
          </a:p>
          <a:p>
            <a:r>
              <a:rPr lang="cs-CZ" sz="2600" dirty="0"/>
              <a:t>Sklon k neustálému povídání, vykřikování, skáčou do řeči, roztržité, zapomínají a ztrácí věci</a:t>
            </a:r>
          </a:p>
          <a:p>
            <a:r>
              <a:rPr lang="cs-CZ" sz="2600" dirty="0"/>
              <a:t>Chování je nepřiměřené a nevhodné vzhledem k situaci</a:t>
            </a:r>
          </a:p>
        </p:txBody>
      </p:sp>
    </p:spTree>
    <p:extLst>
      <p:ext uri="{BB962C8B-B14F-4D97-AF65-F5344CB8AC3E}">
        <p14:creationId xmlns:p14="http://schemas.microsoft.com/office/powerpoint/2010/main" val="1943030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184E2-29C4-4390-834E-3983D669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s ADHD jsou impulzivní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0AC25B-E051-4C51-A584-D4B7CD8C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„potíže zamezit reakci na impulz“</a:t>
            </a:r>
          </a:p>
          <a:p>
            <a:r>
              <a:rPr lang="cs-CZ" sz="2600" b="1" dirty="0"/>
              <a:t>Russell </a:t>
            </a:r>
            <a:r>
              <a:rPr lang="cs-CZ" sz="2600" b="1" dirty="0" err="1"/>
              <a:t>Barkley</a:t>
            </a:r>
            <a:r>
              <a:rPr lang="cs-CZ" sz="2600" b="1" dirty="0"/>
              <a:t> </a:t>
            </a:r>
            <a:r>
              <a:rPr lang="cs-CZ" sz="2600" dirty="0"/>
              <a:t>– jedinci s ADHD mají potíže ovládnout své reakce na signály z okolí </a:t>
            </a:r>
          </a:p>
          <a:p>
            <a:r>
              <a:rPr lang="cs-CZ" sz="2600" dirty="0"/>
              <a:t>Velké nároky na rodiče – „</a:t>
            </a:r>
            <a:r>
              <a:rPr lang="cs-CZ" sz="2600" dirty="0" err="1"/>
              <a:t>uhlídat“dítě</a:t>
            </a:r>
            <a:r>
              <a:rPr lang="cs-CZ" sz="2600" dirty="0"/>
              <a:t> (např. nehody)</a:t>
            </a:r>
          </a:p>
          <a:p>
            <a:r>
              <a:rPr lang="cs-CZ" sz="2600" dirty="0"/>
              <a:t>Možné potíže v sociální oblasti – nevydrží, skáčou do řeči – potíže najít si kamaráda</a:t>
            </a:r>
          </a:p>
          <a:p>
            <a:r>
              <a:rPr lang="cs-CZ" sz="2600" dirty="0"/>
              <a:t>V danou chvíli se věnují tomu, co je nejpřitažlivější</a:t>
            </a:r>
          </a:p>
        </p:txBody>
      </p:sp>
    </p:spTree>
    <p:extLst>
      <p:ext uri="{BB962C8B-B14F-4D97-AF65-F5344CB8AC3E}">
        <p14:creationId xmlns:p14="http://schemas.microsoft.com/office/powerpoint/2010/main" val="3749441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61892-05A2-4608-8959-0E4F4BA3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s ADHD mají problémy se soustředit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1A2E52-0C63-4DB6-8092-69D1515BE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2800" dirty="0"/>
              <a:t>Potíže věnovat pozornost nejen úkolům ve škole, ale také soustředit se na praktické dovednosti – potřeba dopomoct udržet pozornost dostatečně dlouho</a:t>
            </a:r>
          </a:p>
          <a:p>
            <a:r>
              <a:rPr lang="cs-CZ" sz="2800" dirty="0"/>
              <a:t>„vypadá, že vůbec neposlouchá“, „zajímá se o všechno kolem, jen ne o to, co má právě dělat“ , „nepracuje, pokud na něj nedohlížím“</a:t>
            </a:r>
          </a:p>
        </p:txBody>
      </p:sp>
    </p:spTree>
    <p:extLst>
      <p:ext uri="{BB962C8B-B14F-4D97-AF65-F5344CB8AC3E}">
        <p14:creationId xmlns:p14="http://schemas.microsoft.com/office/powerpoint/2010/main" val="256833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95248-98E1-4122-8C00-AE7827EF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954" y="1099534"/>
            <a:ext cx="1432227" cy="330377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61F56-80F6-459E-AA0A-0132A88535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A</a:t>
            </a:r>
            <a:r>
              <a:rPr lang="cs-CZ" sz="4000" dirty="0"/>
              <a:t> </a:t>
            </a:r>
            <a:r>
              <a:rPr lang="cs-CZ" sz="4000" dirty="0" err="1"/>
              <a:t>kční</a:t>
            </a:r>
            <a:endParaRPr lang="cs-CZ" sz="4000" dirty="0"/>
          </a:p>
          <a:p>
            <a:r>
              <a:rPr lang="cs-CZ" sz="4000" b="1" dirty="0"/>
              <a:t>D</a:t>
            </a:r>
            <a:r>
              <a:rPr lang="cs-CZ" sz="4000" dirty="0"/>
              <a:t> </a:t>
            </a:r>
            <a:r>
              <a:rPr lang="cs-CZ" sz="4000" dirty="0" err="1"/>
              <a:t>ávka</a:t>
            </a:r>
            <a:endParaRPr lang="cs-CZ" sz="4000" dirty="0"/>
          </a:p>
          <a:p>
            <a:r>
              <a:rPr lang="cs-CZ" sz="4000" b="1" dirty="0"/>
              <a:t>H</a:t>
            </a:r>
            <a:r>
              <a:rPr lang="cs-CZ" sz="4000" dirty="0"/>
              <a:t> </a:t>
            </a:r>
            <a:r>
              <a:rPr lang="cs-CZ" sz="4000" dirty="0" err="1"/>
              <a:t>ororu</a:t>
            </a:r>
            <a:endParaRPr lang="cs-CZ" sz="4000" dirty="0"/>
          </a:p>
          <a:p>
            <a:r>
              <a:rPr lang="cs-CZ" sz="4000" b="1" dirty="0"/>
              <a:t>D</a:t>
            </a:r>
            <a:r>
              <a:rPr lang="cs-CZ" sz="4000" dirty="0"/>
              <a:t> </a:t>
            </a:r>
            <a:r>
              <a:rPr lang="cs-CZ" sz="4000" dirty="0" err="1"/>
              <a:t>enně</a:t>
            </a:r>
            <a:endParaRPr lang="cs-CZ" sz="40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B9B8D0-865C-4B0C-91E7-7D8854D52E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A</a:t>
            </a:r>
            <a:r>
              <a:rPr lang="cs-CZ" sz="4000" dirty="0"/>
              <a:t> </a:t>
            </a:r>
            <a:r>
              <a:rPr lang="cs-CZ" sz="4000" dirty="0" err="1"/>
              <a:t>ndělské</a:t>
            </a:r>
            <a:endParaRPr lang="cs-CZ" sz="4000" dirty="0"/>
          </a:p>
          <a:p>
            <a:r>
              <a:rPr lang="cs-CZ" sz="4000" b="1" dirty="0">
                <a:solidFill>
                  <a:srgbClr val="FF0000"/>
                </a:solidFill>
              </a:rPr>
              <a:t>D</a:t>
            </a:r>
            <a:r>
              <a:rPr lang="cs-CZ" sz="4000" dirty="0"/>
              <a:t> </a:t>
            </a:r>
            <a:r>
              <a:rPr lang="cs-CZ" sz="4000" dirty="0" err="1"/>
              <a:t>obrosrdečné</a:t>
            </a:r>
            <a:endParaRPr lang="cs-CZ" sz="4000" dirty="0"/>
          </a:p>
          <a:p>
            <a:r>
              <a:rPr lang="cs-CZ" sz="4000" b="1" dirty="0">
                <a:solidFill>
                  <a:srgbClr val="FF0000"/>
                </a:solidFill>
              </a:rPr>
              <a:t>H</a:t>
            </a:r>
            <a:r>
              <a:rPr lang="cs-CZ" sz="4000" dirty="0"/>
              <a:t> </a:t>
            </a:r>
            <a:r>
              <a:rPr lang="cs-CZ" sz="4000" dirty="0" err="1"/>
              <a:t>ravé</a:t>
            </a:r>
            <a:endParaRPr lang="cs-CZ" sz="4000" dirty="0"/>
          </a:p>
          <a:p>
            <a:r>
              <a:rPr lang="cs-CZ" sz="4000" b="1" dirty="0">
                <a:solidFill>
                  <a:srgbClr val="FF0000"/>
                </a:solidFill>
              </a:rPr>
              <a:t>D</a:t>
            </a:r>
            <a:r>
              <a:rPr lang="cs-CZ" sz="4000" dirty="0"/>
              <a:t> </a:t>
            </a:r>
            <a:r>
              <a:rPr lang="cs-CZ" sz="4000" dirty="0" err="1"/>
              <a:t>ětské</a:t>
            </a:r>
            <a:endParaRPr lang="cs-CZ" sz="4000" dirty="0"/>
          </a:p>
        </p:txBody>
      </p:sp>
      <p:pic>
        <p:nvPicPr>
          <p:cNvPr id="1026" name="Picture 2" descr="https://addadvocate.com/wp-content/uploads/2016/06/ADHD-Spelled-Out-800x600px.png">
            <a:extLst>
              <a:ext uri="{FF2B5EF4-FFF2-40B4-BE49-F238E27FC236}">
                <a16:creationId xmlns:a16="http://schemas.microsoft.com/office/drawing/2014/main" id="{295E880D-14EB-4242-8CF0-82C41557D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9534"/>
            <a:ext cx="3702676" cy="410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278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2400C7B-2EB9-4A51-9F0B-44CB0F752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26730"/>
              </p:ext>
            </p:extLst>
          </p:nvPr>
        </p:nvGraphicFramePr>
        <p:xfrm>
          <a:off x="1313644" y="863082"/>
          <a:ext cx="10560677" cy="5121621"/>
        </p:xfrm>
        <a:graphic>
          <a:graphicData uri="http://schemas.openxmlformats.org/drawingml/2006/table">
            <a:tbl>
              <a:tblPr/>
              <a:tblGrid>
                <a:gridCol w="5304500">
                  <a:extLst>
                    <a:ext uri="{9D8B030D-6E8A-4147-A177-3AD203B41FA5}">
                      <a16:colId xmlns:a16="http://schemas.microsoft.com/office/drawing/2014/main" val="2941819049"/>
                    </a:ext>
                  </a:extLst>
                </a:gridCol>
                <a:gridCol w="5256177">
                  <a:extLst>
                    <a:ext uri="{9D8B030D-6E8A-4147-A177-3AD203B41FA5}">
                      <a16:colId xmlns:a16="http://schemas.microsoft.com/office/drawing/2014/main" val="1139105553"/>
                    </a:ext>
                  </a:extLst>
                </a:gridCol>
              </a:tblGrid>
              <a:tr h="693700">
                <a:tc>
                  <a:txBody>
                    <a:bodyPr/>
                    <a:lstStyle/>
                    <a:p>
                      <a:pPr fontAlgn="t"/>
                      <a:r>
                        <a:rPr lang="cs-CZ" sz="2200" b="1" dirty="0">
                          <a:effectLst/>
                        </a:rPr>
                        <a:t>Příznaky nepozornosti:</a:t>
                      </a:r>
                      <a:endParaRPr lang="cs-CZ" sz="2200" dirty="0">
                        <a:effectLst/>
                      </a:endParaRPr>
                    </a:p>
                    <a:p>
                      <a:pPr fontAlgn="t"/>
                      <a:endParaRPr lang="cs-CZ" sz="2200" dirty="0">
                        <a:effectLst/>
                      </a:endParaRP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Příznaky hyperaktivity/impulzivity:</a:t>
                      </a: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791945"/>
                  </a:ext>
                </a:extLst>
              </a:tr>
              <a:tr h="1531727">
                <a:tc>
                  <a:txBody>
                    <a:bodyPr/>
                    <a:lstStyle/>
                    <a:p>
                      <a:pPr fontAlgn="t"/>
                      <a:r>
                        <a:rPr lang="cs-CZ" sz="2200" dirty="0">
                          <a:effectLst/>
                        </a:rPr>
                        <a:t>často není schopen věnovat pozornost detailům nebo z nedbalosti dělá chyby ve školních úlohách, v práci nebo při jiných činnostech,</a:t>
                      </a: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2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si často hraje s rukama nebo s nohama, nebo se vrtí na sedadle,</a:t>
                      </a: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46584"/>
                  </a:ext>
                </a:extLst>
              </a:tr>
              <a:tr h="1028911">
                <a:tc>
                  <a:txBody>
                    <a:bodyPr/>
                    <a:lstStyle/>
                    <a:p>
                      <a:pPr fontAlgn="t"/>
                      <a:r>
                        <a:rPr lang="cs-CZ" sz="2200">
                          <a:effectLst/>
                        </a:rPr>
                        <a:t>má potíže s udržením pozornosti během plnění úkolů nebo při hře,</a:t>
                      </a: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často odchází z místa ve třídě nebo za jiných okolností, při kterých se očekává sezení,</a:t>
                      </a: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123688"/>
                  </a:ext>
                </a:extLst>
              </a:tr>
              <a:tr h="1866938">
                <a:tc>
                  <a:txBody>
                    <a:bodyPr/>
                    <a:lstStyle/>
                    <a:p>
                      <a:pPr fontAlgn="t"/>
                      <a:r>
                        <a:rPr lang="cs-CZ" sz="2200">
                          <a:effectLst/>
                        </a:rPr>
                        <a:t>působí, jako by neposlouchal, přestože mluvíte přímo na něj,</a:t>
                      </a: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nadměrně běhá nebo leze do výšek bez ohledu na situaci (u dospívajících nebo dospělých to může být omezeno na subjektivní pocity neklidu, roztěkanosti),</a:t>
                      </a: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01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417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3AAE40D-7358-477F-AAE3-57EA486CB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774545"/>
              </p:ext>
            </p:extLst>
          </p:nvPr>
        </p:nvGraphicFramePr>
        <p:xfrm>
          <a:off x="906597" y="799206"/>
          <a:ext cx="10560677" cy="693838"/>
        </p:xfrm>
        <a:graphic>
          <a:graphicData uri="http://schemas.openxmlformats.org/drawingml/2006/table">
            <a:tbl>
              <a:tblPr/>
              <a:tblGrid>
                <a:gridCol w="5304500">
                  <a:extLst>
                    <a:ext uri="{9D8B030D-6E8A-4147-A177-3AD203B41FA5}">
                      <a16:colId xmlns:a16="http://schemas.microsoft.com/office/drawing/2014/main" val="418901539"/>
                    </a:ext>
                  </a:extLst>
                </a:gridCol>
                <a:gridCol w="5256177">
                  <a:extLst>
                    <a:ext uri="{9D8B030D-6E8A-4147-A177-3AD203B41FA5}">
                      <a16:colId xmlns:a16="http://schemas.microsoft.com/office/drawing/2014/main" val="190654959"/>
                    </a:ext>
                  </a:extLst>
                </a:gridCol>
              </a:tblGrid>
              <a:tr h="693700">
                <a:tc>
                  <a:txBody>
                    <a:bodyPr/>
                    <a:lstStyle/>
                    <a:p>
                      <a:pPr fontAlgn="t"/>
                      <a:r>
                        <a:rPr lang="cs-CZ" sz="2200" b="1" dirty="0">
                          <a:effectLst/>
                        </a:rPr>
                        <a:t>Příznaky nepozornosti:</a:t>
                      </a:r>
                      <a:endParaRPr lang="cs-CZ" sz="2200" dirty="0">
                        <a:effectLst/>
                      </a:endParaRPr>
                    </a:p>
                    <a:p>
                      <a:pPr fontAlgn="t"/>
                      <a:endParaRPr lang="cs-CZ" sz="2200" dirty="0">
                        <a:effectLst/>
                      </a:endParaRP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Příznaky hyperaktivity/impulzivity:</a:t>
                      </a:r>
                    </a:p>
                    <a:p>
                      <a:pPr fontAlgn="t"/>
                      <a:endParaRPr lang="cs-CZ" sz="22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11639" marR="11639" marT="11639" marB="11639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304334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1ADDF43-F13B-499D-9F2C-DEC4A114B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31662"/>
              </p:ext>
            </p:extLst>
          </p:nvPr>
        </p:nvGraphicFramePr>
        <p:xfrm>
          <a:off x="906598" y="1493044"/>
          <a:ext cx="10560676" cy="4767539"/>
        </p:xfrm>
        <a:graphic>
          <a:graphicData uri="http://schemas.openxmlformats.org/drawingml/2006/table">
            <a:tbl>
              <a:tblPr/>
              <a:tblGrid>
                <a:gridCol w="5304501">
                  <a:extLst>
                    <a:ext uri="{9D8B030D-6E8A-4147-A177-3AD203B41FA5}">
                      <a16:colId xmlns:a16="http://schemas.microsoft.com/office/drawing/2014/main" val="1139923124"/>
                    </a:ext>
                  </a:extLst>
                </a:gridCol>
                <a:gridCol w="5256175">
                  <a:extLst>
                    <a:ext uri="{9D8B030D-6E8A-4147-A177-3AD203B41FA5}">
                      <a16:colId xmlns:a16="http://schemas.microsoft.com/office/drawing/2014/main" val="4226861582"/>
                    </a:ext>
                  </a:extLst>
                </a:gridCol>
              </a:tblGrid>
              <a:tr h="1590774">
                <a:tc>
                  <a:txBody>
                    <a:bodyPr/>
                    <a:lstStyle/>
                    <a:p>
                      <a:pPr fontAlgn="t"/>
                      <a:r>
                        <a:rPr lang="cs-CZ" sz="1800" dirty="0">
                          <a:effectLst/>
                        </a:rPr>
                        <a:t>často nedodržuje pokyny a nedokáže dokončit školní úlohy, domácí práce nebo úkoly na pracovišti (nikoliv však díky úmyslnému odporu nebo neschopnosti porozumět pokynům),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má zpravidla potíže hrát si nebo se potichu zabývat volnočasovými aktivitami,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89486"/>
                  </a:ext>
                </a:extLst>
              </a:tr>
              <a:tr h="501111">
                <a:tc>
                  <a:txBody>
                    <a:bodyPr/>
                    <a:lstStyle/>
                    <a:p>
                      <a:pPr fontAlgn="t"/>
                      <a:r>
                        <a:rPr lang="cs-CZ" sz="1800">
                          <a:effectLst/>
                        </a:rPr>
                        <a:t>má zpravidla potíže s organizováním úkolů a činností,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je jakoby v neustále pohybu nebo „poháněn motorem“,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851257"/>
                  </a:ext>
                </a:extLst>
              </a:tr>
              <a:tr h="743257">
                <a:tc>
                  <a:txBody>
                    <a:bodyPr/>
                    <a:lstStyle/>
                    <a:p>
                      <a:pPr fontAlgn="t"/>
                      <a:r>
                        <a:rPr lang="cs-CZ" sz="1800" dirty="0">
                          <a:effectLst/>
                        </a:rPr>
                        <a:t>se často straní, nebo se zdráhá zabývat úkoly, které vyžadují dlouhodobé duševní úsilí,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často nadměrně mluví,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708694"/>
                  </a:ext>
                </a:extLst>
              </a:tr>
              <a:tr h="985405">
                <a:tc>
                  <a:txBody>
                    <a:bodyPr/>
                    <a:lstStyle/>
                    <a:p>
                      <a:pPr fontAlgn="t"/>
                      <a:r>
                        <a:rPr lang="cs-CZ" sz="1800">
                          <a:effectLst/>
                        </a:rPr>
                        <a:t>ztrácí věci, které jsou nezbytné pro úkoly nebo činnosti (např. hračky, zadání školních úloh, tužky, knihy nebo nástroje),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vyhrkává odpovědi ještě před dokončením dotazu,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319107"/>
                  </a:ext>
                </a:extLst>
              </a:tr>
              <a:tr h="501111">
                <a:tc>
                  <a:txBody>
                    <a:bodyPr/>
                    <a:lstStyle/>
                    <a:p>
                      <a:pPr fontAlgn="t"/>
                      <a:r>
                        <a:rPr lang="cs-CZ" sz="1800" dirty="0">
                          <a:effectLst/>
                        </a:rPr>
                        <a:t>ztrácí snadno pozornost kvůli působení vnějších vlivů,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mívá potíže s čekáním,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957950"/>
                  </a:ext>
                </a:extLst>
              </a:tr>
              <a:tr h="380036">
                <a:tc>
                  <a:txBody>
                    <a:bodyPr/>
                    <a:lstStyle/>
                    <a:p>
                      <a:pPr fontAlgn="t"/>
                      <a:r>
                        <a:rPr lang="cs-CZ" sz="2000">
                          <a:effectLst/>
                        </a:rPr>
                        <a:t>během denních činností často zapomíná.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často přerušuje nebo vyrušuje druhé.</a:t>
                      </a:r>
                    </a:p>
                  </a:txBody>
                  <a:tcPr marL="9158" marR="9158" marT="9158" marB="9158">
                    <a:lnL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479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042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4067F-3F7B-476F-A34B-22FB5683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postoj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DF85CF-5DAE-43A1-BD2A-5A194DE1A0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Přijatelné chování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1A923C-E68F-4F2C-AF38-13E8AA2206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Nepřijatelné chování</a:t>
            </a:r>
          </a:p>
        </p:txBody>
      </p:sp>
      <p:pic>
        <p:nvPicPr>
          <p:cNvPr id="3074" name="Picture 2" descr="Výsledek obrázku pro dobré chování">
            <a:extLst>
              <a:ext uri="{FF2B5EF4-FFF2-40B4-BE49-F238E27FC236}">
                <a16:creationId xmlns:a16="http://schemas.microsoft.com/office/drawing/2014/main" id="{AF667603-E89A-4629-84AC-265A15375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269" y="447609"/>
            <a:ext cx="2771775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ek obrázku pro přijatelné chování">
            <a:extLst>
              <a:ext uri="{FF2B5EF4-FFF2-40B4-BE49-F238E27FC236}">
                <a16:creationId xmlns:a16="http://schemas.microsoft.com/office/drawing/2014/main" id="{D5EDC848-E8E2-4342-A9CF-21594B33D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15" y="4469036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902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2CEE054-9DAF-4496-8307-1705BE2EA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ADHD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96FF58-72B1-42C4-9C6A-774259903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upovídané  X  pohotově mluví</a:t>
            </a:r>
          </a:p>
          <a:p>
            <a:pPr lvl="0"/>
            <a:r>
              <a:rPr lang="cs-CZ" dirty="0"/>
              <a:t>neklidné  X  živého temperamentu</a:t>
            </a:r>
          </a:p>
          <a:p>
            <a:pPr lvl="0"/>
            <a:r>
              <a:rPr lang="cs-CZ" dirty="0"/>
              <a:t>hyperaktivní  X  plné energie</a:t>
            </a:r>
          </a:p>
          <a:p>
            <a:pPr lvl="0"/>
            <a:r>
              <a:rPr lang="cs-CZ" dirty="0"/>
              <a:t>bolestínské a lítostivé  X  citlivé a vnímavé</a:t>
            </a:r>
          </a:p>
          <a:p>
            <a:pPr lvl="0"/>
            <a:r>
              <a:rPr lang="cs-CZ" dirty="0"/>
              <a:t>vymýšlí si a bájí  X  má skvělou fantazii</a:t>
            </a:r>
          </a:p>
          <a:p>
            <a:pPr lvl="0"/>
            <a:r>
              <a:rPr lang="cs-CZ" dirty="0"/>
              <a:t>impulzivní  X  spontánní</a:t>
            </a:r>
          </a:p>
          <a:p>
            <a:pPr lvl="0"/>
            <a:r>
              <a:rPr lang="cs-CZ" dirty="0"/>
              <a:t>roztěkané  X  schopné dělat více věcí najednou</a:t>
            </a:r>
          </a:p>
          <a:p>
            <a:pPr lvl="0"/>
            <a:r>
              <a:rPr lang="cs-CZ" dirty="0"/>
              <a:t>nepořádné  X  nezdržuje se maličkostmi</a:t>
            </a:r>
          </a:p>
          <a:p>
            <a:pPr lvl="0"/>
            <a:r>
              <a:rPr lang="cs-CZ" dirty="0"/>
              <a:t>neposedné  X  hravé</a:t>
            </a:r>
          </a:p>
          <a:p>
            <a:pPr lvl="0"/>
            <a:r>
              <a:rPr lang="cs-CZ" dirty="0"/>
              <a:t>nepředvídatelné  X  nikdy nenudí</a:t>
            </a:r>
          </a:p>
          <a:p>
            <a:pPr lvl="0"/>
            <a:r>
              <a:rPr lang="cs-CZ" dirty="0"/>
              <a:t>obtížně usíná  X  potřebuje méně spánku</a:t>
            </a:r>
          </a:p>
          <a:p>
            <a:pPr lvl="0"/>
            <a:r>
              <a:rPr lang="cs-CZ" dirty="0"/>
              <a:t>u ničeho nevydrží  X  stále se zajímá o nové věci</a:t>
            </a:r>
            <a:r>
              <a:rPr lang="cs-CZ" baseline="30000" dirty="0">
                <a:hlinkClick r:id="rId2"/>
              </a:rPr>
              <a:t>11</a:t>
            </a:r>
            <a:endParaRPr lang="cs-CZ" dirty="0"/>
          </a:p>
          <a:p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CE77D2B-DD84-47C3-90F9-E4BF7012CE21}"/>
              </a:ext>
            </a:extLst>
          </p:cNvPr>
          <p:cNvSpPr/>
          <p:nvPr/>
        </p:nvSpPr>
        <p:spPr>
          <a:xfrm>
            <a:off x="4310130" y="5984748"/>
            <a:ext cx="6096000" cy="5386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TYL, J.; TYLOVÁ, V.</a:t>
            </a:r>
            <a:r>
              <a:rPr lang="cs-CZ" sz="11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Lehké mozkové dysfunkce – nové metody nápravy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Praha : Biofeedback institut, 2003, s. 22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504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701C-B45F-4AA0-8379-4726D018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a sebevnímání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42DC12-8EBA-4448-90F3-C6DCAACC1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https://www.youtube.com/watch?v=-IO6zqIm88s&amp;t=11s</a:t>
            </a:r>
          </a:p>
        </p:txBody>
      </p:sp>
    </p:spTree>
    <p:extLst>
      <p:ext uri="{BB962C8B-B14F-4D97-AF65-F5344CB8AC3E}">
        <p14:creationId xmlns:p14="http://schemas.microsoft.com/office/powerpoint/2010/main" val="3497332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428A1-D0B5-4A6E-8A97-BC827BB6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Přidružené potíže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22A251-C8FB-4031-A2A6-67FEA44CF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2600" dirty="0"/>
              <a:t>- porucha opozičního vzdoru</a:t>
            </a:r>
          </a:p>
          <a:p>
            <a:r>
              <a:rPr lang="cs-CZ" sz="2600" dirty="0"/>
              <a:t>- enuréza</a:t>
            </a:r>
          </a:p>
          <a:p>
            <a:r>
              <a:rPr lang="cs-CZ" sz="2600" dirty="0"/>
              <a:t>- emoční poruchy</a:t>
            </a:r>
          </a:p>
          <a:p>
            <a:r>
              <a:rPr lang="cs-CZ" sz="2600" dirty="0"/>
              <a:t>- poruchy motorické </a:t>
            </a:r>
            <a:r>
              <a:rPr lang="cs-CZ" sz="2600" dirty="0" err="1"/>
              <a:t>fce</a:t>
            </a:r>
            <a:r>
              <a:rPr lang="cs-CZ" sz="2600" dirty="0"/>
              <a:t> (dříve </a:t>
            </a:r>
            <a:r>
              <a:rPr lang="cs-CZ" sz="2600" dirty="0" err="1"/>
              <a:t>Sy</a:t>
            </a:r>
            <a:r>
              <a:rPr lang="cs-CZ" sz="2600" dirty="0"/>
              <a:t> neobratného dítěte) a specifické poruchy učení</a:t>
            </a:r>
          </a:p>
          <a:p>
            <a:r>
              <a:rPr lang="cs-CZ" sz="2600" dirty="0"/>
              <a:t>- koktání</a:t>
            </a:r>
          </a:p>
          <a:p>
            <a:r>
              <a:rPr lang="cs-CZ" sz="2600" dirty="0"/>
              <a:t>- tiky</a:t>
            </a:r>
          </a:p>
          <a:p>
            <a:r>
              <a:rPr lang="cs-CZ" sz="2600" dirty="0"/>
              <a:t>- poruchy chování</a:t>
            </a:r>
          </a:p>
          <a:p>
            <a:r>
              <a:rPr lang="cs-CZ" sz="2600" dirty="0"/>
              <a:t>- zneužívání látek </a:t>
            </a:r>
          </a:p>
        </p:txBody>
      </p:sp>
    </p:spTree>
    <p:extLst>
      <p:ext uri="{BB962C8B-B14F-4D97-AF65-F5344CB8AC3E}">
        <p14:creationId xmlns:p14="http://schemas.microsoft.com/office/powerpoint/2010/main" val="1155956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rolekare.cz/dbpic/jp_35776_t_3-x1000_1600">
            <a:extLst>
              <a:ext uri="{FF2B5EF4-FFF2-40B4-BE49-F238E27FC236}">
                <a16:creationId xmlns:a16="http://schemas.microsoft.com/office/drawing/2014/main" id="{C2F48E3B-83AF-4E44-A157-C8A0F75EB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715" y="321972"/>
            <a:ext cx="6181859" cy="621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B5CF050-FCDF-45D2-A9FF-E56D6710E1EC}"/>
              </a:ext>
            </a:extLst>
          </p:cNvPr>
          <p:cNvSpPr/>
          <p:nvPr/>
        </p:nvSpPr>
        <p:spPr>
          <a:xfrm>
            <a:off x="8976574" y="5934670"/>
            <a:ext cx="3048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/>
              <a:t>http://www.csnn.eu/ceska-slovenska-neurologie-clanek/porucha-pozornosti-s-hyperaktivitou-attention-deficit-hyperactivity-disorder-adhd-35776?confirm_rules=1</a:t>
            </a:r>
          </a:p>
        </p:txBody>
      </p:sp>
    </p:spTree>
    <p:extLst>
      <p:ext uri="{BB962C8B-B14F-4D97-AF65-F5344CB8AC3E}">
        <p14:creationId xmlns:p14="http://schemas.microsoft.com/office/powerpoint/2010/main" val="3416412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3AE16-CC3A-41DC-8646-DC255C1AE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 čím lze diagnózu zaměnit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C2583F-D75F-47E2-B03A-3BA3703DB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600" dirty="0"/>
              <a:t>Epilepsie</a:t>
            </a:r>
          </a:p>
          <a:p>
            <a:r>
              <a:rPr lang="cs-CZ" sz="2600" dirty="0"/>
              <a:t>Postižení zraku a sluchu</a:t>
            </a:r>
          </a:p>
          <a:p>
            <a:r>
              <a:rPr lang="cs-CZ" sz="2600" dirty="0"/>
              <a:t>Velmi nadané dítě</a:t>
            </a:r>
          </a:p>
          <a:p>
            <a:r>
              <a:rPr lang="cs-CZ" sz="2600" dirty="0"/>
              <a:t>Dítě s podprůměrnou inteligencí</a:t>
            </a:r>
          </a:p>
          <a:p>
            <a:r>
              <a:rPr lang="cs-CZ" sz="2600" dirty="0"/>
              <a:t>Následky poranění hlavy</a:t>
            </a:r>
          </a:p>
          <a:p>
            <a:r>
              <a:rPr lang="cs-CZ" sz="2600" dirty="0"/>
              <a:t>Akutní nebo chronické somatické onemocnění</a:t>
            </a:r>
          </a:p>
          <a:p>
            <a:r>
              <a:rPr lang="cs-CZ" sz="2600" dirty="0"/>
              <a:t>Posttraumatická stresová porucha</a:t>
            </a:r>
          </a:p>
          <a:p>
            <a:r>
              <a:rPr lang="cs-CZ" sz="2600" dirty="0"/>
              <a:t>Vedlejší účinky léků a drog</a:t>
            </a:r>
          </a:p>
          <a:p>
            <a:r>
              <a:rPr lang="cs-CZ" sz="2600" dirty="0"/>
              <a:t>Zanedbávané/zneužívané/nevhodně výchovně vedené dítě</a:t>
            </a:r>
          </a:p>
          <a:p>
            <a:r>
              <a:rPr lang="cs-CZ" sz="2600" b="1" dirty="0"/>
              <a:t>Další??</a:t>
            </a:r>
          </a:p>
        </p:txBody>
      </p:sp>
    </p:spTree>
    <p:extLst>
      <p:ext uri="{BB962C8B-B14F-4D97-AF65-F5344CB8AC3E}">
        <p14:creationId xmlns:p14="http://schemas.microsoft.com/office/powerpoint/2010/main" val="3128098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4E87A-FDA7-4830-93DE-9DBAA65E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A3040B-0A3E-4419-BC07-7A04BB7BF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hlinkClick r:id="rId2"/>
              </a:rPr>
              <a:t>http://www.pprch.cz/d/doc_file_188_5f7183c04e241e504784b73ba95673e2___pdf/Modelova-kazuistika.pdf</a:t>
            </a:r>
            <a:r>
              <a:rPr lang="cs-CZ" dirty="0">
                <a:solidFill>
                  <a:srgbClr val="FF0000"/>
                </a:solidFill>
              </a:rPr>
              <a:t> - kazuistika</a:t>
            </a:r>
          </a:p>
        </p:txBody>
      </p:sp>
    </p:spTree>
    <p:extLst>
      <p:ext uri="{BB962C8B-B14F-4D97-AF65-F5344CB8AC3E}">
        <p14:creationId xmlns:p14="http://schemas.microsoft.com/office/powerpoint/2010/main" val="18670055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34F88-65D6-44D5-B7A6-8DFC1E71B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C5066D-2453-4CF4-A322-0F19D35D8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Munden</a:t>
            </a:r>
            <a:r>
              <a:rPr lang="cs-CZ" dirty="0"/>
              <a:t> A., </a:t>
            </a:r>
            <a:r>
              <a:rPr lang="cs-CZ" dirty="0" err="1"/>
              <a:t>Arcelus</a:t>
            </a:r>
            <a:r>
              <a:rPr lang="cs-CZ" dirty="0"/>
              <a:t>, J., </a:t>
            </a:r>
            <a:r>
              <a:rPr lang="cs-CZ" b="1" dirty="0"/>
              <a:t>Poruchy pozornosti a hyperaktivita</a:t>
            </a:r>
            <a:r>
              <a:rPr lang="cs-CZ" dirty="0"/>
              <a:t>. </a:t>
            </a:r>
          </a:p>
          <a:p>
            <a:r>
              <a:rPr lang="cs-CZ" dirty="0" err="1"/>
              <a:t>Goetz,M</a:t>
            </a:r>
            <a:r>
              <a:rPr lang="cs-CZ" dirty="0"/>
              <a:t>., Uhlíková, P., </a:t>
            </a:r>
            <a:r>
              <a:rPr lang="cs-CZ" b="1" dirty="0"/>
              <a:t>ADHD, porucha pozornosti s hyperaktivitou</a:t>
            </a:r>
            <a:r>
              <a:rPr lang="cs-CZ" dirty="0"/>
              <a:t>. </a:t>
            </a:r>
          </a:p>
          <a:p>
            <a:r>
              <a:rPr lang="cs-CZ" dirty="0" err="1"/>
              <a:t>Mertin</a:t>
            </a:r>
            <a:r>
              <a:rPr lang="cs-CZ" dirty="0"/>
              <a:t>, V., </a:t>
            </a:r>
            <a:r>
              <a:rPr lang="cs-CZ" b="1" dirty="0"/>
              <a:t>ADHD – pohled psychologa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25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CBD0F8-5AC0-439C-BEE7-4B171D913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spojené s ADHD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9723E-AB8D-4A24-82E9-136BFCB3B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1900" y="1123837"/>
            <a:ext cx="3474720" cy="5120640"/>
          </a:xfrm>
        </p:spPr>
        <p:txBody>
          <a:bodyPr/>
          <a:lstStyle/>
          <a:p>
            <a:r>
              <a:rPr lang="cs-CZ" sz="2800" b="1" dirty="0"/>
              <a:t>Ve škole:</a:t>
            </a:r>
          </a:p>
          <a:p>
            <a:r>
              <a:rPr lang="cs-CZ" sz="2800" dirty="0"/>
              <a:t>- nekázeň</a:t>
            </a:r>
          </a:p>
          <a:p>
            <a:r>
              <a:rPr lang="cs-CZ" sz="2800" dirty="0"/>
              <a:t>- chyby z nepozornosti</a:t>
            </a:r>
          </a:p>
          <a:p>
            <a:r>
              <a:rPr lang="cs-CZ" sz="2800" dirty="0"/>
              <a:t>- zbrklost</a:t>
            </a:r>
          </a:p>
          <a:p>
            <a:r>
              <a:rPr lang="cs-CZ" sz="2800" dirty="0"/>
              <a:t>- konflikty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B2A4E4-C34C-47CE-B2ED-1EF7C78869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Doma:</a:t>
            </a:r>
          </a:p>
          <a:p>
            <a:r>
              <a:rPr lang="cs-CZ" sz="2800" dirty="0"/>
              <a:t>- tresty na neprospěch</a:t>
            </a:r>
          </a:p>
          <a:p>
            <a:r>
              <a:rPr lang="cs-CZ" sz="2800" dirty="0"/>
              <a:t>- tresty za zlobení</a:t>
            </a:r>
          </a:p>
          <a:p>
            <a:r>
              <a:rPr lang="cs-CZ" sz="2800" dirty="0"/>
              <a:t>- narušení vztahů</a:t>
            </a:r>
          </a:p>
        </p:txBody>
      </p:sp>
    </p:spTree>
    <p:extLst>
      <p:ext uri="{BB962C8B-B14F-4D97-AF65-F5344CB8AC3E}">
        <p14:creationId xmlns:p14="http://schemas.microsoft.com/office/powerpoint/2010/main" val="45938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9618E-5AF3-4448-9534-63422E2A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869BE0-0D79-446B-82FB-619A9574D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9223" y="864108"/>
            <a:ext cx="7605245" cy="5120640"/>
          </a:xfrm>
        </p:spPr>
        <p:txBody>
          <a:bodyPr>
            <a:normAutofit/>
          </a:bodyPr>
          <a:lstStyle/>
          <a:p>
            <a:r>
              <a:rPr lang="cs-CZ" sz="3600" dirty="0"/>
              <a:t>Dnes mají děti ve škole volnou hodinu. Každý si může dělat, co chce. Pavel si čte, Martina maluje. Katka něco povídá Janě a poslouchá je Míša. Tereza s Danou si hrají pexeso. V poslední lavici se dětí smějí. Marek, Lenka a Eva si povídají, co dělali o víkendu. Přidá se k nim ještě Honza. </a:t>
            </a:r>
          </a:p>
        </p:txBody>
      </p:sp>
    </p:spTree>
    <p:extLst>
      <p:ext uri="{BB962C8B-B14F-4D97-AF65-F5344CB8AC3E}">
        <p14:creationId xmlns:p14="http://schemas.microsoft.com/office/powerpoint/2010/main" val="242158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C45B9-39A2-4FE9-8515-393823FD7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ADHD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EE8F0-D114-4E05-951D-53ED85CD6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sz="2800" dirty="0" err="1"/>
              <a:t>Attention</a:t>
            </a:r>
            <a:r>
              <a:rPr lang="cs-CZ" sz="2800" dirty="0"/>
              <a:t> Deficit </a:t>
            </a:r>
            <a:r>
              <a:rPr lang="cs-CZ" sz="2800" dirty="0" err="1"/>
              <a:t>Hyperactivity</a:t>
            </a:r>
            <a:r>
              <a:rPr lang="cs-CZ" sz="2800" dirty="0"/>
              <a:t> </a:t>
            </a:r>
            <a:r>
              <a:rPr lang="cs-CZ" sz="2800" dirty="0" err="1"/>
              <a:t>Disorder</a:t>
            </a:r>
            <a:r>
              <a:rPr lang="cs-CZ" sz="2800" dirty="0"/>
              <a:t>. Přeloženo do češtiny jde o hyperaktivitu s poruchou pozornosti. V českém odborném tisku se setkáme s názvem </a:t>
            </a:r>
            <a:r>
              <a:rPr lang="cs-CZ" sz="2800" b="1" dirty="0"/>
              <a:t>hyperkinetická porucha</a:t>
            </a:r>
            <a:r>
              <a:rPr lang="cs-CZ" sz="2800" dirty="0"/>
              <a:t>. Jedná se o </a:t>
            </a:r>
            <a:r>
              <a:rPr lang="cs-CZ" sz="2800" dirty="0" err="1"/>
              <a:t>neurovývojovou</a:t>
            </a:r>
            <a:r>
              <a:rPr lang="cs-CZ" sz="2800" dirty="0"/>
              <a:t> poruchu charakteristickou především poruchou pozornosti, impulzivitou a hyperaktivitou. Všechny tyto příznaky se projevují už od raného dětství.“</a:t>
            </a:r>
          </a:p>
          <a:p>
            <a:r>
              <a:rPr lang="cs-CZ" sz="2800" dirty="0"/>
              <a:t>(MKN -10, již je MKN-11 od 2022 v ČR, DSM – V(2013))</a:t>
            </a:r>
          </a:p>
        </p:txBody>
      </p:sp>
    </p:spTree>
    <p:extLst>
      <p:ext uri="{BB962C8B-B14F-4D97-AF65-F5344CB8AC3E}">
        <p14:creationId xmlns:p14="http://schemas.microsoft.com/office/powerpoint/2010/main" val="1423025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79F4EC8-DC45-437A-858F-D9D075027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MKN x DSM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B962157-00A6-42C0-84CF-0D10EBFD45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MKN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D4170B0-AA18-497E-BD24-07A05C0A56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7030A0"/>
                </a:solidFill>
              </a:rPr>
              <a:t>Hyperkinetická porucha</a:t>
            </a:r>
          </a:p>
          <a:p>
            <a:pPr marL="0" indent="0">
              <a:buNone/>
            </a:pPr>
            <a:r>
              <a:rPr lang="cs-CZ" sz="2200" dirty="0"/>
              <a:t>      - porucha pozornosti s</a:t>
            </a:r>
          </a:p>
          <a:p>
            <a:pPr marL="0" indent="0">
              <a:buNone/>
            </a:pPr>
            <a:r>
              <a:rPr lang="cs-CZ" sz="2200" dirty="0"/>
              <a:t>          hyperaktivitou</a:t>
            </a:r>
          </a:p>
          <a:p>
            <a:pPr marL="0" indent="0">
              <a:buNone/>
            </a:pPr>
            <a:r>
              <a:rPr lang="cs-CZ" sz="2200" dirty="0"/>
              <a:t>      - hyperkinetická poruchy</a:t>
            </a:r>
          </a:p>
          <a:p>
            <a:pPr marL="0" indent="0">
              <a:buNone/>
            </a:pPr>
            <a:r>
              <a:rPr lang="cs-CZ" sz="2200" dirty="0"/>
              <a:t>         chování (s PCH)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AF3B4DB-F28B-48C3-88BB-1A8963DDB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DSM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1F0E59A-2E9E-4430-A76F-E673A85A07F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err="1">
                <a:solidFill>
                  <a:srgbClr val="7030A0"/>
                </a:solidFill>
              </a:rPr>
              <a:t>Attention</a:t>
            </a:r>
            <a:r>
              <a:rPr lang="cs-CZ" sz="2200" b="1" dirty="0">
                <a:solidFill>
                  <a:srgbClr val="7030A0"/>
                </a:solidFill>
              </a:rPr>
              <a:t> Deficit </a:t>
            </a:r>
            <a:r>
              <a:rPr lang="cs-CZ" sz="2200" b="1" dirty="0" err="1">
                <a:solidFill>
                  <a:srgbClr val="7030A0"/>
                </a:solidFill>
              </a:rPr>
              <a:t>Hyperactivity</a:t>
            </a:r>
            <a:r>
              <a:rPr lang="cs-CZ" sz="2200" b="1" dirty="0">
                <a:solidFill>
                  <a:srgbClr val="7030A0"/>
                </a:solidFill>
              </a:rPr>
              <a:t> </a:t>
            </a:r>
            <a:r>
              <a:rPr lang="cs-CZ" sz="2200" b="1" dirty="0" err="1">
                <a:solidFill>
                  <a:srgbClr val="7030A0"/>
                </a:solidFill>
              </a:rPr>
              <a:t>Disorder</a:t>
            </a:r>
            <a:endParaRPr lang="cs-CZ" sz="22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200" dirty="0"/>
              <a:t>      - </a:t>
            </a:r>
            <a:r>
              <a:rPr lang="cs-CZ" sz="2200" dirty="0" err="1"/>
              <a:t>hyperkativně</a:t>
            </a:r>
            <a:r>
              <a:rPr lang="cs-CZ" sz="2200" dirty="0"/>
              <a:t>- impulzivní</a:t>
            </a:r>
          </a:p>
          <a:p>
            <a:pPr marL="0" indent="0">
              <a:buNone/>
            </a:pPr>
            <a:r>
              <a:rPr lang="cs-CZ" sz="2200" dirty="0"/>
              <a:t>      - s poruchou pozornosti</a:t>
            </a:r>
          </a:p>
          <a:p>
            <a:pPr marL="0" indent="0">
              <a:buNone/>
            </a:pPr>
            <a:r>
              <a:rPr lang="cs-CZ" sz="2200" dirty="0"/>
              <a:t>      - smíšený typ</a:t>
            </a:r>
          </a:p>
        </p:txBody>
      </p:sp>
    </p:spTree>
    <p:extLst>
      <p:ext uri="{BB962C8B-B14F-4D97-AF65-F5344CB8AC3E}">
        <p14:creationId xmlns:p14="http://schemas.microsoft.com/office/powerpoint/2010/main" val="922390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rolekare.cz/dbpic/jp_35776_t_1-x1000_1600">
            <a:extLst>
              <a:ext uri="{FF2B5EF4-FFF2-40B4-BE49-F238E27FC236}">
                <a16:creationId xmlns:a16="http://schemas.microsoft.com/office/drawing/2014/main" id="{09B6D07E-151B-4F08-8D58-D31C408ED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801710"/>
            <a:ext cx="6305550" cy="545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8765F3E6-058A-412E-9BBE-E49564FFAD25}"/>
              </a:ext>
            </a:extLst>
          </p:cNvPr>
          <p:cNvSpPr/>
          <p:nvPr/>
        </p:nvSpPr>
        <p:spPr>
          <a:xfrm>
            <a:off x="163132" y="20154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6E6E6E"/>
                </a:solidFill>
                <a:latin typeface="Verdana" panose="020B0604030504040204" pitchFamily="34" charset="0"/>
              </a:rPr>
              <a:t>Tab. 1. Diagnostická kritéria hyperkinetické poruchy podle MKN-10.</a:t>
            </a:r>
          </a:p>
          <a:p>
            <a:br>
              <a:rPr lang="cs-CZ" dirty="0">
                <a:solidFill>
                  <a:srgbClr val="000000"/>
                </a:solidFill>
                <a:latin typeface="Verdana" panose="020B0604030504040204" pitchFamily="34" charset="0"/>
                <a:hlinkClick r:id="rId3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59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rolekare.cz/dbpic/jp_35776_t_2-x1000_1600">
            <a:extLst>
              <a:ext uri="{FF2B5EF4-FFF2-40B4-BE49-F238E27FC236}">
                <a16:creationId xmlns:a16="http://schemas.microsoft.com/office/drawing/2014/main" id="{D8BCDA34-65C7-4212-ADE5-E81EDFBE7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573" y="0"/>
            <a:ext cx="6918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91FA7A7-9A17-4FC3-89F3-7AC32CC505DE}"/>
              </a:ext>
            </a:extLst>
          </p:cNvPr>
          <p:cNvSpPr/>
          <p:nvPr/>
        </p:nvSpPr>
        <p:spPr>
          <a:xfrm>
            <a:off x="227527" y="671728"/>
            <a:ext cx="37520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6E6E6E"/>
                </a:solidFill>
                <a:latin typeface="Verdana" panose="020B0604030504040204" pitchFamily="34" charset="0"/>
              </a:rPr>
              <a:t>Tab. 2. Diagnostická kritéria pro ADHD podle DSM-IV.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930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D906D-D086-4A98-A824-42538DCB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Výskyt ADHD v populaci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A316C9-A2DD-45D2-BC3D-961C80477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Názory nejsou jednotné</a:t>
            </a:r>
          </a:p>
          <a:p>
            <a:r>
              <a:rPr lang="cs-CZ" sz="2600" dirty="0"/>
              <a:t>              Pravděpodobnost výskytu ADHD se v současné dětské populaci pohybuje mezi  </a:t>
            </a:r>
            <a:r>
              <a:rPr lang="cs-CZ" sz="2600" b="1" dirty="0"/>
              <a:t>3 (5) -10 % dětí školního věku</a:t>
            </a:r>
            <a:r>
              <a:rPr lang="cs-CZ" sz="2600" dirty="0"/>
              <a:t> (6-8%)</a:t>
            </a:r>
          </a:p>
          <a:p>
            <a:r>
              <a:rPr lang="cs-CZ" sz="2600" dirty="0"/>
              <a:t>U chlapců se vyskytuje více (x rozdílnost projevů), </a:t>
            </a:r>
          </a:p>
          <a:p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2138270352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838</TotalTime>
  <Words>1056</Words>
  <Application>Microsoft Office PowerPoint</Application>
  <PresentationFormat>Širokoúhlá obrazovka</PresentationFormat>
  <Paragraphs>153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Corbel</vt:lpstr>
      <vt:lpstr>Verdana</vt:lpstr>
      <vt:lpstr>Wingdings 2</vt:lpstr>
      <vt:lpstr>Rámeček</vt:lpstr>
      <vt:lpstr>ADHD</vt:lpstr>
      <vt:lpstr>Prezentace aplikace PowerPoint</vt:lpstr>
      <vt:lpstr>Problémy spojené s ADHD</vt:lpstr>
      <vt:lpstr>Prezentace aplikace PowerPoint</vt:lpstr>
      <vt:lpstr>ADHD</vt:lpstr>
      <vt:lpstr>MKN x DSM</vt:lpstr>
      <vt:lpstr>Prezentace aplikace PowerPoint</vt:lpstr>
      <vt:lpstr>Prezentace aplikace PowerPoint</vt:lpstr>
      <vt:lpstr>Výskyt ADHD v populaci</vt:lpstr>
      <vt:lpstr>Prezentace aplikace PowerPoint</vt:lpstr>
      <vt:lpstr>Teorie lovců a zemědělců</vt:lpstr>
      <vt:lpstr>Vznik? Neurovývojová porucha</vt:lpstr>
      <vt:lpstr>Prezentace aplikace PowerPoint</vt:lpstr>
      <vt:lpstr>Neurotransmitery a jejich dysfce</vt:lpstr>
      <vt:lpstr>Prognóza </vt:lpstr>
      <vt:lpstr>Jak se ADHD projevuje</vt:lpstr>
      <vt:lpstr>Děti s ADHD jsou hyperaktivní</vt:lpstr>
      <vt:lpstr>Děti s ADHD jsou impulzivní</vt:lpstr>
      <vt:lpstr>Děti s ADHD mají problémy se soustředit</vt:lpstr>
      <vt:lpstr>Prezentace aplikace PowerPoint</vt:lpstr>
      <vt:lpstr>Prezentace aplikace PowerPoint</vt:lpstr>
      <vt:lpstr>Můj postoj</vt:lpstr>
      <vt:lpstr>ADHD</vt:lpstr>
      <vt:lpstr>Rozdíly a sebevnímání dítěte</vt:lpstr>
      <vt:lpstr>Přidružené potíže</vt:lpstr>
      <vt:lpstr>Prezentace aplikace PowerPoint</vt:lpstr>
      <vt:lpstr>S čím lze diagnózu zaměnit</vt:lpstr>
      <vt:lpstr>Co s tím?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ADHD</dc:title>
  <dc:creator>Peťa</dc:creator>
  <cp:lastModifiedBy>Petra Segeťová</cp:lastModifiedBy>
  <cp:revision>40</cp:revision>
  <dcterms:created xsi:type="dcterms:W3CDTF">2018-02-18T08:53:43Z</dcterms:created>
  <dcterms:modified xsi:type="dcterms:W3CDTF">2019-03-01T20:53:24Z</dcterms:modified>
</cp:coreProperties>
</file>