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803" r:id="rId2"/>
    <p:sldMasterId id="2147483815" r:id="rId3"/>
  </p:sldMasterIdLst>
  <p:sldIdLst>
    <p:sldId id="256" r:id="rId4"/>
    <p:sldId id="268" r:id="rId5"/>
    <p:sldId id="267" r:id="rId6"/>
    <p:sldId id="271" r:id="rId7"/>
    <p:sldId id="280" r:id="rId8"/>
    <p:sldId id="273" r:id="rId9"/>
    <p:sldId id="278" r:id="rId10"/>
    <p:sldId id="272" r:id="rId11"/>
    <p:sldId id="277" r:id="rId12"/>
    <p:sldId id="258" r:id="rId13"/>
    <p:sldId id="259" r:id="rId14"/>
    <p:sldId id="260" r:id="rId15"/>
    <p:sldId id="281" r:id="rId16"/>
    <p:sldId id="261" r:id="rId17"/>
    <p:sldId id="266" r:id="rId18"/>
    <p:sldId id="263" r:id="rId19"/>
    <p:sldId id="264" r:id="rId20"/>
    <p:sldId id="269" r:id="rId21"/>
    <p:sldId id="270" r:id="rId22"/>
    <p:sldId id="274" r:id="rId23"/>
    <p:sldId id="275" r:id="rId24"/>
    <p:sldId id="265" r:id="rId25"/>
    <p:sldId id="279" r:id="rId26"/>
    <p:sldId id="276" r:id="rId27"/>
    <p:sldId id="262" r:id="rId2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19725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81197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326571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4530"/>
            <a:ext cx="9144000" cy="2387600"/>
          </a:xfrm>
        </p:spPr>
        <p:txBody>
          <a:bodyPr anchor="b">
            <a:normAutofit/>
          </a:bodyPr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392101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82374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623261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78761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8293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13538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687605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4415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1292861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2078351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4103023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0362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0362"/>
            <a:ext cx="7734300" cy="581183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150133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244843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9623455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1405275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115389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84659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1614439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2210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12423"/>
            <a:ext cx="10515600" cy="2851208"/>
          </a:xfrm>
        </p:spPr>
        <p:txBody>
          <a:bodyPr anchor="b">
            <a:normAutofit/>
          </a:bodyPr>
          <a:lstStyle>
            <a:lvl1pPr>
              <a:defRPr sz="60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52633"/>
            <a:ext cx="105156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7088380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961347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4415371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540749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301861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368313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771126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8313525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9591536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1567335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2782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5127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8800"/>
            <a:ext cx="5181600" cy="435133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22473737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35719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681850"/>
            <a:ext cx="5156200" cy="825699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5127" y="2507550"/>
            <a:ext cx="5156200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851"/>
            <a:ext cx="5181601" cy="82569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7550"/>
            <a:ext cx="5181601" cy="36805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629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634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22365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197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399"/>
            <a:ext cx="3931920" cy="3810001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9150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931920" cy="160020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1600" y="990600"/>
            <a:ext cx="6172200" cy="4876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57400"/>
            <a:ext cx="3931920" cy="3810000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207541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slideLayout" Target="../slideLayouts/slideLayout35.xml"/><Relationship Id="rId18" Type="http://schemas.openxmlformats.org/officeDocument/2006/relationships/slideLayout" Target="../slideLayouts/slideLayout4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slideLayout" Target="../slideLayouts/slideLayout34.xml"/><Relationship Id="rId17" Type="http://schemas.openxmlformats.org/officeDocument/2006/relationships/slideLayout" Target="../slideLayouts/slideLayout39.xml"/><Relationship Id="rId2" Type="http://schemas.openxmlformats.org/officeDocument/2006/relationships/slideLayout" Target="../slideLayouts/slideLayout24.xml"/><Relationship Id="rId16" Type="http://schemas.openxmlformats.org/officeDocument/2006/relationships/slideLayout" Target="../slideLayouts/slideLayout38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5" Type="http://schemas.openxmlformats.org/officeDocument/2006/relationships/slideLayout" Target="../slideLayouts/slideLayout37.xml"/><Relationship Id="rId10" Type="http://schemas.openxmlformats.org/officeDocument/2006/relationships/slideLayout" Target="../slideLayouts/slideLayout32.xml"/><Relationship Id="rId19" Type="http://schemas.openxmlformats.org/officeDocument/2006/relationships/theme" Target="../theme/theme3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Relationship Id="rId14" Type="http://schemas.openxmlformats.org/officeDocument/2006/relationships/slideLayout" Target="../slideLayouts/slideLayout3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77436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45127" y="365760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5127" y="1828800"/>
            <a:ext cx="1051560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7527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554417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4" r:id="rId1"/>
    <p:sldLayoutId id="2147483805" r:id="rId2"/>
    <p:sldLayoutId id="2147483806" r:id="rId3"/>
    <p:sldLayoutId id="2147483807" r:id="rId4"/>
    <p:sldLayoutId id="2147483808" r:id="rId5"/>
    <p:sldLayoutId id="2147483809" r:id="rId6"/>
    <p:sldLayoutId id="2147483810" r:id="rId7"/>
    <p:sldLayoutId id="2147483811" r:id="rId8"/>
    <p:sldLayoutId id="2147483812" r:id="rId9"/>
    <p:sldLayoutId id="2147483813" r:id="rId10"/>
    <p:sldLayoutId id="214748381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Wingdings 2" pitchFamily="18" charset="2"/>
        <a:buChar char="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Wingdings 2" pitchFamily="18" charset="2"/>
        <a:buChar char="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8B9E33F7-4BF8-435F-93E4-C806A37F5AF3}" type="datetimeFigureOut">
              <a:rPr lang="cs-CZ" smtClean="0"/>
              <a:t>15.03.2019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A7DAB77B-B6F1-43AC-B635-FEAA052639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21964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17" r:id="rId2"/>
    <p:sldLayoutId id="214748381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  <p:sldLayoutId id="2147483825" r:id="rId10"/>
    <p:sldLayoutId id="2147483826" r:id="rId11"/>
    <p:sldLayoutId id="2147483827" r:id="rId12"/>
    <p:sldLayoutId id="2147483828" r:id="rId13"/>
    <p:sldLayoutId id="2147483829" r:id="rId14"/>
    <p:sldLayoutId id="2147483830" r:id="rId15"/>
    <p:sldLayoutId id="2147483831" r:id="rId16"/>
    <p:sldLayoutId id="2147483832" r:id="rId17"/>
    <p:sldLayoutId id="2147483833" r:id="rId18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0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2qBQKOos6SU" TargetMode="External"/><Relationship Id="rId7" Type="http://schemas.openxmlformats.org/officeDocument/2006/relationships/hyperlink" Target="http://www.inkluzevpraxi.cz/kategorie-ucitel/1452-jak-podporit-dite-s-adhd-ve-skole" TargetMode="External"/><Relationship Id="rId2" Type="http://schemas.openxmlformats.org/officeDocument/2006/relationships/hyperlink" Target="https://www.youtube.com/watch?v=t9LnQd5q-1w" TargetMode="External"/><Relationship Id="rId1" Type="http://schemas.openxmlformats.org/officeDocument/2006/relationships/slideLayout" Target="../slideLayouts/slideLayout40.xml"/><Relationship Id="rId6" Type="http://schemas.openxmlformats.org/officeDocument/2006/relationships/hyperlink" Target="https://www.youtube.com/watch?v=JEAYVMFZLM4" TargetMode="External"/><Relationship Id="rId5" Type="http://schemas.openxmlformats.org/officeDocument/2006/relationships/hyperlink" Target="https://www.youtube.com/watch?v=vLJudQjEZWc" TargetMode="External"/><Relationship Id="rId4" Type="http://schemas.openxmlformats.org/officeDocument/2006/relationships/hyperlink" Target="https://www.youtube.com/watch?v=LkjYXhGpc3I" TargetMode="Externa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2BCC955-938D-44A0-BCEC-025E8B8285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000" b="1" dirty="0">
                <a:solidFill>
                  <a:srgbClr val="7030A0"/>
                </a:solidFill>
              </a:rPr>
              <a:t>ADHD a škola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587B72E-F021-45F2-8B3D-86399D5E4F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2334296"/>
          </a:xfrm>
        </p:spPr>
        <p:txBody>
          <a:bodyPr>
            <a:normAutofit/>
          </a:bodyPr>
          <a:lstStyle/>
          <a:p>
            <a:r>
              <a:rPr lang="cs-CZ" dirty="0"/>
              <a:t>„zase nedáváš pozor?!“</a:t>
            </a:r>
          </a:p>
          <a:p>
            <a:r>
              <a:rPr lang="cs-CZ" dirty="0"/>
              <a:t>„Kam to koukáš?“</a:t>
            </a:r>
          </a:p>
          <a:p>
            <a:r>
              <a:rPr lang="cs-CZ" dirty="0"/>
              <a:t>„No, jo, kdo jiný než ty!“</a:t>
            </a:r>
          </a:p>
          <a:p>
            <a:r>
              <a:rPr lang="cs-CZ" dirty="0"/>
              <a:t>„běhá po třídě a křičí i o přestávce“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904187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39A13F-F3DF-4686-834D-AFBEFD7D8C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Koncentrace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205D818-B94B-4C7C-9A69-07B06E2E1C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84101"/>
            <a:ext cx="9601200" cy="4283299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Oční kontakt, oslovení</a:t>
            </a:r>
          </a:p>
          <a:p>
            <a:r>
              <a:rPr lang="cs-CZ" sz="2800" dirty="0"/>
              <a:t>Pokyny po částech, jednoduché</a:t>
            </a:r>
          </a:p>
          <a:p>
            <a:r>
              <a:rPr lang="cs-CZ" sz="2800" dirty="0"/>
              <a:t>Zadání v písemné podobě</a:t>
            </a:r>
          </a:p>
          <a:p>
            <a:r>
              <a:rPr lang="cs-CZ" sz="2800" dirty="0"/>
              <a:t>Vizualizace</a:t>
            </a:r>
          </a:p>
          <a:p>
            <a:r>
              <a:rPr lang="cs-CZ" sz="2800" dirty="0"/>
              <a:t>„uzel na kapesníku“</a:t>
            </a:r>
          </a:p>
          <a:p>
            <a:r>
              <a:rPr lang="cs-CZ" sz="2800" dirty="0"/>
              <a:t>Opakování, zapsání do notýsku</a:t>
            </a:r>
          </a:p>
          <a:p>
            <a:r>
              <a:rPr lang="cs-CZ" sz="2800" dirty="0"/>
              <a:t>Podpořit krátkodobou paměť (vizualizace, pomůcky)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70370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7C3F8-DF00-46DE-A10D-F9C7099676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Hyperaktivita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7531F36-4F08-44F9-8FC2-4FFEF53267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635617"/>
            <a:ext cx="9601200" cy="4231783"/>
          </a:xfrm>
        </p:spPr>
        <p:txBody>
          <a:bodyPr>
            <a:normAutofit lnSpcReduction="10000"/>
          </a:bodyPr>
          <a:lstStyle/>
          <a:p>
            <a:r>
              <a:rPr lang="cs-CZ" sz="2800" dirty="0"/>
              <a:t>Umožnit pohyb, změna pracovní polohy</a:t>
            </a:r>
          </a:p>
          <a:p>
            <a:r>
              <a:rPr lang="cs-CZ" sz="2800" dirty="0"/>
              <a:t>Krátké přestávky</a:t>
            </a:r>
          </a:p>
          <a:p>
            <a:r>
              <a:rPr lang="cs-CZ" sz="2800" dirty="0"/>
              <a:t>Střídání činností</a:t>
            </a:r>
          </a:p>
          <a:p>
            <a:r>
              <a:rPr lang="cs-CZ" sz="2800" dirty="0"/>
              <a:t>Relaxace</a:t>
            </a:r>
          </a:p>
          <a:p>
            <a:r>
              <a:rPr lang="cs-CZ" sz="2800" dirty="0"/>
              <a:t>Samomluva x citlivost na zvuky</a:t>
            </a:r>
          </a:p>
          <a:p>
            <a:r>
              <a:rPr lang="cs-CZ" sz="2800" dirty="0"/>
              <a:t>Domluva, kdy může žák povídat</a:t>
            </a:r>
          </a:p>
          <a:p>
            <a:r>
              <a:rPr lang="cs-CZ" sz="2800" dirty="0"/>
              <a:t>Psychomotorická cvičení</a:t>
            </a:r>
          </a:p>
        </p:txBody>
      </p:sp>
    </p:spTree>
    <p:extLst>
      <p:ext uri="{BB962C8B-B14F-4D97-AF65-F5344CB8AC3E}">
        <p14:creationId xmlns:p14="http://schemas.microsoft.com/office/powerpoint/2010/main" val="8225847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F8AB668-4B7A-4D22-9C1E-4065CD08AF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Podpora sociálních vazeb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7F4F90A-053F-4C65-A5C5-0EED35235C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32586"/>
            <a:ext cx="9601200" cy="4334814"/>
          </a:xfrm>
        </p:spPr>
        <p:txBody>
          <a:bodyPr>
            <a:normAutofit lnSpcReduction="10000"/>
          </a:bodyPr>
          <a:lstStyle/>
          <a:p>
            <a:r>
              <a:rPr lang="cs-CZ" dirty="0"/>
              <a:t>Rozhovory („za co si Petřík zaslouží pochvalu?“, „co by musel udělat, aby dostal lepší hodnocení“?,…)</a:t>
            </a:r>
          </a:p>
          <a:p>
            <a:r>
              <a:rPr lang="cs-CZ" dirty="0"/>
              <a:t>Najít silné stránky dětí, umožnit zažívat úspěch</a:t>
            </a:r>
          </a:p>
          <a:p>
            <a:r>
              <a:rPr lang="cs-CZ" dirty="0"/>
              <a:t>Najdi si ve třídě někoho, s kým máš něco společného</a:t>
            </a:r>
          </a:p>
          <a:p>
            <a:r>
              <a:rPr lang="cs-CZ" dirty="0"/>
              <a:t>Práce s pravidly</a:t>
            </a:r>
          </a:p>
          <a:p>
            <a:r>
              <a:rPr lang="cs-CZ" dirty="0"/>
              <a:t>„omluva a domluva“ – máš právo se zlobit, ale nemáš důvod do někoho kopat</a:t>
            </a:r>
          </a:p>
          <a:p>
            <a:r>
              <a:rPr lang="cs-CZ" dirty="0"/>
              <a:t>Práce s emocemi</a:t>
            </a:r>
          </a:p>
          <a:p>
            <a:r>
              <a:rPr lang="cs-CZ" dirty="0"/>
              <a:t>Skupinové práce</a:t>
            </a:r>
          </a:p>
          <a:p>
            <a:r>
              <a:rPr lang="cs-CZ" dirty="0"/>
              <a:t>Techniky – semafor, teploměr, kreslení, </a:t>
            </a:r>
            <a:r>
              <a:rPr lang="cs-CZ"/>
              <a:t>smajlíci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32595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387D9CD-C8B1-4AC8-B1B4-1EEC4106F1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dál…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B73D76-3680-48D4-8F27-C1D7C13C3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Předcházet chybám, nenechat znovu opisovat</a:t>
            </a:r>
          </a:p>
          <a:p>
            <a:r>
              <a:rPr lang="cs-CZ" dirty="0"/>
              <a:t>Aktivizující metody – vlastní výklad</a:t>
            </a:r>
          </a:p>
          <a:p>
            <a:r>
              <a:rPr lang="cs-CZ" dirty="0"/>
              <a:t>Názor</a:t>
            </a:r>
          </a:p>
          <a:p>
            <a:r>
              <a:rPr lang="cs-CZ" dirty="0"/>
              <a:t>Klíčové informace zopakovat</a:t>
            </a:r>
          </a:p>
          <a:p>
            <a:r>
              <a:rPr lang="cs-CZ" dirty="0"/>
              <a:t>Nechat dítě verbalizovat informace</a:t>
            </a:r>
          </a:p>
          <a:p>
            <a:r>
              <a:rPr lang="cs-CZ" dirty="0"/>
              <a:t>Individuální motivační systém</a:t>
            </a:r>
          </a:p>
          <a:p>
            <a:r>
              <a:rPr lang="cs-CZ" dirty="0"/>
              <a:t>Krátká hesla na místo výčitek („Jirko, židle“….“zábradlí“)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4824321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Výsledek obrázku pro diskuze">
            <a:extLst>
              <a:ext uri="{FF2B5EF4-FFF2-40B4-BE49-F238E27FC236}">
                <a16:creationId xmlns:a16="http://schemas.microsoft.com/office/drawing/2014/main" id="{C97D93DB-C70B-4E27-808A-FA6EEEA1975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0609" y="3429000"/>
            <a:ext cx="57150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EA476200-55ED-4112-B8EB-32A69CF5BF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21E9BD7-D49F-4B97-AE80-2209BEA44B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7509" y="1955979"/>
            <a:ext cx="9601200" cy="3581400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Spolupráce rodiny a školy</a:t>
            </a:r>
          </a:p>
        </p:txBody>
      </p:sp>
    </p:spTree>
    <p:extLst>
      <p:ext uri="{BB962C8B-B14F-4D97-AF65-F5344CB8AC3E}">
        <p14:creationId xmlns:p14="http://schemas.microsoft.com/office/powerpoint/2010/main" val="346833322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0E0753E-5687-4236-9703-4125999C92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49092F4-5C80-4C42-8CD2-9AECA9E545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2052" name="Picture 4" descr="Výsledek obrázku pro pracovní list s textem">
            <a:extLst>
              <a:ext uri="{FF2B5EF4-FFF2-40B4-BE49-F238E27FC236}">
                <a16:creationId xmlns:a16="http://schemas.microsoft.com/office/drawing/2014/main" id="{57F32F02-855C-42FA-B24B-6BC0F2068A6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1887" y="614966"/>
            <a:ext cx="4848225" cy="5867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319398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0109F98-5FB3-429A-BD59-802BE60C10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Metoda Pěti P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BE0FB757-4F00-4CA5-B767-49B0ECECA8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 – prolétnout (zběžné prohlédnout)</a:t>
            </a:r>
          </a:p>
          <a:p>
            <a:r>
              <a:rPr lang="cs-CZ" dirty="0"/>
              <a:t>P – ptát se (vymyslet otázky k textu)</a:t>
            </a:r>
          </a:p>
          <a:p>
            <a:r>
              <a:rPr lang="cs-CZ" dirty="0"/>
              <a:t>P – přečíst si</a:t>
            </a:r>
          </a:p>
          <a:p>
            <a:r>
              <a:rPr lang="cs-CZ" dirty="0"/>
              <a:t>P – porozumět (shrnout podstatné, zodpovědět své otázky)</a:t>
            </a:r>
          </a:p>
          <a:p>
            <a:r>
              <a:rPr lang="cs-CZ" dirty="0"/>
              <a:t>P -  pamatovat si (vše podstatné z celého textu)</a:t>
            </a:r>
          </a:p>
        </p:txBody>
      </p:sp>
    </p:spTree>
    <p:extLst>
      <p:ext uri="{BB962C8B-B14F-4D97-AF65-F5344CB8AC3E}">
        <p14:creationId xmlns:p14="http://schemas.microsoft.com/office/powerpoint/2010/main" val="335507289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55D3D4D-DF96-4170-8F45-1ED21939A7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Metody SQ3R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BEBAD34-FEB2-4350-8405-5946445974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 (</a:t>
            </a:r>
            <a:r>
              <a:rPr lang="cs-CZ" dirty="0" err="1"/>
              <a:t>survey</a:t>
            </a:r>
            <a:r>
              <a:rPr lang="cs-CZ" dirty="0"/>
              <a:t>) – prozkoumat – přečíst nadpisy, zvýrazněná slova, …</a:t>
            </a:r>
          </a:p>
          <a:p>
            <a:r>
              <a:rPr lang="cs-CZ" dirty="0"/>
              <a:t>Q (</a:t>
            </a:r>
            <a:r>
              <a:rPr lang="cs-CZ" dirty="0" err="1"/>
              <a:t>questions</a:t>
            </a:r>
            <a:r>
              <a:rPr lang="cs-CZ" dirty="0"/>
              <a:t>) – ptát se, co bych se chtěla dozvědět</a:t>
            </a:r>
          </a:p>
          <a:p>
            <a:r>
              <a:rPr lang="cs-CZ" dirty="0"/>
              <a:t>3R – </a:t>
            </a:r>
            <a:r>
              <a:rPr lang="cs-CZ" dirty="0" err="1"/>
              <a:t>read</a:t>
            </a:r>
            <a:r>
              <a:rPr lang="cs-CZ" dirty="0"/>
              <a:t> – podtrhávat podstatné</a:t>
            </a:r>
          </a:p>
          <a:p>
            <a:r>
              <a:rPr lang="cs-CZ" dirty="0"/>
              <a:t>       - </a:t>
            </a:r>
            <a:r>
              <a:rPr lang="cs-CZ" dirty="0" err="1"/>
              <a:t>recite</a:t>
            </a:r>
            <a:r>
              <a:rPr lang="cs-CZ" dirty="0"/>
              <a:t> – rekapitulovat důležité body</a:t>
            </a:r>
          </a:p>
          <a:p>
            <a:r>
              <a:rPr lang="cs-CZ" dirty="0"/>
              <a:t>       -</a:t>
            </a:r>
            <a:r>
              <a:rPr lang="cs-CZ" dirty="0" err="1"/>
              <a:t>review</a:t>
            </a:r>
            <a:r>
              <a:rPr lang="cs-CZ" dirty="0"/>
              <a:t> – převyprávět vlastními slovy</a:t>
            </a:r>
          </a:p>
        </p:txBody>
      </p:sp>
    </p:spTree>
    <p:extLst>
      <p:ext uri="{BB962C8B-B14F-4D97-AF65-F5344CB8AC3E}">
        <p14:creationId xmlns:p14="http://schemas.microsoft.com/office/powerpoint/2010/main" val="41750575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B63CD7-C162-4412-8589-60A387098F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Několik opatření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F9400A75-415E-41F5-A576-0A1A438F90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38648"/>
            <a:ext cx="9601200" cy="4128752"/>
          </a:xfrm>
        </p:spPr>
        <p:txBody>
          <a:bodyPr>
            <a:normAutofit fontScale="92500" lnSpcReduction="10000"/>
          </a:bodyPr>
          <a:lstStyle/>
          <a:p>
            <a:r>
              <a:rPr lang="cs-CZ" sz="2600" dirty="0"/>
              <a:t>- úkoly psát vždy na stejné místo na tabuli, ponechat je zde co nejdéle (od zač. hodiny)</a:t>
            </a:r>
          </a:p>
          <a:p>
            <a:r>
              <a:rPr lang="cs-CZ" sz="2600" dirty="0"/>
              <a:t>- zasedací pořádek</a:t>
            </a:r>
          </a:p>
          <a:p>
            <a:r>
              <a:rPr lang="cs-CZ" sz="2600" dirty="0"/>
              <a:t>- vhodně vybavený interiér </a:t>
            </a:r>
          </a:p>
          <a:p>
            <a:r>
              <a:rPr lang="cs-CZ" sz="2600" dirty="0"/>
              <a:t>- místo pro „oddych“</a:t>
            </a:r>
          </a:p>
          <a:p>
            <a:r>
              <a:rPr lang="cs-CZ" sz="2600" dirty="0"/>
              <a:t>- pracovní místo dítěte</a:t>
            </a:r>
          </a:p>
          <a:p>
            <a:r>
              <a:rPr lang="cs-CZ" sz="2600" dirty="0"/>
              <a:t>- využívat názor, praktické věci, zkušenost dítěte</a:t>
            </a:r>
          </a:p>
          <a:p>
            <a:r>
              <a:rPr lang="cs-CZ" sz="2600" dirty="0"/>
              <a:t>- úkoly rozfázovat</a:t>
            </a:r>
          </a:p>
        </p:txBody>
      </p:sp>
    </p:spTree>
    <p:extLst>
      <p:ext uri="{BB962C8B-B14F-4D97-AF65-F5344CB8AC3E}">
        <p14:creationId xmlns:p14="http://schemas.microsoft.com/office/powerpoint/2010/main" val="320218804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F7F87A-E735-4338-A20E-9764A3FE5D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možná podpora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CD2EC586-DC6D-4E6E-8B47-79F2545E20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800" dirty="0"/>
              <a:t>Relaxace na úvod – foukání do vody</a:t>
            </a:r>
          </a:p>
          <a:p>
            <a:r>
              <a:rPr lang="cs-CZ" sz="2800" dirty="0"/>
              <a:t>Koncentrační cvičení</a:t>
            </a:r>
          </a:p>
          <a:p>
            <a:r>
              <a:rPr lang="cs-CZ" sz="2800" dirty="0"/>
              <a:t>Centrační cvičení</a:t>
            </a:r>
          </a:p>
          <a:p>
            <a:r>
              <a:rPr lang="cs-CZ" sz="2800" dirty="0"/>
              <a:t>„hnací motor“</a:t>
            </a:r>
          </a:p>
          <a:p>
            <a:r>
              <a:rPr lang="cs-CZ" sz="2800" dirty="0"/>
              <a:t>Slova chvály, „odměna“</a:t>
            </a:r>
          </a:p>
          <a:p>
            <a:r>
              <a:rPr lang="cs-CZ" sz="2800" dirty="0"/>
              <a:t>Denní, týdenní, měsíční plán</a:t>
            </a:r>
          </a:p>
        </p:txBody>
      </p:sp>
    </p:spTree>
    <p:extLst>
      <p:ext uri="{BB962C8B-B14F-4D97-AF65-F5344CB8AC3E}">
        <p14:creationId xmlns:p14="http://schemas.microsoft.com/office/powerpoint/2010/main" val="2057767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3A6714C-73F4-47ED-8A6A-A35E9B5059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Jak si děti osvojují dovednosti?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CB1BFFB-976B-44EB-B4BF-84E71A2312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/>
              <a:t>Fáze: kognitivní (záměr, cíl)</a:t>
            </a:r>
          </a:p>
          <a:p>
            <a:r>
              <a:rPr lang="cs-CZ" sz="2800" dirty="0"/>
              <a:t>          asociační (opakované zkoušení)</a:t>
            </a:r>
          </a:p>
          <a:p>
            <a:r>
              <a:rPr lang="cs-CZ" sz="2800" dirty="0"/>
              <a:t>          autonomní (automatizace)</a:t>
            </a:r>
          </a:p>
        </p:txBody>
      </p:sp>
    </p:spTree>
    <p:extLst>
      <p:ext uri="{BB962C8B-B14F-4D97-AF65-F5344CB8AC3E}">
        <p14:creationId xmlns:p14="http://schemas.microsoft.com/office/powerpoint/2010/main" val="138325590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48A9255-39D7-437C-B0E8-6ED4AF4C5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 pro zachování klidu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3AC2769-467B-47A5-84F0-5DB3B2D4DA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sz="2800" dirty="0"/>
              <a:t>tichá hudba, ztlumené světlo</a:t>
            </a:r>
          </a:p>
          <a:p>
            <a:r>
              <a:rPr lang="cs-CZ" sz="2800" dirty="0"/>
              <a:t> tlakové masáže</a:t>
            </a:r>
          </a:p>
          <a:p>
            <a:r>
              <a:rPr lang="cs-CZ" sz="2800" dirty="0"/>
              <a:t> relaxační techniky dýchání</a:t>
            </a:r>
          </a:p>
          <a:p>
            <a:r>
              <a:rPr lang="cs-CZ" sz="2800" dirty="0"/>
              <a:t> vypít čaj</a:t>
            </a:r>
          </a:p>
          <a:p>
            <a:r>
              <a:rPr lang="cs-CZ" sz="2800"/>
              <a:t> </a:t>
            </a:r>
            <a:r>
              <a:rPr lang="cs-CZ" sz="2800" dirty="0"/>
              <a:t>přestávka</a:t>
            </a:r>
          </a:p>
          <a:p>
            <a:r>
              <a:rPr lang="cs-CZ" sz="2800"/>
              <a:t> </a:t>
            </a:r>
            <a:r>
              <a:rPr lang="cs-CZ" sz="2800" dirty="0"/>
              <a:t>pomalé houpání</a:t>
            </a:r>
          </a:p>
          <a:p>
            <a:r>
              <a:rPr lang="cs-CZ" sz="2800" dirty="0"/>
              <a:t>Slovo pro zklidnění</a:t>
            </a:r>
          </a:p>
        </p:txBody>
      </p:sp>
    </p:spTree>
    <p:extLst>
      <p:ext uri="{BB962C8B-B14F-4D97-AF65-F5344CB8AC3E}">
        <p14:creationId xmlns:p14="http://schemas.microsoft.com/office/powerpoint/2010/main" val="325848620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7AEAB5-5D73-41C6-B85C-91B8928356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Tipy pro navození bdělosti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384D09-D427-4120-8530-19D4DA6D5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- </a:t>
            </a:r>
            <a:r>
              <a:rPr lang="cs-CZ" sz="2400" dirty="0"/>
              <a:t>jasné světlo</a:t>
            </a:r>
          </a:p>
          <a:p>
            <a:r>
              <a:rPr lang="cs-CZ" sz="2400" dirty="0"/>
              <a:t>- hlasitá a rytmická hudba</a:t>
            </a:r>
          </a:p>
          <a:p>
            <a:r>
              <a:rPr lang="cs-CZ" sz="2400" dirty="0"/>
              <a:t>- změny poloh</a:t>
            </a:r>
          </a:p>
          <a:p>
            <a:r>
              <a:rPr lang="cs-CZ" sz="2400" dirty="0"/>
              <a:t>- mnemotechnické pomůcky – „bdělý a čilý – jak v úlu včely“</a:t>
            </a:r>
          </a:p>
          <a:p>
            <a:r>
              <a:rPr lang="cs-CZ" sz="2400" dirty="0"/>
              <a:t>- cvičení pro navýšení pozornosti – žonglování, křížení, skákání přes švihadlo, …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731134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4B44B75-52B3-4218-9579-F8FE969F2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7AF217-E877-4911-AA7F-532E3BC118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62327" y="1512764"/>
            <a:ext cx="9775623" cy="3444997"/>
          </a:xfrm>
        </p:spPr>
        <p:txBody>
          <a:bodyPr>
            <a:normAutofit/>
          </a:bodyPr>
          <a:lstStyle/>
          <a:p>
            <a:pPr algn="ctr"/>
            <a:r>
              <a:rPr lang="cs-CZ" sz="3600" dirty="0"/>
              <a:t>Hodnocení</a:t>
            </a:r>
          </a:p>
        </p:txBody>
      </p:sp>
      <p:pic>
        <p:nvPicPr>
          <p:cNvPr id="1026" name="Picture 2" descr="Výsledek obrázku pro hodnocení">
            <a:extLst>
              <a:ext uri="{FF2B5EF4-FFF2-40B4-BE49-F238E27FC236}">
                <a16:creationId xmlns:a16="http://schemas.microsoft.com/office/drawing/2014/main" id="{DCBA78CA-80ED-4088-8DBA-8CD413ABEA2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7599" y="2998664"/>
            <a:ext cx="3045184" cy="185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601343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F11364-CA2A-4F2D-AF68-C37A2A3F00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Co ocenit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70CA8507-4DAA-4433-B8AB-157D16E4C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983347"/>
            <a:ext cx="10364452" cy="3807854"/>
          </a:xfrm>
        </p:spPr>
        <p:txBody>
          <a:bodyPr/>
          <a:lstStyle/>
          <a:p>
            <a:r>
              <a:rPr lang="cs-CZ" dirty="0"/>
              <a:t>Pokroky</a:t>
            </a:r>
          </a:p>
          <a:p>
            <a:r>
              <a:rPr lang="cs-CZ" dirty="0"/>
              <a:t>Efektivní strategie řešení</a:t>
            </a:r>
          </a:p>
          <a:p>
            <a:r>
              <a:rPr lang="cs-CZ" dirty="0"/>
              <a:t>Postupy práce, dílčí výkony</a:t>
            </a:r>
          </a:p>
          <a:p>
            <a:r>
              <a:rPr lang="cs-CZ" dirty="0"/>
              <a:t>Schopnost se na úkol soustředit, i když nebyl dokončen</a:t>
            </a:r>
          </a:p>
          <a:p>
            <a:r>
              <a:rPr lang="cs-CZ" dirty="0"/>
              <a:t>Schopnost si úkol opravit</a:t>
            </a:r>
          </a:p>
          <a:p>
            <a:r>
              <a:rPr lang="cs-CZ" dirty="0"/>
              <a:t>Projevy chování</a:t>
            </a:r>
          </a:p>
        </p:txBody>
      </p:sp>
    </p:spTree>
    <p:extLst>
      <p:ext uri="{BB962C8B-B14F-4D97-AF65-F5344CB8AC3E}">
        <p14:creationId xmlns:p14="http://schemas.microsoft.com/office/powerpoint/2010/main" val="279319270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C9171F-FE06-47DC-848A-877CF07E16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986" y="382666"/>
            <a:ext cx="10364451" cy="1527097"/>
          </a:xfrm>
        </p:spPr>
        <p:txBody>
          <a:bodyPr/>
          <a:lstStyle/>
          <a:p>
            <a:r>
              <a:rPr lang="cs-CZ" dirty="0"/>
              <a:t>Asistent pedagoga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AA1F689-FADC-40D3-A839-E1B455FB69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8" name="Picture 4" descr="SouvisejÃ­cÃ­ obrÃ¡zek">
            <a:extLst>
              <a:ext uri="{FF2B5EF4-FFF2-40B4-BE49-F238E27FC236}">
                <a16:creationId xmlns:a16="http://schemas.microsoft.com/office/drawing/2014/main" id="{B157176E-F3DB-4785-92E4-C6BC819A5D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450246"/>
            <a:ext cx="6096000" cy="5257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259759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B60A3B9-6A82-40C1-8185-F997154D01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141061F-CD20-4293-A99D-75ABCABCB4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>
                <a:hlinkClick r:id="rId2"/>
              </a:rPr>
              <a:t>https://www.youtube.com/watch?v=t9LnQd5q-1w</a:t>
            </a:r>
            <a:endParaRPr lang="cs-CZ" dirty="0"/>
          </a:p>
          <a:p>
            <a:r>
              <a:rPr lang="cs-CZ" dirty="0">
                <a:hlinkClick r:id="rId3"/>
              </a:rPr>
              <a:t>https://www.youtube.com/watch?v=2qBQKOos6SU</a:t>
            </a:r>
            <a:endParaRPr lang="cs-CZ" dirty="0"/>
          </a:p>
          <a:p>
            <a:r>
              <a:rPr lang="cs-CZ" dirty="0">
                <a:hlinkClick r:id="rId4"/>
              </a:rPr>
              <a:t>https://www.youtube.com/watch?v=LkjYXhGpc3I</a:t>
            </a:r>
            <a:r>
              <a:rPr lang="cs-CZ" dirty="0"/>
              <a:t> – třída</a:t>
            </a:r>
          </a:p>
          <a:p>
            <a:r>
              <a:rPr lang="cs-CZ" dirty="0">
                <a:hlinkClick r:id="rId5"/>
              </a:rPr>
              <a:t>https://www.youtube.com/watch?v=vLJudQjEZWc</a:t>
            </a:r>
            <a:endParaRPr lang="cs-CZ" dirty="0"/>
          </a:p>
          <a:p>
            <a:r>
              <a:rPr lang="cs-CZ" dirty="0">
                <a:hlinkClick r:id="rId6"/>
              </a:rPr>
              <a:t>https://www.youtube.com/watch?v=JEAYVMFZLM4</a:t>
            </a:r>
            <a:r>
              <a:rPr lang="cs-CZ" dirty="0"/>
              <a:t> – in </a:t>
            </a:r>
            <a:r>
              <a:rPr lang="cs-CZ" dirty="0" err="1"/>
              <a:t>classroom</a:t>
            </a:r>
            <a:r>
              <a:rPr lang="cs-CZ" dirty="0"/>
              <a:t>, </a:t>
            </a:r>
            <a:r>
              <a:rPr lang="cs-CZ" dirty="0" err="1"/>
              <a:t>what</a:t>
            </a:r>
            <a:r>
              <a:rPr lang="cs-CZ" dirty="0"/>
              <a:t> to do</a:t>
            </a:r>
          </a:p>
          <a:p>
            <a:r>
              <a:rPr lang="cs-CZ" dirty="0">
                <a:hlinkClick r:id="rId7"/>
              </a:rPr>
              <a:t>http://www.inkluzevpraxi.cz/kategorie-ucitel/1452-jak-podporit-dite-s-adhd-ve-skole</a:t>
            </a:r>
            <a:endParaRPr lang="cs-CZ" dirty="0"/>
          </a:p>
          <a:p>
            <a:r>
              <a:rPr lang="cs-CZ" dirty="0"/>
              <a:t>Motivační razítka?</a:t>
            </a:r>
          </a:p>
          <a:p>
            <a:r>
              <a:rPr lang="cs-CZ" dirty="0"/>
              <a:t>Psychomotorický padák</a:t>
            </a:r>
          </a:p>
          <a:p>
            <a:r>
              <a:rPr lang="cs-CZ" dirty="0" err="1"/>
              <a:t>Emušák</a:t>
            </a:r>
            <a:r>
              <a:rPr lang="cs-CZ" dirty="0"/>
              <a:t> – </a:t>
            </a:r>
            <a:r>
              <a:rPr lang="cs-CZ" dirty="0" err="1"/>
              <a:t>ferda</a:t>
            </a:r>
            <a:r>
              <a:rPr lang="cs-CZ" dirty="0"/>
              <a:t> a jeho mouchy</a:t>
            </a:r>
          </a:p>
          <a:p>
            <a:r>
              <a:rPr lang="cs-CZ" dirty="0" err="1"/>
              <a:t>Tangle</a:t>
            </a:r>
            <a:r>
              <a:rPr lang="cs-CZ" dirty="0"/>
              <a:t>, masážní míček, </a:t>
            </a:r>
            <a:r>
              <a:rPr lang="cs-CZ" dirty="0" err="1"/>
              <a:t>overball</a:t>
            </a:r>
            <a:r>
              <a:rPr lang="cs-CZ" dirty="0"/>
              <a:t>, gymnastický míč</a:t>
            </a:r>
          </a:p>
        </p:txBody>
      </p:sp>
    </p:spTree>
    <p:extLst>
      <p:ext uri="{BB962C8B-B14F-4D97-AF65-F5344CB8AC3E}">
        <p14:creationId xmlns:p14="http://schemas.microsoft.com/office/powerpoint/2010/main" val="18462130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F1D5D4-D6B6-4D22-8622-080AFABC38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Co je vlastně pozornost?</a:t>
            </a:r>
            <a:br>
              <a:rPr lang="cs-CZ" dirty="0"/>
            </a:br>
            <a:r>
              <a:rPr lang="cs-CZ" dirty="0"/>
              <a:t>5 vlastností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A998C5B-E2A6-49D0-BB52-B0D523F9A4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1. aktivace (bdělost)</a:t>
            </a:r>
          </a:p>
          <a:p>
            <a:r>
              <a:rPr lang="cs-CZ" sz="2600" dirty="0"/>
              <a:t>2. zaměřenost (schopnost reagovat na podněty)</a:t>
            </a:r>
          </a:p>
          <a:p>
            <a:r>
              <a:rPr lang="cs-CZ" sz="2600" dirty="0"/>
              <a:t>3. pružnost (více podnětů najednou)</a:t>
            </a:r>
          </a:p>
          <a:p>
            <a:r>
              <a:rPr lang="cs-CZ" sz="2600" dirty="0"/>
              <a:t>4. délka neboli </a:t>
            </a:r>
            <a:r>
              <a:rPr lang="cs-CZ" sz="2600" dirty="0" err="1"/>
              <a:t>tenacita</a:t>
            </a:r>
            <a:r>
              <a:rPr lang="cs-CZ" sz="2600" dirty="0"/>
              <a:t> </a:t>
            </a:r>
          </a:p>
          <a:p>
            <a:r>
              <a:rPr lang="cs-CZ" sz="2600" dirty="0"/>
              <a:t>5. koncentrace </a:t>
            </a:r>
          </a:p>
        </p:txBody>
      </p:sp>
    </p:spTree>
    <p:extLst>
      <p:ext uri="{BB962C8B-B14F-4D97-AF65-F5344CB8AC3E}">
        <p14:creationId xmlns:p14="http://schemas.microsoft.com/office/powerpoint/2010/main" val="10078011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CB1C3E-0E1D-43E5-9751-17AAAFF7D9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Klasifikace poruch pozornosti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4479024-BB29-4C2F-8B81-3597B6F033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cs-CZ" dirty="0"/>
              <a:t>1</a:t>
            </a:r>
            <a:r>
              <a:rPr lang="cs-CZ" sz="2400" dirty="0"/>
              <a:t>. Roztržitost – nápadnosti v aktivaci pozornosti</a:t>
            </a:r>
          </a:p>
          <a:p>
            <a:pPr marL="0" indent="0">
              <a:buNone/>
            </a:pPr>
            <a:r>
              <a:rPr lang="cs-CZ" sz="2400" dirty="0"/>
              <a:t>                             - nereagují na důležité podněty</a:t>
            </a:r>
          </a:p>
          <a:p>
            <a:pPr marL="0" indent="0">
              <a:buNone/>
            </a:pPr>
            <a:r>
              <a:rPr lang="cs-CZ" sz="2400" dirty="0"/>
              <a:t>                             - potíže s </a:t>
            </a:r>
            <a:r>
              <a:rPr lang="cs-CZ" sz="2400" dirty="0" err="1"/>
              <a:t>tenacitou</a:t>
            </a:r>
            <a:r>
              <a:rPr lang="cs-CZ" sz="2400" dirty="0"/>
              <a:t> – nevydrží déle</a:t>
            </a:r>
          </a:p>
          <a:p>
            <a:pPr marL="0" indent="0">
              <a:buNone/>
            </a:pPr>
            <a:endParaRPr lang="cs-CZ" sz="2400" dirty="0"/>
          </a:p>
          <a:p>
            <a:pPr marL="0" indent="0">
              <a:buNone/>
            </a:pPr>
            <a:r>
              <a:rPr lang="cs-CZ" sz="2400" dirty="0"/>
              <a:t>2 . Rozptýlenost – nápadnosti v zaměření pozornosti (lehce se rozptýlí)</a:t>
            </a:r>
          </a:p>
          <a:p>
            <a:pPr marL="0" indent="0">
              <a:buNone/>
            </a:pPr>
            <a:r>
              <a:rPr lang="cs-CZ" sz="2400" dirty="0"/>
              <a:t>                             - rychlé přetížení</a:t>
            </a:r>
          </a:p>
        </p:txBody>
      </p:sp>
    </p:spTree>
    <p:extLst>
      <p:ext uri="{BB962C8B-B14F-4D97-AF65-F5344CB8AC3E}">
        <p14:creationId xmlns:p14="http://schemas.microsoft.com/office/powerpoint/2010/main" val="36413910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9EA9259-E6B4-46A6-ABFF-AE989C5EE8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8AF5CAC9-2525-49F3-8931-82150DFAB2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600" dirty="0"/>
              <a:t>Jak dlouho trvá než učitel přestane čekat na odpověď žáka?</a:t>
            </a:r>
          </a:p>
          <a:p>
            <a:endParaRPr lang="cs-CZ" sz="2600" dirty="0"/>
          </a:p>
          <a:p>
            <a:r>
              <a:rPr lang="cs-CZ" sz="2600" dirty="0"/>
              <a:t>Jak dlouho si dítě promýšlí odpověď?</a:t>
            </a:r>
          </a:p>
        </p:txBody>
      </p:sp>
    </p:spTree>
    <p:extLst>
      <p:ext uri="{BB962C8B-B14F-4D97-AF65-F5344CB8AC3E}">
        <p14:creationId xmlns:p14="http://schemas.microsoft.com/office/powerpoint/2010/main" val="16608603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2EE70E8-E128-4B3F-A44B-F72324C912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Další příčiny neklidu a nepozornosti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631B72E-0470-453B-8D44-8516570462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6000"/>
            <a:ext cx="9601200" cy="41563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/>
              <a:t> </a:t>
            </a:r>
            <a:r>
              <a:rPr lang="cs-CZ" sz="2800" dirty="0"/>
              <a:t>- nemoc</a:t>
            </a:r>
          </a:p>
          <a:p>
            <a:pPr>
              <a:buFontTx/>
              <a:buChar char="-"/>
            </a:pPr>
            <a:r>
              <a:rPr lang="cs-CZ" sz="2800" dirty="0"/>
              <a:t>Štítná žláza, epilepsie</a:t>
            </a:r>
          </a:p>
          <a:p>
            <a:pPr>
              <a:buFontTx/>
              <a:buChar char="-"/>
            </a:pPr>
            <a:r>
              <a:rPr lang="cs-CZ" sz="2800" dirty="0"/>
              <a:t>Potíže se spánkem</a:t>
            </a:r>
          </a:p>
          <a:p>
            <a:pPr>
              <a:buFontTx/>
              <a:buChar char="-"/>
            </a:pPr>
            <a:r>
              <a:rPr lang="cs-CZ" sz="2800" dirty="0"/>
              <a:t>Strava, málo pití</a:t>
            </a:r>
          </a:p>
          <a:p>
            <a:pPr>
              <a:buFontTx/>
              <a:buChar char="-"/>
            </a:pPr>
            <a:r>
              <a:rPr lang="cs-CZ" sz="2800" dirty="0"/>
              <a:t>Málo pohybu</a:t>
            </a:r>
          </a:p>
          <a:p>
            <a:pPr>
              <a:buFontTx/>
              <a:buChar char="-"/>
            </a:pPr>
            <a:r>
              <a:rPr lang="cs-CZ" sz="2800" dirty="0"/>
              <a:t>Stres, emocionální zátěž</a:t>
            </a:r>
          </a:p>
          <a:p>
            <a:pPr>
              <a:buFontTx/>
              <a:buChar char="-"/>
            </a:pPr>
            <a:r>
              <a:rPr lang="cs-CZ" sz="2800" dirty="0"/>
              <a:t>Nevhodné rodinné prostředí</a:t>
            </a:r>
          </a:p>
          <a:p>
            <a:pPr>
              <a:buFontTx/>
              <a:buChar char="-"/>
            </a:pPr>
            <a:endParaRPr lang="cs-CZ" dirty="0"/>
          </a:p>
          <a:p>
            <a:pPr>
              <a:buFontTx/>
              <a:buChar char="-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71867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AFD6AE9-AF79-48A9-AA5B-F961C59D7A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Způsoby řešení neúspěchu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F820391-BC01-4867-B577-35A2476BB5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/>
              <a:t>Únik</a:t>
            </a:r>
          </a:p>
          <a:p>
            <a:r>
              <a:rPr lang="cs-CZ" sz="3000" dirty="0"/>
              <a:t>Regrese</a:t>
            </a:r>
          </a:p>
          <a:p>
            <a:r>
              <a:rPr lang="cs-CZ" sz="3000" dirty="0"/>
              <a:t>Popření, zlehčení</a:t>
            </a:r>
          </a:p>
          <a:p>
            <a:r>
              <a:rPr lang="cs-CZ" sz="3000" dirty="0"/>
              <a:t>Poutání pozornosti</a:t>
            </a:r>
          </a:p>
          <a:p>
            <a:r>
              <a:rPr lang="cs-CZ" sz="3000" dirty="0"/>
              <a:t>útok</a:t>
            </a:r>
          </a:p>
        </p:txBody>
      </p:sp>
    </p:spTree>
    <p:extLst>
      <p:ext uri="{BB962C8B-B14F-4D97-AF65-F5344CB8AC3E}">
        <p14:creationId xmlns:p14="http://schemas.microsoft.com/office/powerpoint/2010/main" val="42528886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09CCB5B-1317-469B-B9B1-A61014CB5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5400" y="2367093"/>
            <a:ext cx="9601200" cy="1485900"/>
          </a:xfrm>
        </p:spPr>
        <p:txBody>
          <a:bodyPr>
            <a:normAutofit/>
          </a:bodyPr>
          <a:lstStyle/>
          <a:p>
            <a:r>
              <a:rPr lang="cs-CZ" sz="6600" dirty="0"/>
              <a:t>Co s tím?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78E9F73-C959-4A18-BCD5-D418AF7070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2367093"/>
            <a:ext cx="6723397" cy="3424107"/>
          </a:xfrm>
        </p:spPr>
        <p:txBody>
          <a:bodyPr/>
          <a:lstStyle/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901573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A8239B-0CF1-4FC5-93C8-9F8759045A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EB65B187-F0D6-4942-8E51-BDAC3BFB5A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3775" y="1777285"/>
            <a:ext cx="10364452" cy="4013915"/>
          </a:xfrm>
        </p:spPr>
        <p:txBody>
          <a:bodyPr>
            <a:normAutofit/>
          </a:bodyPr>
          <a:lstStyle/>
          <a:p>
            <a:r>
              <a:rPr lang="cs-CZ" dirty="0" err="1"/>
              <a:t>Riefová</a:t>
            </a:r>
            <a:r>
              <a:rPr lang="cs-CZ" dirty="0"/>
              <a:t> (1999) uvádí přehled statistických údajů, jak si žáci pamatují, takto:</a:t>
            </a:r>
          </a:p>
          <a:p>
            <a:r>
              <a:rPr lang="cs-CZ" dirty="0"/>
              <a:t> 10% z toho, co čtou</a:t>
            </a:r>
          </a:p>
          <a:p>
            <a:r>
              <a:rPr lang="cs-CZ" dirty="0"/>
              <a:t> 26% z toho, co slyší</a:t>
            </a:r>
          </a:p>
          <a:p>
            <a:r>
              <a:rPr lang="cs-CZ" dirty="0"/>
              <a:t> 30% z toho, co vidí</a:t>
            </a:r>
          </a:p>
          <a:p>
            <a:r>
              <a:rPr lang="cs-CZ" dirty="0"/>
              <a:t> 50% z toho, co vidí a slyší</a:t>
            </a:r>
          </a:p>
          <a:p>
            <a:r>
              <a:rPr lang="cs-CZ" dirty="0"/>
              <a:t> 70% z toho, co říkají</a:t>
            </a:r>
          </a:p>
          <a:p>
            <a:r>
              <a:rPr lang="cs-CZ" dirty="0"/>
              <a:t> 90% z toho, co říkají a dělají</a:t>
            </a:r>
          </a:p>
        </p:txBody>
      </p:sp>
    </p:spTree>
    <p:extLst>
      <p:ext uri="{BB962C8B-B14F-4D97-AF65-F5344CB8AC3E}">
        <p14:creationId xmlns:p14="http://schemas.microsoft.com/office/powerpoint/2010/main" val="3808502867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pka">
  <a:themeElements>
    <a:clrScheme name="Kapk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Kapk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pk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TM02900688[[fn=Fazeta]]</Template>
  <TotalTime>876</TotalTime>
  <Words>823</Words>
  <Application>Microsoft Office PowerPoint</Application>
  <PresentationFormat>Širokoúhlá obrazovka</PresentationFormat>
  <Paragraphs>143</Paragraphs>
  <Slides>25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3</vt:i4>
      </vt:variant>
      <vt:variant>
        <vt:lpstr>Nadpisy snímků</vt:lpstr>
      </vt:variant>
      <vt:variant>
        <vt:i4>25</vt:i4>
      </vt:variant>
    </vt:vector>
  </HeadingPairs>
  <TitlesOfParts>
    <vt:vector size="33" baseType="lpstr">
      <vt:lpstr>Arial</vt:lpstr>
      <vt:lpstr>Calibri</vt:lpstr>
      <vt:lpstr>Calibri Light</vt:lpstr>
      <vt:lpstr>Tw Cen MT</vt:lpstr>
      <vt:lpstr>Wingdings 2</vt:lpstr>
      <vt:lpstr>HDOfficeLightV0</vt:lpstr>
      <vt:lpstr>1_HDOfficeLightV0</vt:lpstr>
      <vt:lpstr>Kapka</vt:lpstr>
      <vt:lpstr>ADHD a škola</vt:lpstr>
      <vt:lpstr>Jak si děti osvojují dovednosti?</vt:lpstr>
      <vt:lpstr>Co je vlastně pozornost? 5 vlastností</vt:lpstr>
      <vt:lpstr>Klasifikace poruch pozornosti</vt:lpstr>
      <vt:lpstr>Prezentace aplikace PowerPoint</vt:lpstr>
      <vt:lpstr>Další příčiny neklidu a nepozornosti</vt:lpstr>
      <vt:lpstr>Způsoby řešení neúspěchu</vt:lpstr>
      <vt:lpstr>Co s tím?</vt:lpstr>
      <vt:lpstr>Prezentace aplikace PowerPoint</vt:lpstr>
      <vt:lpstr>Koncentrace</vt:lpstr>
      <vt:lpstr>Hyperaktivita </vt:lpstr>
      <vt:lpstr>Podpora sociálních vazeb</vt:lpstr>
      <vt:lpstr>Co dál…</vt:lpstr>
      <vt:lpstr>Prezentace aplikace PowerPoint</vt:lpstr>
      <vt:lpstr>Prezentace aplikace PowerPoint</vt:lpstr>
      <vt:lpstr>Metoda Pěti P</vt:lpstr>
      <vt:lpstr>Metody SQ3R</vt:lpstr>
      <vt:lpstr>Několik opatření</vt:lpstr>
      <vt:lpstr>Další možná podpora</vt:lpstr>
      <vt:lpstr>Tipy pro zachování klidu</vt:lpstr>
      <vt:lpstr>Tipy pro navození bdělosti</vt:lpstr>
      <vt:lpstr>   </vt:lpstr>
      <vt:lpstr>Co ocenit</vt:lpstr>
      <vt:lpstr>Asistent pedagoga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ADHD a škola</dc:title>
  <dc:creator>Peťa</dc:creator>
  <cp:lastModifiedBy>Petra Segeťová</cp:lastModifiedBy>
  <cp:revision>38</cp:revision>
  <dcterms:created xsi:type="dcterms:W3CDTF">2018-03-09T16:06:00Z</dcterms:created>
  <dcterms:modified xsi:type="dcterms:W3CDTF">2019-03-15T20:36:13Z</dcterms:modified>
</cp:coreProperties>
</file>