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803" r:id="rId2"/>
    <p:sldMasterId id="2147483815" r:id="rId3"/>
  </p:sldMasterIdLst>
  <p:sldIdLst>
    <p:sldId id="256" r:id="rId4"/>
    <p:sldId id="268" r:id="rId5"/>
    <p:sldId id="267" r:id="rId6"/>
    <p:sldId id="271" r:id="rId7"/>
    <p:sldId id="280" r:id="rId8"/>
    <p:sldId id="273" r:id="rId9"/>
    <p:sldId id="278" r:id="rId10"/>
    <p:sldId id="272" r:id="rId11"/>
    <p:sldId id="277" r:id="rId12"/>
    <p:sldId id="258" r:id="rId13"/>
    <p:sldId id="259" r:id="rId14"/>
    <p:sldId id="260" r:id="rId15"/>
    <p:sldId id="281" r:id="rId16"/>
    <p:sldId id="261" r:id="rId17"/>
    <p:sldId id="266" r:id="rId18"/>
    <p:sldId id="263" r:id="rId19"/>
    <p:sldId id="264" r:id="rId20"/>
    <p:sldId id="269" r:id="rId21"/>
    <p:sldId id="270" r:id="rId22"/>
    <p:sldId id="274" r:id="rId23"/>
    <p:sldId id="275" r:id="rId24"/>
    <p:sldId id="265" r:id="rId25"/>
    <p:sldId id="279" r:id="rId26"/>
    <p:sldId id="276" r:id="rId27"/>
    <p:sldId id="26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725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119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265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210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237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32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876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82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5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8760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41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9286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7835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0302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5013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4484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2345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527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1538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8465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1443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210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0883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6134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1537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4074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0186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683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7112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1352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5915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67335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782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4737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571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98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34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365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150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75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74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441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B9E33F7-4BF8-435F-93E4-C806A37F5AF3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7DAB77B-B6F1-43AC-B635-FEAA052639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19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  <p:sldLayoutId id="2147483832" r:id="rId17"/>
    <p:sldLayoutId id="2147483833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qBQKOos6SU" TargetMode="External"/><Relationship Id="rId7" Type="http://schemas.openxmlformats.org/officeDocument/2006/relationships/hyperlink" Target="http://www.inkluzevpraxi.cz/kategorie-ucitel/1452-jak-podporit-dite-s-adhd-ve-skole" TargetMode="External"/><Relationship Id="rId2" Type="http://schemas.openxmlformats.org/officeDocument/2006/relationships/hyperlink" Target="https://www.youtube.com/watch?v=t9LnQd5q-1w" TargetMode="External"/><Relationship Id="rId1" Type="http://schemas.openxmlformats.org/officeDocument/2006/relationships/slideLayout" Target="../slideLayouts/slideLayout40.xml"/><Relationship Id="rId6" Type="http://schemas.openxmlformats.org/officeDocument/2006/relationships/hyperlink" Target="https://www.youtube.com/watch?v=JEAYVMFZLM4" TargetMode="External"/><Relationship Id="rId5" Type="http://schemas.openxmlformats.org/officeDocument/2006/relationships/hyperlink" Target="https://www.youtube.com/watch?v=vLJudQjEZWc" TargetMode="External"/><Relationship Id="rId4" Type="http://schemas.openxmlformats.org/officeDocument/2006/relationships/hyperlink" Target="https://www.youtube.com/watch?v=LkjYXhGpc3I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BCC955-938D-44A0-BCEC-025E8B8285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b="1" dirty="0">
                <a:solidFill>
                  <a:srgbClr val="7030A0"/>
                </a:solidFill>
              </a:rPr>
              <a:t>ADHD a škola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587B72E-F021-45F2-8B3D-86399D5E4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2334296"/>
          </a:xfrm>
        </p:spPr>
        <p:txBody>
          <a:bodyPr>
            <a:normAutofit/>
          </a:bodyPr>
          <a:lstStyle/>
          <a:p>
            <a:r>
              <a:rPr lang="cs-CZ" dirty="0"/>
              <a:t>„zase nedáváš pozor?!“</a:t>
            </a:r>
          </a:p>
          <a:p>
            <a:r>
              <a:rPr lang="cs-CZ" dirty="0"/>
              <a:t>„Kam to koukáš?“</a:t>
            </a:r>
          </a:p>
          <a:p>
            <a:r>
              <a:rPr lang="cs-CZ" dirty="0"/>
              <a:t>„No, jo, kdo jiný než ty!“</a:t>
            </a:r>
          </a:p>
          <a:p>
            <a:r>
              <a:rPr lang="cs-CZ" dirty="0"/>
              <a:t>„běhá po třídě a křičí i o přestávce“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418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39A13F-F3DF-4686-834D-AFBEFD7D8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Koncentrace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05D818-B94B-4C7C-9A69-07B06E2E1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84101"/>
            <a:ext cx="9601200" cy="4283299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Oční kontakt, oslovení</a:t>
            </a:r>
          </a:p>
          <a:p>
            <a:r>
              <a:rPr lang="cs-CZ" sz="2800" dirty="0"/>
              <a:t>Pokyny po částech, jednoduché</a:t>
            </a:r>
          </a:p>
          <a:p>
            <a:r>
              <a:rPr lang="cs-CZ" sz="2800" dirty="0"/>
              <a:t>Zadání v písemné podobě</a:t>
            </a:r>
          </a:p>
          <a:p>
            <a:r>
              <a:rPr lang="cs-CZ" sz="2800" dirty="0"/>
              <a:t>Vizualizace</a:t>
            </a:r>
          </a:p>
          <a:p>
            <a:r>
              <a:rPr lang="cs-CZ" sz="2800" dirty="0"/>
              <a:t>„uzel na kapesníku“</a:t>
            </a:r>
          </a:p>
          <a:p>
            <a:r>
              <a:rPr lang="cs-CZ" sz="2800" dirty="0"/>
              <a:t>Opakování, zapsání do notýsku</a:t>
            </a:r>
          </a:p>
          <a:p>
            <a:r>
              <a:rPr lang="cs-CZ" sz="2800" dirty="0"/>
              <a:t>Podpořit krátkodobou paměť (vizualizace, pomůcky)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037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7C3F8-DF00-46DE-A10D-F9C709967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Hyperaktivita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531F36-4F08-44F9-8FC2-4FFEF5326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5617"/>
            <a:ext cx="9601200" cy="4231783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Umožnit pohyb, změna pracovní polohy</a:t>
            </a:r>
          </a:p>
          <a:p>
            <a:r>
              <a:rPr lang="cs-CZ" sz="2800" dirty="0"/>
              <a:t>Krátké přestávky</a:t>
            </a:r>
          </a:p>
          <a:p>
            <a:r>
              <a:rPr lang="cs-CZ" sz="2800" dirty="0"/>
              <a:t>Střídání činností</a:t>
            </a:r>
          </a:p>
          <a:p>
            <a:r>
              <a:rPr lang="cs-CZ" sz="2800" dirty="0"/>
              <a:t>Relaxace</a:t>
            </a:r>
          </a:p>
          <a:p>
            <a:r>
              <a:rPr lang="cs-CZ" sz="2800" dirty="0"/>
              <a:t>Samomluva x citlivost na zvuky</a:t>
            </a:r>
          </a:p>
          <a:p>
            <a:r>
              <a:rPr lang="cs-CZ" sz="2800" dirty="0"/>
              <a:t>Domluva, kdy může žák povídat</a:t>
            </a:r>
          </a:p>
          <a:p>
            <a:r>
              <a:rPr lang="cs-CZ" sz="2800" dirty="0"/>
              <a:t>Psychomotorická cvičení</a:t>
            </a:r>
          </a:p>
        </p:txBody>
      </p:sp>
    </p:spTree>
    <p:extLst>
      <p:ext uri="{BB962C8B-B14F-4D97-AF65-F5344CB8AC3E}">
        <p14:creationId xmlns:p14="http://schemas.microsoft.com/office/powerpoint/2010/main" val="822584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8AB668-4B7A-4D22-9C1E-4065CD08A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sociálních vazeb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F4F90A-053F-4C65-A5C5-0EED35235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2586"/>
            <a:ext cx="9601200" cy="433481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Rozhovory („za co si Petřík zaslouží pochvalu?“, „co by musel udělat, aby dostal lepší hodnocení“?,…)</a:t>
            </a:r>
          </a:p>
          <a:p>
            <a:r>
              <a:rPr lang="cs-CZ" dirty="0"/>
              <a:t>Najít silné stránky dětí, umožnit zažívat úspěch</a:t>
            </a:r>
          </a:p>
          <a:p>
            <a:r>
              <a:rPr lang="cs-CZ" dirty="0"/>
              <a:t>Najdi si ve třídě někoho, s kým máš něco společného</a:t>
            </a:r>
          </a:p>
          <a:p>
            <a:r>
              <a:rPr lang="cs-CZ" dirty="0"/>
              <a:t>Práce s pravidly</a:t>
            </a:r>
          </a:p>
          <a:p>
            <a:r>
              <a:rPr lang="cs-CZ" dirty="0"/>
              <a:t>„omluva a domluva“ – máš právo se zlobit, ale nemáš důvod do někoho kopat</a:t>
            </a:r>
          </a:p>
          <a:p>
            <a:r>
              <a:rPr lang="cs-CZ" dirty="0"/>
              <a:t>Práce s emocemi</a:t>
            </a:r>
          </a:p>
          <a:p>
            <a:r>
              <a:rPr lang="cs-CZ" dirty="0"/>
              <a:t>Skupinové práce</a:t>
            </a:r>
          </a:p>
          <a:p>
            <a:r>
              <a:rPr lang="cs-CZ" dirty="0"/>
              <a:t>Techniky – semafor, teploměr, kreslení, </a:t>
            </a:r>
            <a:r>
              <a:rPr lang="cs-CZ"/>
              <a:t>smajlíci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259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87D9CD-C8B1-4AC8-B1B4-1EEC4106F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dál…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B73D76-3680-48D4-8F27-C1D7C13C3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Předcházet chybám, nenechat znovu opisovat</a:t>
            </a:r>
          </a:p>
          <a:p>
            <a:r>
              <a:rPr lang="cs-CZ" dirty="0"/>
              <a:t>Aktivizující metody – vlastní výklad</a:t>
            </a:r>
          </a:p>
          <a:p>
            <a:r>
              <a:rPr lang="cs-CZ" dirty="0"/>
              <a:t>Názor</a:t>
            </a:r>
          </a:p>
          <a:p>
            <a:r>
              <a:rPr lang="cs-CZ" dirty="0"/>
              <a:t>Klíčové informace zopakovat</a:t>
            </a:r>
          </a:p>
          <a:p>
            <a:r>
              <a:rPr lang="cs-CZ" dirty="0"/>
              <a:t>Nechat dítě verbalizovat informace</a:t>
            </a:r>
          </a:p>
          <a:p>
            <a:r>
              <a:rPr lang="cs-CZ" dirty="0"/>
              <a:t>Individuální motivační systém</a:t>
            </a:r>
          </a:p>
          <a:p>
            <a:r>
              <a:rPr lang="cs-CZ" dirty="0"/>
              <a:t>Krátká hesla na místo výčitek („Jirko, židle“….“zábradlí“)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243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diskuze">
            <a:extLst>
              <a:ext uri="{FF2B5EF4-FFF2-40B4-BE49-F238E27FC236}">
                <a16:creationId xmlns:a16="http://schemas.microsoft.com/office/drawing/2014/main" id="{C97D93DB-C70B-4E27-808A-FA6EEEA197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609" y="3429000"/>
            <a:ext cx="5715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A476200-55ED-4112-B8EB-32A69CF5B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1E9BD7-D49F-4B97-AE80-2209BEA44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509" y="1955979"/>
            <a:ext cx="9601200" cy="3581400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Spolupráce rodiny a školy</a:t>
            </a:r>
          </a:p>
        </p:txBody>
      </p:sp>
    </p:spTree>
    <p:extLst>
      <p:ext uri="{BB962C8B-B14F-4D97-AF65-F5344CB8AC3E}">
        <p14:creationId xmlns:p14="http://schemas.microsoft.com/office/powerpoint/2010/main" val="3468333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0753E-5687-4236-9703-4125999C9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9092F4-5C80-4C42-8CD2-9AECA9E54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2" name="Picture 4" descr="Výsledek obrázku pro pracovní list s textem">
            <a:extLst>
              <a:ext uri="{FF2B5EF4-FFF2-40B4-BE49-F238E27FC236}">
                <a16:creationId xmlns:a16="http://schemas.microsoft.com/office/drawing/2014/main" id="{57F32F02-855C-42FA-B24B-6BC0F2068A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887" y="614966"/>
            <a:ext cx="4848225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193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109F98-5FB3-429A-BD59-802BE60C1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Pěti 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0FB757-4F00-4CA5-B767-49B0ECECA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 – prolétnout (zběžné prohlédnout)</a:t>
            </a:r>
          </a:p>
          <a:p>
            <a:r>
              <a:rPr lang="cs-CZ" dirty="0"/>
              <a:t>P – ptát se (vymyslet otázky k textu)</a:t>
            </a:r>
          </a:p>
          <a:p>
            <a:r>
              <a:rPr lang="cs-CZ" dirty="0"/>
              <a:t>P – přečíst si</a:t>
            </a:r>
          </a:p>
          <a:p>
            <a:r>
              <a:rPr lang="cs-CZ" dirty="0"/>
              <a:t>P – porozumět (shrnout podstatné, zodpovědět své otázky)</a:t>
            </a:r>
          </a:p>
          <a:p>
            <a:r>
              <a:rPr lang="cs-CZ" dirty="0"/>
              <a:t>P -  pamatovat si (vše podstatné z celého textu)</a:t>
            </a:r>
          </a:p>
        </p:txBody>
      </p:sp>
    </p:spTree>
    <p:extLst>
      <p:ext uri="{BB962C8B-B14F-4D97-AF65-F5344CB8AC3E}">
        <p14:creationId xmlns:p14="http://schemas.microsoft.com/office/powerpoint/2010/main" val="3355072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5D3D4D-DF96-4170-8F45-1ED21939A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SQ3R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EBAD34-FEB2-4350-8405-594644597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 (</a:t>
            </a:r>
            <a:r>
              <a:rPr lang="cs-CZ" dirty="0" err="1"/>
              <a:t>survey</a:t>
            </a:r>
            <a:r>
              <a:rPr lang="cs-CZ" dirty="0"/>
              <a:t>) – prozkoumat – přečíst nadpisy, zvýrazněná slova, …</a:t>
            </a:r>
          </a:p>
          <a:p>
            <a:r>
              <a:rPr lang="cs-CZ" dirty="0"/>
              <a:t>Q (</a:t>
            </a:r>
            <a:r>
              <a:rPr lang="cs-CZ" dirty="0" err="1"/>
              <a:t>questions</a:t>
            </a:r>
            <a:r>
              <a:rPr lang="cs-CZ" dirty="0"/>
              <a:t>) – ptát se, co bych se chtěla dozvědět</a:t>
            </a:r>
          </a:p>
          <a:p>
            <a:r>
              <a:rPr lang="cs-CZ" dirty="0"/>
              <a:t>3R – </a:t>
            </a:r>
            <a:r>
              <a:rPr lang="cs-CZ" dirty="0" err="1"/>
              <a:t>read</a:t>
            </a:r>
            <a:r>
              <a:rPr lang="cs-CZ" dirty="0"/>
              <a:t> – podtrhávat podstatné</a:t>
            </a:r>
          </a:p>
          <a:p>
            <a:r>
              <a:rPr lang="cs-CZ" dirty="0"/>
              <a:t>       - </a:t>
            </a:r>
            <a:r>
              <a:rPr lang="cs-CZ" dirty="0" err="1"/>
              <a:t>recite</a:t>
            </a:r>
            <a:r>
              <a:rPr lang="cs-CZ" dirty="0"/>
              <a:t> – rekapitulovat důležité body</a:t>
            </a:r>
          </a:p>
          <a:p>
            <a:r>
              <a:rPr lang="cs-CZ" dirty="0"/>
              <a:t>       -</a:t>
            </a:r>
            <a:r>
              <a:rPr lang="cs-CZ" dirty="0" err="1"/>
              <a:t>review</a:t>
            </a:r>
            <a:r>
              <a:rPr lang="cs-CZ" dirty="0"/>
              <a:t> – převyprávět vlastními slovy</a:t>
            </a:r>
          </a:p>
        </p:txBody>
      </p:sp>
    </p:spTree>
    <p:extLst>
      <p:ext uri="{BB962C8B-B14F-4D97-AF65-F5344CB8AC3E}">
        <p14:creationId xmlns:p14="http://schemas.microsoft.com/office/powerpoint/2010/main" val="41750575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B63CD7-C162-4412-8589-60A387098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Několik opatření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400A75-415E-41F5-A576-0A1A438F9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38648"/>
            <a:ext cx="9601200" cy="4128752"/>
          </a:xfrm>
        </p:spPr>
        <p:txBody>
          <a:bodyPr>
            <a:normAutofit fontScale="92500" lnSpcReduction="10000"/>
          </a:bodyPr>
          <a:lstStyle/>
          <a:p>
            <a:r>
              <a:rPr lang="cs-CZ" sz="2600" dirty="0"/>
              <a:t>- úkoly psát vždy na stejné místo na tabuli, ponechat je zde co nejdéle (od zač. hodiny)</a:t>
            </a:r>
          </a:p>
          <a:p>
            <a:r>
              <a:rPr lang="cs-CZ" sz="2600" dirty="0"/>
              <a:t>- zasedací pořádek</a:t>
            </a:r>
          </a:p>
          <a:p>
            <a:r>
              <a:rPr lang="cs-CZ" sz="2600" dirty="0"/>
              <a:t>- vhodně vybavený interiér </a:t>
            </a:r>
          </a:p>
          <a:p>
            <a:r>
              <a:rPr lang="cs-CZ" sz="2600" dirty="0"/>
              <a:t>- místo pro „oddych“</a:t>
            </a:r>
          </a:p>
          <a:p>
            <a:r>
              <a:rPr lang="cs-CZ" sz="2600" dirty="0"/>
              <a:t>- pracovní místo dítěte</a:t>
            </a:r>
          </a:p>
          <a:p>
            <a:r>
              <a:rPr lang="cs-CZ" sz="2600" dirty="0"/>
              <a:t>- využívat názor, praktické věci, zkušenost dítěte</a:t>
            </a:r>
          </a:p>
          <a:p>
            <a:r>
              <a:rPr lang="cs-CZ" sz="2600" dirty="0"/>
              <a:t>- úkoly rozfázovat</a:t>
            </a:r>
          </a:p>
        </p:txBody>
      </p:sp>
    </p:spTree>
    <p:extLst>
      <p:ext uri="{BB962C8B-B14F-4D97-AF65-F5344CB8AC3E}">
        <p14:creationId xmlns:p14="http://schemas.microsoft.com/office/powerpoint/2010/main" val="3202188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F7F87A-E735-4338-A20E-9764A3FE5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možná podpora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2EC586-DC6D-4E6E-8B47-79F2545E2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/>
              <a:t>Relaxace na úvod – foukání do vody</a:t>
            </a:r>
          </a:p>
          <a:p>
            <a:r>
              <a:rPr lang="cs-CZ" sz="2800" dirty="0"/>
              <a:t>Koncentrační cvičení</a:t>
            </a:r>
          </a:p>
          <a:p>
            <a:r>
              <a:rPr lang="cs-CZ" sz="2800" dirty="0"/>
              <a:t>Centrační cvičení</a:t>
            </a:r>
          </a:p>
          <a:p>
            <a:r>
              <a:rPr lang="cs-CZ" sz="2800" dirty="0"/>
              <a:t>„hnací motor“</a:t>
            </a:r>
          </a:p>
          <a:p>
            <a:r>
              <a:rPr lang="cs-CZ" sz="2800" dirty="0"/>
              <a:t>Slova chvály, „odměna“</a:t>
            </a:r>
          </a:p>
          <a:p>
            <a:r>
              <a:rPr lang="cs-CZ" sz="2800" dirty="0"/>
              <a:t>Denní, týdenní, měsíční plán</a:t>
            </a:r>
          </a:p>
        </p:txBody>
      </p:sp>
    </p:spTree>
    <p:extLst>
      <p:ext uri="{BB962C8B-B14F-4D97-AF65-F5344CB8AC3E}">
        <p14:creationId xmlns:p14="http://schemas.microsoft.com/office/powerpoint/2010/main" val="2057767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A6714C-73F4-47ED-8A6A-A35E9B505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si děti osvojují dovednosti?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B1BFFB-976B-44EB-B4BF-84E71A231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Fáze: kognitivní (záměr, cíl)</a:t>
            </a:r>
          </a:p>
          <a:p>
            <a:r>
              <a:rPr lang="cs-CZ" sz="2800" dirty="0"/>
              <a:t>          asociační (opakované zkoušení)</a:t>
            </a:r>
          </a:p>
          <a:p>
            <a:r>
              <a:rPr lang="cs-CZ" sz="2800" dirty="0"/>
              <a:t>          autonomní (automatizace)</a:t>
            </a:r>
          </a:p>
        </p:txBody>
      </p:sp>
    </p:spTree>
    <p:extLst>
      <p:ext uri="{BB962C8B-B14F-4D97-AF65-F5344CB8AC3E}">
        <p14:creationId xmlns:p14="http://schemas.microsoft.com/office/powerpoint/2010/main" val="13832559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8A9255-39D7-437C-B0E8-6ED4AF4C5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Tipy pro zachování klidu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AC2769-467B-47A5-84F0-5DB3B2D4D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/>
              <a:t>tichá hudba, ztlumené světlo</a:t>
            </a:r>
          </a:p>
          <a:p>
            <a:r>
              <a:rPr lang="cs-CZ" sz="2800" dirty="0"/>
              <a:t> tlakové masáže</a:t>
            </a:r>
          </a:p>
          <a:p>
            <a:r>
              <a:rPr lang="cs-CZ" sz="2800" dirty="0"/>
              <a:t> relaxační techniky dýchání</a:t>
            </a:r>
          </a:p>
          <a:p>
            <a:r>
              <a:rPr lang="cs-CZ" sz="2800" dirty="0"/>
              <a:t> vypít čaj</a:t>
            </a:r>
          </a:p>
          <a:p>
            <a:r>
              <a:rPr lang="cs-CZ" sz="2800"/>
              <a:t> </a:t>
            </a:r>
            <a:r>
              <a:rPr lang="cs-CZ" sz="2800" dirty="0"/>
              <a:t>přestávka</a:t>
            </a:r>
          </a:p>
          <a:p>
            <a:r>
              <a:rPr lang="cs-CZ" sz="2800"/>
              <a:t> </a:t>
            </a:r>
            <a:r>
              <a:rPr lang="cs-CZ" sz="2800" dirty="0"/>
              <a:t>pomalé houpání</a:t>
            </a:r>
          </a:p>
          <a:p>
            <a:r>
              <a:rPr lang="cs-CZ" sz="2800" dirty="0"/>
              <a:t>Slovo pro zklidnění</a:t>
            </a:r>
          </a:p>
        </p:txBody>
      </p:sp>
    </p:spTree>
    <p:extLst>
      <p:ext uri="{BB962C8B-B14F-4D97-AF65-F5344CB8AC3E}">
        <p14:creationId xmlns:p14="http://schemas.microsoft.com/office/powerpoint/2010/main" val="3258486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7AEAB5-5D73-41C6-B85C-91B892835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Tipy pro navození bdělosti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384D09-D427-4120-8530-19D4DA6D5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 </a:t>
            </a:r>
            <a:r>
              <a:rPr lang="cs-CZ" sz="2400" dirty="0"/>
              <a:t>jasné světlo</a:t>
            </a:r>
          </a:p>
          <a:p>
            <a:r>
              <a:rPr lang="cs-CZ" sz="2400" dirty="0"/>
              <a:t>- hlasitá a rytmická hudba</a:t>
            </a:r>
          </a:p>
          <a:p>
            <a:r>
              <a:rPr lang="cs-CZ" sz="2400" dirty="0"/>
              <a:t>- změny poloh</a:t>
            </a:r>
          </a:p>
          <a:p>
            <a:r>
              <a:rPr lang="cs-CZ" sz="2400" dirty="0"/>
              <a:t>- mnemotechnické pomůcky – „bdělý a čilý – jak v úlu včely“</a:t>
            </a:r>
          </a:p>
          <a:p>
            <a:r>
              <a:rPr lang="cs-CZ" sz="2400" dirty="0"/>
              <a:t>- cvičení pro navýšení pozornosti – žonglování, křížení, skákání přes švihadlo,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3113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B44B75-52B3-4218-9579-F8FE969F2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7AF217-E877-4911-AA7F-532E3BC11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327" y="1512764"/>
            <a:ext cx="9775623" cy="3444997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Hodnocení</a:t>
            </a:r>
          </a:p>
        </p:txBody>
      </p:sp>
      <p:pic>
        <p:nvPicPr>
          <p:cNvPr id="1026" name="Picture 2" descr="Výsledek obrázku pro hodnocení">
            <a:extLst>
              <a:ext uri="{FF2B5EF4-FFF2-40B4-BE49-F238E27FC236}">
                <a16:creationId xmlns:a16="http://schemas.microsoft.com/office/drawing/2014/main" id="{DCBA78CA-80ED-4088-8DBA-8CD413ABE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599" y="2998664"/>
            <a:ext cx="3045184" cy="185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01343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F11364-CA2A-4F2D-AF68-C37A2A3F0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ocenit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CA8507-4DAA-4433-B8AB-157D16E4C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983347"/>
            <a:ext cx="10364452" cy="3807854"/>
          </a:xfrm>
        </p:spPr>
        <p:txBody>
          <a:bodyPr/>
          <a:lstStyle/>
          <a:p>
            <a:r>
              <a:rPr lang="cs-CZ" dirty="0"/>
              <a:t>Pokroky</a:t>
            </a:r>
          </a:p>
          <a:p>
            <a:r>
              <a:rPr lang="cs-CZ" dirty="0"/>
              <a:t>Efektivní strategie řešení</a:t>
            </a:r>
          </a:p>
          <a:p>
            <a:r>
              <a:rPr lang="cs-CZ" dirty="0"/>
              <a:t>Postupy práce, dílčí výkony</a:t>
            </a:r>
          </a:p>
          <a:p>
            <a:r>
              <a:rPr lang="cs-CZ" dirty="0"/>
              <a:t>Schopnost se na úkol soustředit, i když nebyl dokončen</a:t>
            </a:r>
          </a:p>
          <a:p>
            <a:r>
              <a:rPr lang="cs-CZ" dirty="0"/>
              <a:t>Schopnost si úkol opravit</a:t>
            </a:r>
          </a:p>
          <a:p>
            <a:r>
              <a:rPr lang="cs-CZ" dirty="0"/>
              <a:t>Projevy chování</a:t>
            </a:r>
          </a:p>
        </p:txBody>
      </p:sp>
    </p:spTree>
    <p:extLst>
      <p:ext uri="{BB962C8B-B14F-4D97-AF65-F5344CB8AC3E}">
        <p14:creationId xmlns:p14="http://schemas.microsoft.com/office/powerpoint/2010/main" val="27931927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C9171F-FE06-47DC-848A-877CF07E1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986" y="382666"/>
            <a:ext cx="10364451" cy="1527097"/>
          </a:xfrm>
        </p:spPr>
        <p:txBody>
          <a:bodyPr/>
          <a:lstStyle/>
          <a:p>
            <a:r>
              <a:rPr lang="cs-CZ" dirty="0"/>
              <a:t>Asistent pedagoga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A1F689-FADC-40D3-A839-E1B455FB6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8" name="Picture 4" descr="SouvisejÃ­cÃ­ obrÃ¡zek">
            <a:extLst>
              <a:ext uri="{FF2B5EF4-FFF2-40B4-BE49-F238E27FC236}">
                <a16:creationId xmlns:a16="http://schemas.microsoft.com/office/drawing/2014/main" id="{B157176E-F3DB-4785-92E4-C6BC819A5D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450246"/>
            <a:ext cx="60960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25975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60A3B9-6A82-40C1-8185-F997154D0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41061F-CD20-4293-A99D-75ABCABCB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>
                <a:hlinkClick r:id="rId2"/>
              </a:rPr>
              <a:t>https://www.youtube.com/watch?v=t9LnQd5q-1w</a:t>
            </a:r>
            <a:endParaRPr lang="cs-CZ" dirty="0"/>
          </a:p>
          <a:p>
            <a:r>
              <a:rPr lang="cs-CZ" dirty="0">
                <a:hlinkClick r:id="rId3"/>
              </a:rPr>
              <a:t>https://www.youtube.com/watch?v=2qBQKOos6SU</a:t>
            </a:r>
            <a:endParaRPr lang="cs-CZ" dirty="0"/>
          </a:p>
          <a:p>
            <a:r>
              <a:rPr lang="cs-CZ" dirty="0">
                <a:hlinkClick r:id="rId4"/>
              </a:rPr>
              <a:t>https://www.youtube.com/watch?v=LkjYXhGpc3I</a:t>
            </a:r>
            <a:r>
              <a:rPr lang="cs-CZ" dirty="0"/>
              <a:t> – třída</a:t>
            </a:r>
          </a:p>
          <a:p>
            <a:r>
              <a:rPr lang="cs-CZ" dirty="0">
                <a:hlinkClick r:id="rId5"/>
              </a:rPr>
              <a:t>https://www.youtube.com/watch?v=vLJudQjEZWc</a:t>
            </a:r>
            <a:endParaRPr lang="cs-CZ" dirty="0"/>
          </a:p>
          <a:p>
            <a:r>
              <a:rPr lang="cs-CZ" dirty="0">
                <a:hlinkClick r:id="rId6"/>
              </a:rPr>
              <a:t>https://www.youtube.com/watch?v=JEAYVMFZLM4</a:t>
            </a:r>
            <a:r>
              <a:rPr lang="cs-CZ" dirty="0"/>
              <a:t> – in </a:t>
            </a:r>
            <a:r>
              <a:rPr lang="cs-CZ" dirty="0" err="1"/>
              <a:t>classroom</a:t>
            </a:r>
            <a:r>
              <a:rPr lang="cs-CZ" dirty="0"/>
              <a:t>, </a:t>
            </a:r>
            <a:r>
              <a:rPr lang="cs-CZ" dirty="0" err="1"/>
              <a:t>what</a:t>
            </a:r>
            <a:r>
              <a:rPr lang="cs-CZ" dirty="0"/>
              <a:t> to do</a:t>
            </a:r>
          </a:p>
          <a:p>
            <a:r>
              <a:rPr lang="cs-CZ" dirty="0">
                <a:hlinkClick r:id="rId7"/>
              </a:rPr>
              <a:t>http://www.inkluzevpraxi.cz/kategorie-ucitel/1452-jak-podporit-dite-s-adhd-ve-skole</a:t>
            </a:r>
            <a:endParaRPr lang="cs-CZ" dirty="0"/>
          </a:p>
          <a:p>
            <a:r>
              <a:rPr lang="cs-CZ" dirty="0"/>
              <a:t>Motivační razítka?</a:t>
            </a:r>
          </a:p>
          <a:p>
            <a:r>
              <a:rPr lang="cs-CZ" dirty="0"/>
              <a:t>Psychomotorický padák</a:t>
            </a:r>
          </a:p>
          <a:p>
            <a:r>
              <a:rPr lang="cs-CZ" dirty="0" err="1"/>
              <a:t>Emušák</a:t>
            </a:r>
            <a:r>
              <a:rPr lang="cs-CZ" dirty="0"/>
              <a:t> – </a:t>
            </a:r>
            <a:r>
              <a:rPr lang="cs-CZ" dirty="0" err="1"/>
              <a:t>ferda</a:t>
            </a:r>
            <a:r>
              <a:rPr lang="cs-CZ" dirty="0"/>
              <a:t> a jeho mouchy</a:t>
            </a:r>
          </a:p>
          <a:p>
            <a:r>
              <a:rPr lang="cs-CZ" dirty="0" err="1"/>
              <a:t>Tangle</a:t>
            </a:r>
            <a:r>
              <a:rPr lang="cs-CZ" dirty="0"/>
              <a:t>, masážní míček, </a:t>
            </a:r>
            <a:r>
              <a:rPr lang="cs-CZ" dirty="0" err="1"/>
              <a:t>overball</a:t>
            </a:r>
            <a:r>
              <a:rPr lang="cs-CZ" dirty="0"/>
              <a:t>, gymnastický míč</a:t>
            </a:r>
          </a:p>
        </p:txBody>
      </p:sp>
    </p:spTree>
    <p:extLst>
      <p:ext uri="{BB962C8B-B14F-4D97-AF65-F5344CB8AC3E}">
        <p14:creationId xmlns:p14="http://schemas.microsoft.com/office/powerpoint/2010/main" val="1846213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F1D5D4-D6B6-4D22-8622-080AFABC3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je vlastně pozornost?</a:t>
            </a:r>
            <a:br>
              <a:rPr lang="cs-CZ" dirty="0"/>
            </a:br>
            <a:r>
              <a:rPr lang="cs-CZ" dirty="0"/>
              <a:t>5 vlastností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998C5B-E2A6-49D0-BB52-B0D523F9A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/>
              <a:t>1. aktivace (bdělost)</a:t>
            </a:r>
          </a:p>
          <a:p>
            <a:r>
              <a:rPr lang="cs-CZ" sz="2600" dirty="0"/>
              <a:t>2. zaměřenost (schopnost reagovat na podněty)</a:t>
            </a:r>
          </a:p>
          <a:p>
            <a:r>
              <a:rPr lang="cs-CZ" sz="2600" dirty="0"/>
              <a:t>3. pružnost (více podnětů najednou)</a:t>
            </a:r>
          </a:p>
          <a:p>
            <a:r>
              <a:rPr lang="cs-CZ" sz="2600" dirty="0"/>
              <a:t>4. délka neboli </a:t>
            </a:r>
            <a:r>
              <a:rPr lang="cs-CZ" sz="2600" dirty="0" err="1"/>
              <a:t>tenacita</a:t>
            </a:r>
            <a:r>
              <a:rPr lang="cs-CZ" sz="2600" dirty="0"/>
              <a:t> </a:t>
            </a:r>
          </a:p>
          <a:p>
            <a:r>
              <a:rPr lang="cs-CZ" sz="2600" dirty="0"/>
              <a:t>5. koncentrace </a:t>
            </a:r>
          </a:p>
        </p:txBody>
      </p:sp>
    </p:spTree>
    <p:extLst>
      <p:ext uri="{BB962C8B-B14F-4D97-AF65-F5344CB8AC3E}">
        <p14:creationId xmlns:p14="http://schemas.microsoft.com/office/powerpoint/2010/main" val="1007801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CB1C3E-0E1D-43E5-9751-17AAAFF7D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poruch pozornosti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479024-BB29-4C2F-8B81-3597B6F03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1</a:t>
            </a:r>
            <a:r>
              <a:rPr lang="cs-CZ" sz="2400" dirty="0"/>
              <a:t>. Roztržitost – nápadnosti v aktivaci pozornosti</a:t>
            </a:r>
          </a:p>
          <a:p>
            <a:pPr marL="0" indent="0">
              <a:buNone/>
            </a:pPr>
            <a:r>
              <a:rPr lang="cs-CZ" sz="2400" dirty="0"/>
              <a:t>                             - nereagují na důležité podněty</a:t>
            </a:r>
          </a:p>
          <a:p>
            <a:pPr marL="0" indent="0">
              <a:buNone/>
            </a:pPr>
            <a:r>
              <a:rPr lang="cs-CZ" sz="2400" dirty="0"/>
              <a:t>                             - potíže s </a:t>
            </a:r>
            <a:r>
              <a:rPr lang="cs-CZ" sz="2400" dirty="0" err="1"/>
              <a:t>tenacitou</a:t>
            </a:r>
            <a:r>
              <a:rPr lang="cs-CZ" sz="2400" dirty="0"/>
              <a:t> – nevydrží déle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2 . Rozptýlenost – nápadnosti v zaměření pozornosti (lehce se rozptýlí)</a:t>
            </a:r>
          </a:p>
          <a:p>
            <a:pPr marL="0" indent="0">
              <a:buNone/>
            </a:pPr>
            <a:r>
              <a:rPr lang="cs-CZ" sz="2400" dirty="0"/>
              <a:t>                             - rychlé přetížení</a:t>
            </a:r>
          </a:p>
        </p:txBody>
      </p:sp>
    </p:spTree>
    <p:extLst>
      <p:ext uri="{BB962C8B-B14F-4D97-AF65-F5344CB8AC3E}">
        <p14:creationId xmlns:p14="http://schemas.microsoft.com/office/powerpoint/2010/main" val="3641391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EA9259-E6B4-46A6-ABFF-AE989C5EE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F5CAC9-2525-49F3-8931-82150DFAB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/>
              <a:t>Jak dlouho trvá než učitel přestane čekat na odpověď žáka?</a:t>
            </a:r>
          </a:p>
          <a:p>
            <a:endParaRPr lang="cs-CZ" sz="2600" dirty="0"/>
          </a:p>
          <a:p>
            <a:r>
              <a:rPr lang="cs-CZ" sz="2600" dirty="0"/>
              <a:t>Jak dlouho si dítě promýšlí odpověď?</a:t>
            </a:r>
          </a:p>
        </p:txBody>
      </p:sp>
    </p:spTree>
    <p:extLst>
      <p:ext uri="{BB962C8B-B14F-4D97-AF65-F5344CB8AC3E}">
        <p14:creationId xmlns:p14="http://schemas.microsoft.com/office/powerpoint/2010/main" val="1660860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E70E8-E128-4B3F-A44B-F72324C91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příčiny neklidu a nepozornosti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31B72E-0470-453B-8D44-851657046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1563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sz="2800" dirty="0"/>
              <a:t>- nemoc</a:t>
            </a:r>
          </a:p>
          <a:p>
            <a:pPr>
              <a:buFontTx/>
              <a:buChar char="-"/>
            </a:pPr>
            <a:r>
              <a:rPr lang="cs-CZ" sz="2800" dirty="0"/>
              <a:t>Štítná žláza, epilepsie</a:t>
            </a:r>
          </a:p>
          <a:p>
            <a:pPr>
              <a:buFontTx/>
              <a:buChar char="-"/>
            </a:pPr>
            <a:r>
              <a:rPr lang="cs-CZ" sz="2800" dirty="0"/>
              <a:t>Potíže se spánkem</a:t>
            </a:r>
          </a:p>
          <a:p>
            <a:pPr>
              <a:buFontTx/>
              <a:buChar char="-"/>
            </a:pPr>
            <a:r>
              <a:rPr lang="cs-CZ" sz="2800" dirty="0"/>
              <a:t>Strava, málo pití</a:t>
            </a:r>
          </a:p>
          <a:p>
            <a:pPr>
              <a:buFontTx/>
              <a:buChar char="-"/>
            </a:pPr>
            <a:r>
              <a:rPr lang="cs-CZ" sz="2800" dirty="0"/>
              <a:t>Málo pohybu</a:t>
            </a:r>
          </a:p>
          <a:p>
            <a:pPr>
              <a:buFontTx/>
              <a:buChar char="-"/>
            </a:pPr>
            <a:r>
              <a:rPr lang="cs-CZ" sz="2800" dirty="0"/>
              <a:t>Stres, emocionální zátěž</a:t>
            </a:r>
          </a:p>
          <a:p>
            <a:pPr>
              <a:buFontTx/>
              <a:buChar char="-"/>
            </a:pPr>
            <a:r>
              <a:rPr lang="cs-CZ" sz="2800" dirty="0"/>
              <a:t>Nevhodné rodinné prostředí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1867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FD6AE9-AF79-48A9-AA5B-F961C59D7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řešení neúspěchu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820391-BC01-4867-B577-35A2476BB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/>
              <a:t>Únik</a:t>
            </a:r>
          </a:p>
          <a:p>
            <a:r>
              <a:rPr lang="cs-CZ" sz="3000" dirty="0"/>
              <a:t>Regrese</a:t>
            </a:r>
          </a:p>
          <a:p>
            <a:r>
              <a:rPr lang="cs-CZ" sz="3000" dirty="0"/>
              <a:t>Popření, zlehčení</a:t>
            </a:r>
          </a:p>
          <a:p>
            <a:r>
              <a:rPr lang="cs-CZ" sz="3000" dirty="0"/>
              <a:t>Poutání pozornosti</a:t>
            </a:r>
          </a:p>
          <a:p>
            <a:r>
              <a:rPr lang="cs-CZ" sz="3000" dirty="0"/>
              <a:t>útok</a:t>
            </a:r>
          </a:p>
        </p:txBody>
      </p:sp>
    </p:spTree>
    <p:extLst>
      <p:ext uri="{BB962C8B-B14F-4D97-AF65-F5344CB8AC3E}">
        <p14:creationId xmlns:p14="http://schemas.microsoft.com/office/powerpoint/2010/main" val="4252888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CCB5B-1317-469B-B9B1-A61014CB5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367093"/>
            <a:ext cx="9601200" cy="1485900"/>
          </a:xfrm>
        </p:spPr>
        <p:txBody>
          <a:bodyPr>
            <a:normAutofit/>
          </a:bodyPr>
          <a:lstStyle/>
          <a:p>
            <a:r>
              <a:rPr lang="cs-CZ" sz="6600" dirty="0"/>
              <a:t>Co s tím?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8E9F73-C959-4A18-BCD5-D418AF707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367093"/>
            <a:ext cx="6723397" cy="3424107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0157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A8239B-0CF1-4FC5-93C8-9F8759045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65B187-F0D6-4942-8E51-BDAC3BFB5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777285"/>
            <a:ext cx="10364452" cy="4013915"/>
          </a:xfrm>
        </p:spPr>
        <p:txBody>
          <a:bodyPr>
            <a:normAutofit/>
          </a:bodyPr>
          <a:lstStyle/>
          <a:p>
            <a:r>
              <a:rPr lang="cs-CZ" dirty="0" err="1"/>
              <a:t>Riefová</a:t>
            </a:r>
            <a:r>
              <a:rPr lang="cs-CZ" dirty="0"/>
              <a:t> (1999) uvádí přehled statistických údajů, jak si žáci pamatují, takto:</a:t>
            </a:r>
          </a:p>
          <a:p>
            <a:r>
              <a:rPr lang="cs-CZ" dirty="0"/>
              <a:t> 10% z toho, co čtou</a:t>
            </a:r>
          </a:p>
          <a:p>
            <a:r>
              <a:rPr lang="cs-CZ" dirty="0"/>
              <a:t> 26% z toho, co slyší</a:t>
            </a:r>
          </a:p>
          <a:p>
            <a:r>
              <a:rPr lang="cs-CZ" dirty="0"/>
              <a:t> 30% z toho, co vidí</a:t>
            </a:r>
          </a:p>
          <a:p>
            <a:r>
              <a:rPr lang="cs-CZ" dirty="0"/>
              <a:t> 50% z toho, co vidí a slyší</a:t>
            </a:r>
          </a:p>
          <a:p>
            <a:r>
              <a:rPr lang="cs-CZ" dirty="0"/>
              <a:t> 70% z toho, co říkají</a:t>
            </a:r>
          </a:p>
          <a:p>
            <a:r>
              <a:rPr lang="cs-CZ" dirty="0"/>
              <a:t> 90% z toho, co říkají a dělají</a:t>
            </a:r>
          </a:p>
        </p:txBody>
      </p:sp>
    </p:spTree>
    <p:extLst>
      <p:ext uri="{BB962C8B-B14F-4D97-AF65-F5344CB8AC3E}">
        <p14:creationId xmlns:p14="http://schemas.microsoft.com/office/powerpoint/2010/main" val="380850286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876</TotalTime>
  <Words>823</Words>
  <Application>Microsoft Office PowerPoint</Application>
  <PresentationFormat>Širokoúhlá obrazovka</PresentationFormat>
  <Paragraphs>143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Tw Cen MT</vt:lpstr>
      <vt:lpstr>Wingdings 2</vt:lpstr>
      <vt:lpstr>HDOfficeLightV0</vt:lpstr>
      <vt:lpstr>1_HDOfficeLightV0</vt:lpstr>
      <vt:lpstr>Kapka</vt:lpstr>
      <vt:lpstr>ADHD a škola</vt:lpstr>
      <vt:lpstr>Jak si děti osvojují dovednosti?</vt:lpstr>
      <vt:lpstr>Co je vlastně pozornost? 5 vlastností</vt:lpstr>
      <vt:lpstr>Klasifikace poruch pozornosti</vt:lpstr>
      <vt:lpstr>Prezentace aplikace PowerPoint</vt:lpstr>
      <vt:lpstr>Další příčiny neklidu a nepozornosti</vt:lpstr>
      <vt:lpstr>Způsoby řešení neúspěchu</vt:lpstr>
      <vt:lpstr>Co s tím?</vt:lpstr>
      <vt:lpstr>Prezentace aplikace PowerPoint</vt:lpstr>
      <vt:lpstr>Koncentrace</vt:lpstr>
      <vt:lpstr>Hyperaktivita </vt:lpstr>
      <vt:lpstr>Podpora sociálních vazeb</vt:lpstr>
      <vt:lpstr>Co dál…</vt:lpstr>
      <vt:lpstr>Prezentace aplikace PowerPoint</vt:lpstr>
      <vt:lpstr>Prezentace aplikace PowerPoint</vt:lpstr>
      <vt:lpstr>Metoda Pěti P</vt:lpstr>
      <vt:lpstr>Metody SQ3R</vt:lpstr>
      <vt:lpstr>Několik opatření</vt:lpstr>
      <vt:lpstr>Další možná podpora</vt:lpstr>
      <vt:lpstr>Tipy pro zachování klidu</vt:lpstr>
      <vt:lpstr>Tipy pro navození bdělosti</vt:lpstr>
      <vt:lpstr>   </vt:lpstr>
      <vt:lpstr>Co ocenit</vt:lpstr>
      <vt:lpstr>Asistent pedagoga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ADHD a škola</dc:title>
  <dc:creator>Peťa</dc:creator>
  <cp:lastModifiedBy>Petra Segeťová</cp:lastModifiedBy>
  <cp:revision>38</cp:revision>
  <dcterms:created xsi:type="dcterms:W3CDTF">2018-03-09T16:06:00Z</dcterms:created>
  <dcterms:modified xsi:type="dcterms:W3CDTF">2019-03-15T20:36:13Z</dcterms:modified>
</cp:coreProperties>
</file>