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4" r:id="rId4"/>
    <p:sldId id="263" r:id="rId5"/>
    <p:sldId id="257" r:id="rId6"/>
    <p:sldId id="260" r:id="rId7"/>
    <p:sldId id="258" r:id="rId8"/>
    <p:sldId id="262" r:id="rId9"/>
    <p:sldId id="268" r:id="rId10"/>
    <p:sldId id="267" r:id="rId11"/>
    <p:sldId id="261" r:id="rId12"/>
    <p:sldId id="265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18870-F007-4DFF-A75B-A535E8F8A2BF}" type="datetimeFigureOut">
              <a:rPr lang="cs-CZ" smtClean="0"/>
              <a:t>18.09.2018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B79FD-8E8F-4BC0-A8C4-2FE65F7AE0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49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79FD-8E8F-4BC0-A8C4-2FE65F7AE0A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59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79FD-8E8F-4BC0-A8C4-2FE65F7AE0A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86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359E-D760-49C3-9629-0B3AB97F031B}" type="datetimeFigureOut">
              <a:rPr lang="cs-CZ" smtClean="0"/>
              <a:t>18.09.2018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49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359E-D760-49C3-9629-0B3AB97F031B}" type="datetimeFigureOut">
              <a:rPr lang="cs-CZ" smtClean="0"/>
              <a:t>18.09.2018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39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359E-D760-49C3-9629-0B3AB97F031B}" type="datetimeFigureOut">
              <a:rPr lang="cs-CZ" smtClean="0"/>
              <a:t>18.09.2018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28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359E-D760-49C3-9629-0B3AB97F031B}" type="datetimeFigureOut">
              <a:rPr lang="cs-CZ" smtClean="0"/>
              <a:t>18.09.2018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50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359E-D760-49C3-9629-0B3AB97F031B}" type="datetimeFigureOut">
              <a:rPr lang="cs-CZ" smtClean="0"/>
              <a:t>18.09.2018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31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359E-D760-49C3-9629-0B3AB97F031B}" type="datetimeFigureOut">
              <a:rPr lang="cs-CZ" smtClean="0"/>
              <a:t>18.09.2018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00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359E-D760-49C3-9629-0B3AB97F031B}" type="datetimeFigureOut">
              <a:rPr lang="cs-CZ" smtClean="0"/>
              <a:t>18.09.2018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10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359E-D760-49C3-9629-0B3AB97F031B}" type="datetimeFigureOut">
              <a:rPr lang="cs-CZ" smtClean="0"/>
              <a:t>18.09.2018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89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359E-D760-49C3-9629-0B3AB97F031B}" type="datetimeFigureOut">
              <a:rPr lang="cs-CZ" smtClean="0"/>
              <a:t>18.09.2018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1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359E-D760-49C3-9629-0B3AB97F031B}" type="datetimeFigureOut">
              <a:rPr lang="cs-CZ" smtClean="0"/>
              <a:t>18.09.2018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10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359E-D760-49C3-9629-0B3AB97F031B}" type="datetimeFigureOut">
              <a:rPr lang="cs-CZ" smtClean="0"/>
              <a:t>18.09.2018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39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E359E-D760-49C3-9629-0B3AB97F031B}" type="datetimeFigureOut">
              <a:rPr lang="cs-CZ" smtClean="0"/>
              <a:t>18.09.2018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4EE7B-17F0-47E5-BA3D-F1824F0CB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18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Sociální </a:t>
            </a:r>
            <a:r>
              <a:rPr lang="cs-CZ" dirty="0" smtClean="0"/>
              <a:t>psychologie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PhDr. Kateřina Bartošová,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8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ukončení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Test </a:t>
            </a:r>
          </a:p>
          <a:p>
            <a:r>
              <a:rPr lang="cs-CZ" dirty="0" smtClean="0"/>
              <a:t>20 otázek </a:t>
            </a:r>
          </a:p>
          <a:p>
            <a:r>
              <a:rPr lang="cs-CZ" dirty="0" err="1"/>
              <a:t>a</a:t>
            </a:r>
            <a:r>
              <a:rPr lang="cs-CZ" dirty="0" err="1" smtClean="0"/>
              <a:t>,b,c,d</a:t>
            </a:r>
            <a:endParaRPr lang="cs-CZ" dirty="0" smtClean="0"/>
          </a:p>
          <a:p>
            <a:r>
              <a:rPr lang="cs-CZ" dirty="0" smtClean="0"/>
              <a:t>75%</a:t>
            </a:r>
          </a:p>
          <a:p>
            <a:r>
              <a:rPr lang="cs-CZ" dirty="0" err="1" smtClean="0"/>
              <a:t>N.Hayesová</a:t>
            </a:r>
            <a:r>
              <a:rPr lang="cs-CZ" dirty="0" smtClean="0"/>
              <a:t>, Základy sociální psychologie + doplňující materiály ve studijních materiálech s </a:t>
            </a:r>
            <a:r>
              <a:rPr lang="cs-CZ" dirty="0" err="1" smtClean="0"/>
              <a:t>Isu</a:t>
            </a:r>
            <a:r>
              <a:rPr lang="cs-CZ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022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Vnímání reality - dotaz 2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600" dirty="0" smtClean="0"/>
              <a:t>Co všechno ovlivňuje naše vnímání sociální situace ?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8899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6000" dirty="0" smtClean="0"/>
              <a:t>Video 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547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Gestalt</a:t>
            </a:r>
            <a:r>
              <a:rPr lang="cs-CZ" dirty="0" smtClean="0"/>
              <a:t> psychologie </a:t>
            </a:r>
          </a:p>
          <a:p>
            <a:pPr marL="0" indent="0">
              <a:buNone/>
            </a:pPr>
            <a:r>
              <a:rPr lang="cs-CZ" dirty="0" err="1" smtClean="0"/>
              <a:t>Wertheimer</a:t>
            </a:r>
            <a:r>
              <a:rPr lang="cs-CZ" dirty="0" smtClean="0"/>
              <a:t>, </a:t>
            </a:r>
            <a:r>
              <a:rPr lang="cs-CZ" dirty="0" err="1" smtClean="0"/>
              <a:t>Koffka</a:t>
            </a:r>
            <a:r>
              <a:rPr lang="cs-CZ" dirty="0" smtClean="0"/>
              <a:t>, </a:t>
            </a:r>
            <a:r>
              <a:rPr lang="cs-CZ" dirty="0" err="1" smtClean="0"/>
              <a:t>Kohler</a:t>
            </a:r>
            <a:endParaRPr lang="cs-CZ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40" y="1916113"/>
            <a:ext cx="2968916" cy="417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331236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6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9752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6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600" dirty="0" smtClean="0"/>
              <a:t>Co se stane  s dítětem, žijícím mimo společnost?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6179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Vlčí děti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Viktor z </a:t>
            </a:r>
            <a:r>
              <a:rPr lang="cs-CZ" dirty="0" err="1" smtClean="0"/>
              <a:t>Aveyronu</a:t>
            </a:r>
            <a:r>
              <a:rPr lang="cs-CZ" dirty="0" smtClean="0"/>
              <a:t> (1800)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dirty="0" err="1" smtClean="0"/>
              <a:t>Pierre</a:t>
            </a:r>
            <a:r>
              <a:rPr lang="cs-CZ" sz="2400" dirty="0" smtClean="0"/>
              <a:t> Joseph </a:t>
            </a:r>
            <a:r>
              <a:rPr lang="cs-CZ" sz="2400" dirty="0" err="1" smtClean="0"/>
              <a:t>Bonnaterre</a:t>
            </a:r>
            <a:r>
              <a:rPr lang="cs-CZ" sz="2400" dirty="0" smtClean="0"/>
              <a:t>, Philippe </a:t>
            </a:r>
            <a:r>
              <a:rPr lang="cs-CZ" sz="2400" dirty="0" err="1" smtClean="0"/>
              <a:t>Pinel</a:t>
            </a:r>
            <a:r>
              <a:rPr lang="cs-CZ" sz="2400" dirty="0" smtClean="0"/>
              <a:t>, </a:t>
            </a:r>
          </a:p>
          <a:p>
            <a:pPr marL="0" indent="0">
              <a:buNone/>
            </a:pPr>
            <a:r>
              <a:rPr lang="cs-CZ" sz="2400" dirty="0" smtClean="0"/>
              <a:t>     Jean  </a:t>
            </a:r>
            <a:r>
              <a:rPr lang="cs-CZ" sz="2400" dirty="0" err="1" smtClean="0"/>
              <a:t>Marc</a:t>
            </a:r>
            <a:r>
              <a:rPr lang="cs-CZ" sz="2400" dirty="0" smtClean="0"/>
              <a:t> </a:t>
            </a:r>
            <a:r>
              <a:rPr lang="cs-CZ" sz="2400" dirty="0" err="1" smtClean="0"/>
              <a:t>Gaspard</a:t>
            </a:r>
            <a:r>
              <a:rPr lang="cs-CZ" sz="2400" dirty="0"/>
              <a:t> </a:t>
            </a:r>
            <a:r>
              <a:rPr lang="cs-CZ" sz="2400" dirty="0" err="1" smtClean="0"/>
              <a:t>Itard</a:t>
            </a:r>
            <a:endParaRPr lang="cs-CZ" sz="2400" dirty="0" smtClean="0"/>
          </a:p>
          <a:p>
            <a:pPr marL="0" indent="0" algn="ctr">
              <a:buNone/>
            </a:pPr>
            <a:endParaRPr lang="cs-CZ" sz="2400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fr-FR" dirty="0" smtClean="0"/>
              <a:t>l'Enfant Sauvage (1970) François Truffaut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48348"/>
            <a:ext cx="16192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9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sociální psychologie?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/>
              <a:t>Sociální psychologie </a:t>
            </a:r>
          </a:p>
          <a:p>
            <a:pPr marL="0" indent="0" algn="just">
              <a:buNone/>
            </a:pPr>
            <a:r>
              <a:rPr lang="cs-CZ" dirty="0" smtClean="0"/>
              <a:t>si klade za cíl porozumět </a:t>
            </a:r>
          </a:p>
          <a:p>
            <a:pPr marL="0" indent="0" algn="just">
              <a:buNone/>
            </a:pPr>
            <a:r>
              <a:rPr lang="cs-CZ" dirty="0" smtClean="0"/>
              <a:t>tomu, jak jsou myšlenky, </a:t>
            </a:r>
          </a:p>
          <a:p>
            <a:pPr marL="0" indent="0" algn="just">
              <a:buNone/>
            </a:pPr>
            <a:r>
              <a:rPr lang="cs-CZ" dirty="0" smtClean="0"/>
              <a:t>city a chování jedinců </a:t>
            </a:r>
          </a:p>
          <a:p>
            <a:pPr marL="0" indent="0" algn="just">
              <a:buNone/>
            </a:pPr>
            <a:r>
              <a:rPr lang="cs-CZ" dirty="0" smtClean="0"/>
              <a:t>ovlivňovány aktuální, </a:t>
            </a:r>
          </a:p>
          <a:p>
            <a:pPr marL="0" indent="0" algn="just">
              <a:buNone/>
            </a:pPr>
            <a:r>
              <a:rPr lang="cs-CZ" dirty="0" smtClean="0"/>
              <a:t>představovanou nebo </a:t>
            </a:r>
          </a:p>
          <a:p>
            <a:pPr marL="0" indent="0" algn="just">
              <a:buNone/>
            </a:pPr>
            <a:r>
              <a:rPr lang="cs-CZ" dirty="0" smtClean="0"/>
              <a:t>naznačovanou přítomností jiných (</a:t>
            </a:r>
            <a:r>
              <a:rPr lang="cs-CZ" dirty="0" err="1" smtClean="0"/>
              <a:t>Allport</a:t>
            </a:r>
            <a:r>
              <a:rPr lang="cs-CZ" dirty="0" smtClean="0"/>
              <a:t>, 1935) 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2385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2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sociální 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dirty="0" smtClean="0"/>
              <a:t>Základní psychologická disciplína, která se snaží najít obecné mechanismy poznávání, chování a prožívání, které jsou determinovány sociálním kontextem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Předmětem zkoumání je: </a:t>
            </a:r>
          </a:p>
          <a:p>
            <a:r>
              <a:rPr lang="cs-CZ" dirty="0" smtClean="0"/>
              <a:t>1. jedinec – jeho prožívání a chování ovlivňované i  ovlivňující okolí</a:t>
            </a:r>
          </a:p>
          <a:p>
            <a:r>
              <a:rPr lang="cs-CZ" dirty="0" smtClean="0"/>
              <a:t>2. sociální interakce  </a:t>
            </a:r>
          </a:p>
          <a:p>
            <a:r>
              <a:rPr lang="cs-CZ" dirty="0"/>
              <a:t>3</a:t>
            </a:r>
            <a:r>
              <a:rPr lang="cs-CZ" dirty="0" smtClean="0"/>
              <a:t>. socializace a individuace osobnosti</a:t>
            </a:r>
          </a:p>
          <a:p>
            <a:r>
              <a:rPr lang="cs-CZ" dirty="0" smtClean="0"/>
              <a:t>4. malá sociální skupina</a:t>
            </a:r>
          </a:p>
          <a:p>
            <a:r>
              <a:rPr lang="cs-CZ" dirty="0" smtClean="0"/>
              <a:t>5. člověk v kontextu makrosociálních celků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91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Aneb jednoduše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Dimenze intrapersonální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sz="2400" dirty="0" smtClean="0"/>
              <a:t>(změny uvnitř člověka v důsledku tlaku společnosti)  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dirty="0" smtClean="0"/>
              <a:t>Dimenze interpersonální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sz="2400" dirty="0" smtClean="0"/>
              <a:t>(mezilidské vztahy, </a:t>
            </a:r>
            <a:r>
              <a:rPr lang="cs-CZ" sz="2400" dirty="0" err="1" smtClean="0"/>
              <a:t>mikroskupina</a:t>
            </a:r>
            <a:r>
              <a:rPr lang="cs-CZ" sz="2400" dirty="0" smtClean="0"/>
              <a:t>, média, atd.)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dirty="0" smtClean="0"/>
              <a:t>Dimenze společenská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(produkty společenského života - tradice,  normy, atd.)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348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 </a:t>
            </a:r>
            <a:r>
              <a:rPr lang="cs-CZ" dirty="0" smtClean="0"/>
              <a:t>podzim 2018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dirty="0" smtClean="0"/>
              <a:t>18.9 </a:t>
            </a:r>
            <a:r>
              <a:rPr lang="cs-CZ" dirty="0" smtClean="0"/>
              <a:t>Úvod do sociální psychologie + percepce sociální reality </a:t>
            </a:r>
          </a:p>
          <a:p>
            <a:r>
              <a:rPr lang="cs-CZ" dirty="0" smtClean="0"/>
              <a:t>25.9 </a:t>
            </a:r>
            <a:r>
              <a:rPr lang="cs-CZ" dirty="0" err="1" smtClean="0"/>
              <a:t>Atribuce</a:t>
            </a:r>
            <a:r>
              <a:rPr lang="cs-CZ" dirty="0" smtClean="0"/>
              <a:t> + odložení uspokojení (</a:t>
            </a:r>
            <a:r>
              <a:rPr lang="cs-CZ" dirty="0" err="1" smtClean="0"/>
              <a:t>Mischel</a:t>
            </a:r>
            <a:r>
              <a:rPr lang="cs-CZ" dirty="0" smtClean="0"/>
              <a:t>)  </a:t>
            </a:r>
          </a:p>
          <a:p>
            <a:r>
              <a:rPr lang="cs-CZ" dirty="0" smtClean="0"/>
              <a:t>2</a:t>
            </a:r>
            <a:r>
              <a:rPr lang="cs-CZ" dirty="0" smtClean="0"/>
              <a:t>.10 </a:t>
            </a:r>
            <a:r>
              <a:rPr lang="cs-CZ" dirty="0" smtClean="0"/>
              <a:t>Interpersonální komunikace</a:t>
            </a:r>
          </a:p>
          <a:p>
            <a:r>
              <a:rPr lang="cs-CZ" dirty="0" smtClean="0"/>
              <a:t>9</a:t>
            </a:r>
            <a:r>
              <a:rPr lang="cs-CZ" dirty="0" smtClean="0"/>
              <a:t>.10 </a:t>
            </a:r>
            <a:r>
              <a:rPr lang="cs-CZ" dirty="0" smtClean="0"/>
              <a:t>Asertivita </a:t>
            </a:r>
          </a:p>
          <a:p>
            <a:r>
              <a:rPr lang="cs-CZ" dirty="0" smtClean="0"/>
              <a:t>16</a:t>
            </a:r>
            <a:r>
              <a:rPr lang="cs-CZ" dirty="0" smtClean="0"/>
              <a:t>.10 </a:t>
            </a:r>
            <a:r>
              <a:rPr lang="cs-CZ" dirty="0" smtClean="0"/>
              <a:t>Konformita (</a:t>
            </a:r>
            <a:r>
              <a:rPr lang="cs-CZ" dirty="0" err="1" smtClean="0"/>
              <a:t>Scheriff</a:t>
            </a:r>
            <a:r>
              <a:rPr lang="cs-CZ" dirty="0" smtClean="0"/>
              <a:t>, </a:t>
            </a:r>
            <a:r>
              <a:rPr lang="cs-CZ" dirty="0" err="1" smtClean="0"/>
              <a:t>Asch</a:t>
            </a:r>
            <a:r>
              <a:rPr lang="cs-CZ" dirty="0" smtClean="0"/>
              <a:t>, </a:t>
            </a:r>
            <a:r>
              <a:rPr lang="cs-CZ" dirty="0" err="1" smtClean="0"/>
              <a:t>Milgram</a:t>
            </a:r>
            <a:r>
              <a:rPr lang="cs-CZ" dirty="0" smtClean="0"/>
              <a:t>) 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23</a:t>
            </a:r>
            <a:r>
              <a:rPr lang="cs-CZ" dirty="0" smtClean="0"/>
              <a:t>.10 </a:t>
            </a:r>
            <a:r>
              <a:rPr lang="cs-CZ" dirty="0" smtClean="0"/>
              <a:t>Kognitivní disonance ( </a:t>
            </a:r>
            <a:r>
              <a:rPr lang="cs-CZ" dirty="0" err="1" smtClean="0"/>
              <a:t>Festinger</a:t>
            </a:r>
            <a:r>
              <a:rPr lang="cs-CZ" dirty="0" smtClean="0"/>
              <a:t>) </a:t>
            </a:r>
          </a:p>
          <a:p>
            <a:r>
              <a:rPr lang="cs-CZ" dirty="0" smtClean="0"/>
              <a:t>30.10 </a:t>
            </a:r>
            <a:r>
              <a:rPr lang="cs-CZ" dirty="0" smtClean="0"/>
              <a:t>Malá sociální skupina </a:t>
            </a:r>
          </a:p>
          <a:p>
            <a:r>
              <a:rPr lang="cs-CZ" dirty="0" smtClean="0"/>
              <a:t>6</a:t>
            </a:r>
            <a:r>
              <a:rPr lang="cs-CZ" dirty="0" smtClean="0"/>
              <a:t>.11 </a:t>
            </a:r>
            <a:r>
              <a:rPr lang="cs-CZ" dirty="0" smtClean="0"/>
              <a:t>Difuze odpovědnosti (John </a:t>
            </a:r>
            <a:r>
              <a:rPr lang="cs-CZ" dirty="0" err="1" smtClean="0"/>
              <a:t>Darley</a:t>
            </a:r>
            <a:r>
              <a:rPr lang="cs-CZ" dirty="0" smtClean="0"/>
              <a:t>, </a:t>
            </a:r>
            <a:r>
              <a:rPr lang="cs-CZ" dirty="0" err="1" smtClean="0"/>
              <a:t>Bibb</a:t>
            </a:r>
            <a:r>
              <a:rPr lang="cs-CZ" dirty="0" smtClean="0"/>
              <a:t> </a:t>
            </a:r>
            <a:r>
              <a:rPr lang="cs-CZ" dirty="0" err="1" smtClean="0"/>
              <a:t>Latané</a:t>
            </a:r>
            <a:r>
              <a:rPr lang="cs-CZ" dirty="0" smtClean="0"/>
              <a:t>) </a:t>
            </a:r>
          </a:p>
          <a:p>
            <a:r>
              <a:rPr lang="cs-CZ" dirty="0" smtClean="0"/>
              <a:t>13</a:t>
            </a:r>
            <a:r>
              <a:rPr lang="cs-CZ" dirty="0" smtClean="0"/>
              <a:t>.11 Sociální facilitace x sociální lenost, </a:t>
            </a:r>
          </a:p>
          <a:p>
            <a:r>
              <a:rPr lang="cs-CZ" dirty="0" smtClean="0"/>
              <a:t>20</a:t>
            </a:r>
            <a:r>
              <a:rPr lang="cs-CZ" dirty="0" smtClean="0"/>
              <a:t>.11  </a:t>
            </a:r>
            <a:r>
              <a:rPr lang="cs-CZ" dirty="0" err="1"/>
              <a:t>Sociometrie</a:t>
            </a:r>
            <a:r>
              <a:rPr lang="cs-CZ" dirty="0"/>
              <a:t> ve </a:t>
            </a:r>
            <a:r>
              <a:rPr lang="cs-CZ" dirty="0" smtClean="0"/>
              <a:t>skupině</a:t>
            </a:r>
          </a:p>
          <a:p>
            <a:r>
              <a:rPr lang="cs-CZ" dirty="0" smtClean="0"/>
              <a:t>27</a:t>
            </a:r>
            <a:r>
              <a:rPr lang="cs-CZ" dirty="0" smtClean="0"/>
              <a:t>.11  </a:t>
            </a:r>
            <a:endParaRPr lang="cs-CZ" dirty="0" smtClean="0"/>
          </a:p>
          <a:p>
            <a:r>
              <a:rPr lang="cs-CZ" dirty="0" smtClean="0"/>
              <a:t>4</a:t>
            </a:r>
            <a:r>
              <a:rPr lang="cs-CZ" dirty="0" smtClean="0"/>
              <a:t>.12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Sylabus přednášek: • 1. a 2. týden: Role socializace, sociální fenomény z hlediska evoluce; Sociální vztahy v raném dětství: teorie citové vazby (J. </a:t>
            </a:r>
            <a:r>
              <a:rPr lang="cs-CZ" dirty="0" err="1"/>
              <a:t>Bowlby</a:t>
            </a:r>
            <a:r>
              <a:rPr lang="cs-CZ" dirty="0"/>
              <a:t> a M. </a:t>
            </a:r>
            <a:r>
              <a:rPr lang="cs-CZ" dirty="0" err="1"/>
              <a:t>Ainsworthová</a:t>
            </a:r>
            <a:r>
              <a:rPr lang="cs-CZ" dirty="0"/>
              <a:t>), vliv raných sociálních zkušeností na pozdější život • 3. a 4. týden: Sociální vlivy při utváření osobnosti v různých věkových obdobích; Vliv rodiny, sourozenecké konstelace a okolí, vliv výchovy na utváření osobnosti; Sociální percepce • 5. a 6. týden: </a:t>
            </a:r>
            <a:r>
              <a:rPr lang="cs-CZ" dirty="0" err="1"/>
              <a:t>Meziskupinové</a:t>
            </a:r>
            <a:r>
              <a:rPr lang="cs-CZ" dirty="0"/>
              <a:t> vztahy: teorie a faktory působící v </a:t>
            </a:r>
            <a:r>
              <a:rPr lang="cs-CZ" dirty="0" err="1"/>
              <a:t>meziskupinovém</a:t>
            </a:r>
            <a:r>
              <a:rPr lang="cs-CZ" dirty="0"/>
              <a:t> chování, role sociálních skupin ve školním věku a v dospívání • 7. a 8. týden: Dynamika sociální skupiny: sociální facilitace, sociální lenost, konformita, poslušnost vůči autoritě, vliv sociální role na chování jedince • 9. a 10. týden: Emoce: komunikační funkce emocí, role neverbálního chování; Agrese: teorie vzniku a průběh agrese, teorie sociálního učení (A. Bandura) • 11. a 12. týden: Konflikt: typy a průběh konfliktů, konflikt na půdě školy a jeho řešení; Sociální identita a sebepojetí: jak jedince ovlivňuje členství v sociálních skupinách, vývoj sebepojetí v předškolním věku • • Sylabus cvičení: • 1. a 2. týden: sebeprezentace a sociální zakotvenost sebepojetí 3. a 4. týden: emoce a jejich role v komunikaci, management emocí • 5. a 6. týden: agrese: její průběh a podoby v lidské komunikaci (ve školním prostředí) • 7. a 8. týden: sociální stereotypy: jejich reflexe a práce s nimi • 9. a 10. týden: vliv skupiny na jedince: jedinec jako člen sociální skupiny • 11. a 12. týden: prezentace vybraných prací studentů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2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Semináře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22.2 + 29.2 Sociální percepce, chyby v sociální percepci. </a:t>
            </a:r>
          </a:p>
          <a:p>
            <a:r>
              <a:rPr lang="cs-CZ" dirty="0" smtClean="0"/>
              <a:t>7.3 + 14.3 Interpersonální komunikace + asertivita</a:t>
            </a:r>
          </a:p>
          <a:p>
            <a:r>
              <a:rPr lang="cs-CZ" dirty="0" smtClean="0"/>
              <a:t>21.3 + 11.4 Sebepojetí, </a:t>
            </a:r>
            <a:r>
              <a:rPr lang="cs-CZ" dirty="0" err="1" smtClean="0"/>
              <a:t>attachment</a:t>
            </a:r>
            <a:r>
              <a:rPr lang="cs-CZ" dirty="0" smtClean="0"/>
              <a:t> </a:t>
            </a:r>
          </a:p>
          <a:p>
            <a:r>
              <a:rPr lang="cs-CZ" dirty="0"/>
              <a:t>4</a:t>
            </a:r>
            <a:r>
              <a:rPr lang="cs-CZ" dirty="0" smtClean="0"/>
              <a:t>.4 + 25.4 Skupinová efektivita </a:t>
            </a:r>
          </a:p>
          <a:p>
            <a:r>
              <a:rPr lang="cs-CZ" dirty="0" smtClean="0"/>
              <a:t>18.4 – společný seminář, pro obě skupiny, dobrovolný (možnost nahrazení docházky, prostor pro dotazy všeho typu).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367</Words>
  <Application>Microsoft Office PowerPoint</Application>
  <PresentationFormat>Předvádění na obrazovce (4:3)</PresentationFormat>
  <Paragraphs>78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systému Office</vt:lpstr>
      <vt:lpstr>Sociální psychologie</vt:lpstr>
      <vt:lpstr>Prezentace aplikace PowerPoint</vt:lpstr>
      <vt:lpstr>Dotaz</vt:lpstr>
      <vt:lpstr>Vlčí děti </vt:lpstr>
      <vt:lpstr>Co je to sociální psychologie? </vt:lpstr>
      <vt:lpstr>Předmět sociální psychologie</vt:lpstr>
      <vt:lpstr>Aneb jednoduše</vt:lpstr>
      <vt:lpstr>Plán podzim 2018 </vt:lpstr>
      <vt:lpstr>Semináře </vt:lpstr>
      <vt:lpstr>Požadavky na ukončení </vt:lpstr>
      <vt:lpstr>Vnímání reality - dotaz 2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pro učitele</dc:title>
  <dc:creator>uzivatel</dc:creator>
  <cp:lastModifiedBy>Bartosova</cp:lastModifiedBy>
  <cp:revision>16</cp:revision>
  <dcterms:created xsi:type="dcterms:W3CDTF">2016-02-22T05:07:05Z</dcterms:created>
  <dcterms:modified xsi:type="dcterms:W3CDTF">2018-09-18T13:25:51Z</dcterms:modified>
</cp:coreProperties>
</file>