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6" r:id="rId4"/>
    <p:sldId id="265" r:id="rId5"/>
    <p:sldId id="269" r:id="rId6"/>
    <p:sldId id="262" r:id="rId7"/>
    <p:sldId id="273" r:id="rId8"/>
    <p:sldId id="263" r:id="rId9"/>
    <p:sldId id="274" r:id="rId10"/>
    <p:sldId id="270" r:id="rId11"/>
    <p:sldId id="275" r:id="rId12"/>
    <p:sldId id="271" r:id="rId13"/>
    <p:sldId id="276" r:id="rId14"/>
    <p:sldId id="277" r:id="rId15"/>
    <p:sldId id="278" r:id="rId16"/>
    <p:sldId id="268" r:id="rId17"/>
    <p:sldId id="264" r:id="rId18"/>
    <p:sldId id="257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3828-A569-40D3-B767-BB3567F58909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2CA4E-8CB4-414B-836A-3A6C4931A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CA4E-8CB4-414B-836A-3A6C4931AA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14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CA4E-8CB4-414B-836A-3A6C4931AA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7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konsensus </a:t>
            </a:r>
          </a:p>
          <a:p>
            <a:pPr marL="0" indent="0">
              <a:buNone/>
            </a:pPr>
            <a:r>
              <a:rPr lang="cs-CZ" sz="1200" dirty="0" smtClean="0"/>
              <a:t>(zda se druzí v podobných situacích chovají podobně)</a:t>
            </a:r>
          </a:p>
          <a:p>
            <a:r>
              <a:rPr lang="cs-CZ" dirty="0" smtClean="0"/>
              <a:t>distinktivnosti </a:t>
            </a:r>
          </a:p>
          <a:p>
            <a:pPr marL="0" indent="0">
              <a:buNone/>
            </a:pPr>
            <a:r>
              <a:rPr lang="cs-CZ" sz="1200" dirty="0" smtClean="0"/>
              <a:t>(jedinečnost chování aktéra, tedy zda se aktér chová </a:t>
            </a:r>
          </a:p>
          <a:p>
            <a:pPr marL="0" indent="0">
              <a:buNone/>
            </a:pPr>
            <a:r>
              <a:rPr lang="cs-CZ" sz="1200" dirty="0" smtClean="0"/>
              <a:t>k někomu či něčemu zvláštním způsobem nebo se tak </a:t>
            </a:r>
          </a:p>
          <a:p>
            <a:pPr marL="0" indent="0">
              <a:buNone/>
            </a:pPr>
            <a:r>
              <a:rPr lang="cs-CZ" sz="1200" dirty="0" smtClean="0"/>
              <a:t>chová ke všemu a všem)</a:t>
            </a:r>
            <a:r>
              <a:rPr lang="cs-CZ" dirty="0" smtClean="0"/>
              <a:t> </a:t>
            </a:r>
          </a:p>
          <a:p>
            <a:r>
              <a:rPr lang="cs-CZ" dirty="0" smtClean="0"/>
              <a:t>konzistence </a:t>
            </a:r>
          </a:p>
          <a:p>
            <a:pPr marL="0" indent="0">
              <a:buNone/>
            </a:pPr>
            <a:r>
              <a:rPr lang="cs-CZ" sz="1200" dirty="0" smtClean="0"/>
              <a:t>(stálost jednání)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CA4E-8CB4-414B-836A-3A6C4931AA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0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3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2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08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3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7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9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77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2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2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05A5-79DB-4ADD-BDB0-9273514E1E5A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3SWsjWzdA" TargetMode="External"/><Relationship Id="rId2" Type="http://schemas.openxmlformats.org/officeDocument/2006/relationships/hyperlink" Target="https://www.youtube.com/watch?v=7_waarFnPO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– přednáška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Harold </a:t>
            </a:r>
            <a:r>
              <a:rPr lang="cs-CZ" dirty="0" err="1" smtClean="0"/>
              <a:t>Kelley</a:t>
            </a:r>
            <a:r>
              <a:rPr lang="cs-CZ" dirty="0" smtClean="0"/>
              <a:t> – Model </a:t>
            </a:r>
            <a:r>
              <a:rPr lang="cs-CZ" dirty="0" err="1" smtClean="0"/>
              <a:t>kovariace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konsensus </a:t>
            </a:r>
          </a:p>
          <a:p>
            <a:pPr marL="0" indent="0">
              <a:buNone/>
            </a:pPr>
            <a:r>
              <a:rPr lang="cs-CZ" sz="2600" dirty="0" smtClean="0"/>
              <a:t>(zda </a:t>
            </a:r>
            <a:r>
              <a:rPr lang="cs-CZ" sz="2600" dirty="0"/>
              <a:t>se druzí v podobných situacích chovají </a:t>
            </a:r>
            <a:r>
              <a:rPr lang="cs-CZ" sz="2600" dirty="0" smtClean="0"/>
              <a:t>podobně)</a:t>
            </a:r>
          </a:p>
          <a:p>
            <a:r>
              <a:rPr lang="cs-CZ" dirty="0" smtClean="0"/>
              <a:t>distinktivnosti </a:t>
            </a:r>
          </a:p>
          <a:p>
            <a:pPr marL="0" indent="0">
              <a:buNone/>
            </a:pPr>
            <a:r>
              <a:rPr lang="cs-CZ" sz="2600" dirty="0" smtClean="0"/>
              <a:t>(</a:t>
            </a:r>
            <a:r>
              <a:rPr lang="cs-CZ" sz="2600" dirty="0"/>
              <a:t>jedinečnost chování aktéra, tedy zda se aktér chová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k </a:t>
            </a:r>
            <a:r>
              <a:rPr lang="cs-CZ" sz="2600" dirty="0"/>
              <a:t>někomu či něčemu zvláštním způsobem nebo se tak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chová </a:t>
            </a:r>
            <a:r>
              <a:rPr lang="cs-CZ" sz="2600" dirty="0"/>
              <a:t>ke všemu a všem)</a:t>
            </a:r>
            <a:r>
              <a:rPr lang="cs-CZ" dirty="0"/>
              <a:t> </a:t>
            </a:r>
          </a:p>
          <a:p>
            <a:r>
              <a:rPr lang="cs-CZ" dirty="0" smtClean="0"/>
              <a:t>konzistence </a:t>
            </a:r>
          </a:p>
          <a:p>
            <a:pPr marL="0" indent="0">
              <a:buNone/>
            </a:pPr>
            <a:r>
              <a:rPr lang="cs-CZ" sz="2600" dirty="0" smtClean="0"/>
              <a:t>(stálost </a:t>
            </a:r>
            <a:r>
              <a:rPr lang="cs-CZ" sz="2600" dirty="0"/>
              <a:t>jednání</a:t>
            </a:r>
            <a:r>
              <a:rPr lang="cs-CZ" sz="2600" dirty="0" smtClean="0"/>
              <a:t>) 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všechny </a:t>
            </a:r>
            <a:r>
              <a:rPr lang="cs-CZ" dirty="0"/>
              <a:t>proměnné variují na dvou rovinách, vysoké a nízké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866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ovariation-model.jpg (891×368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638"/>
            <a:ext cx="8879849" cy="3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359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Atribuční</a:t>
            </a:r>
            <a:r>
              <a:rPr lang="cs-CZ" b="1" dirty="0"/>
              <a:t> teorie motivace a emocí – lidé jako živé bytosti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cs-CZ" dirty="0"/>
          </a:p>
          <a:p>
            <a:pPr fontAlgn="base"/>
            <a:r>
              <a:rPr lang="cs-CZ" dirty="0" smtClean="0"/>
              <a:t>Bernard </a:t>
            </a:r>
            <a:r>
              <a:rPr lang="cs-CZ" dirty="0" err="1"/>
              <a:t>Weiner</a:t>
            </a:r>
            <a:r>
              <a:rPr lang="cs-CZ" dirty="0"/>
              <a:t> (1972) 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612451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Rozlišuje 3 dimenze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lokalizace (vnitřní x vnější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stálost (stabilní x nestabilní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kontrolovatelnost (kontrolovatelné x </a:t>
            </a:r>
            <a:r>
              <a:rPr lang="cs-CZ" dirty="0" smtClean="0"/>
              <a:t>nekontrolovatelné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+ emoce </a:t>
            </a: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92" y="1700808"/>
            <a:ext cx="1872208" cy="184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dirty="0" smtClean="0"/>
              <a:t>Např</a:t>
            </a:r>
            <a:r>
              <a:rPr lang="cs-CZ" dirty="0"/>
              <a:t>. pokud máme pocit, že si za svou situaci může jedinec (opilý muž, který spadl) sám – tedy dimenze ovlivnitelnosti – většinou mu nepomůžeme. Naopak, pokud se někdo (třeba žák ve škole) snaží, i když není příliš chytrý a nemá na to, aby zvládl zadaný úkol, máme tendenci ho oceňovat více, než osoby, které sice mají vysoké schopnosti, ale neprojevují dostatek úsilí.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4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 err="1" smtClean="0"/>
              <a:t>atribuční</a:t>
            </a:r>
            <a:r>
              <a:rPr lang="cs-CZ" dirty="0" smtClean="0"/>
              <a:t>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Ross</a:t>
            </a:r>
            <a:endParaRPr lang="cs-CZ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Posuzujeme-li </a:t>
            </a:r>
            <a:r>
              <a:rPr lang="cs-CZ" sz="2400" dirty="0"/>
              <a:t>negativní chování jiných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jedinců</a:t>
            </a:r>
            <a:r>
              <a:rPr lang="cs-CZ" sz="2400" dirty="0"/>
              <a:t>, máme tendenci přeceňovat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roli </a:t>
            </a:r>
            <a:r>
              <a:rPr lang="cs-CZ" sz="2400" dirty="0"/>
              <a:t>dispozičních </a:t>
            </a:r>
            <a:r>
              <a:rPr lang="cs-CZ" sz="2400" dirty="0" smtClean="0"/>
              <a:t>činitelů (osobnosti).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Naopak </a:t>
            </a:r>
            <a:r>
              <a:rPr lang="cs-CZ" sz="2400" dirty="0"/>
              <a:t>vlastní selhání přisuzujeme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situačním </a:t>
            </a:r>
            <a:r>
              <a:rPr lang="cs-CZ" sz="2400" dirty="0"/>
              <a:t>faktorům a </a:t>
            </a:r>
            <a:r>
              <a:rPr lang="cs-CZ" sz="2400" dirty="0" smtClean="0"/>
              <a:t>vlastní </a:t>
            </a:r>
            <a:r>
              <a:rPr lang="cs-CZ" sz="2400" dirty="0"/>
              <a:t>úspěch připisujeme interním činitelům (výjimečnost, dokonalost</a:t>
            </a:r>
            <a:r>
              <a:rPr lang="cs-CZ" sz="2400" dirty="0" smtClean="0"/>
              <a:t>), kdežto na úspěchu jiných mají podle nás větší podíl i vnější podmínky.</a:t>
            </a:r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65" y="141277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tedy dělat?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 smtClean="0"/>
              <a:t>Vždy zvažte, jaké jsou různé možné příčiny určité události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Nepřijímejte zbrkle jen jedno vysvětlení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Proberte si s druhými lidmi, k jakým důsledkům určitý styl vysvětlování událostí vede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Ve svém životě bychom se měli snažit najít co nejrealističtější</a:t>
            </a:r>
            <a:r>
              <a:rPr lang="cs-CZ" dirty="0"/>
              <a:t> </a:t>
            </a:r>
            <a:r>
              <a:rPr lang="cs-CZ" dirty="0" smtClean="0"/>
              <a:t>vysvětlení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Neměli bychom pokaždé obviňovat druhé, když se nám něco nepodaří, ani bychom neměli vždycky obviňovat sebe, když se stane něco špatného.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Stanford</a:t>
            </a:r>
            <a:r>
              <a:rPr lang="cs-CZ" dirty="0" smtClean="0"/>
              <a:t> </a:t>
            </a:r>
            <a:r>
              <a:rPr lang="cs-CZ" dirty="0" err="1" smtClean="0"/>
              <a:t>marshmallow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Walter </a:t>
            </a:r>
            <a:r>
              <a:rPr lang="cs-CZ" u="sng" dirty="0" err="1" smtClean="0"/>
              <a:t>Mischel</a:t>
            </a:r>
            <a:endParaRPr lang="cs-CZ" u="sng" dirty="0" smtClean="0"/>
          </a:p>
          <a:p>
            <a:r>
              <a:rPr lang="cs-CZ" dirty="0" smtClean="0"/>
              <a:t>1972</a:t>
            </a:r>
          </a:p>
          <a:p>
            <a:r>
              <a:rPr lang="cs-CZ" dirty="0" smtClean="0"/>
              <a:t>Předškolní  </a:t>
            </a:r>
          </a:p>
          <a:p>
            <a:r>
              <a:rPr lang="cs-CZ" dirty="0" smtClean="0"/>
              <a:t>16 chlapců/16 dívek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Různé varianty experimentu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952328" cy="37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4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Video: </a:t>
            </a:r>
            <a:r>
              <a:rPr lang="cs-CZ" dirty="0" smtClean="0">
                <a:hlinkClick r:id="rId2"/>
              </a:rPr>
              <a:t>https://www.youtube.com/watch?v=7_waarFnPOg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Rozhovor </a:t>
            </a:r>
            <a:r>
              <a:rPr lang="cs-CZ" dirty="0" err="1" smtClean="0"/>
              <a:t>Mischel</a:t>
            </a:r>
            <a:r>
              <a:rPr lang="cs-CZ" dirty="0" smtClean="0"/>
              <a:t>: </a:t>
            </a:r>
            <a:r>
              <a:rPr lang="cs-CZ" dirty="0" smtClean="0">
                <a:hlinkClick r:id="rId3"/>
              </a:rPr>
              <a:t>https://www.youtube.com/watch?v=0b3SWsjWzdA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27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Atribuce</a:t>
            </a:r>
            <a:r>
              <a:rPr lang="cs-CZ" dirty="0" smtClean="0"/>
              <a:t> aneb jak si vysvětlujeme chování ostatních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888000" cy="2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Počkaly? No a co?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cs-CZ" dirty="0" smtClean="0"/>
              <a:t>Lepší výsledky v testech 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Nižší míra závislostí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Méně obézní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Adaptivnější reakce na stres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Sociálně zdatnější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horký x studený systém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6" y="1556792"/>
            <a:ext cx="44310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91278"/>
            <a:ext cx="4604855" cy="23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00" y="2435181"/>
            <a:ext cx="7152000" cy="28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29600" cy="27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7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Atribuce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 smtClean="0"/>
              <a:t> Způsob </a:t>
            </a:r>
            <a:r>
              <a:rPr lang="cs-CZ" sz="4400" dirty="0"/>
              <a:t>subjektivního vytváření spojitostí mezi příčinou a následkem chování.</a:t>
            </a:r>
          </a:p>
        </p:txBody>
      </p:sp>
    </p:spTree>
    <p:extLst>
      <p:ext uri="{BB962C8B-B14F-4D97-AF65-F5344CB8AC3E}">
        <p14:creationId xmlns:p14="http://schemas.microsoft.com/office/powerpoint/2010/main" val="2686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Fritz </a:t>
            </a:r>
            <a:r>
              <a:rPr lang="cs-CZ" dirty="0" err="1" smtClean="0"/>
              <a:t>Heider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Psychology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interpersonal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relationships</a:t>
            </a:r>
            <a:r>
              <a:rPr lang="cs-CZ" dirty="0" smtClean="0"/>
              <a:t> 1958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Gestalt</a:t>
            </a:r>
            <a:r>
              <a:rPr lang="cs-CZ" dirty="0" smtClean="0"/>
              <a:t> psycholog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Děláme-li chyby ve vizuální percepci, budeme je dělat i v sociální percepci</a:t>
            </a:r>
            <a:r>
              <a:rPr lang="cs-CZ" dirty="0"/>
              <a:t> =</a:t>
            </a:r>
            <a:r>
              <a:rPr lang="cs-CZ" dirty="0" smtClean="0"/>
              <a:t> </a:t>
            </a:r>
            <a:r>
              <a:rPr lang="cs-CZ" b="1" dirty="0" err="1"/>
              <a:t>naviní</a:t>
            </a:r>
            <a:r>
              <a:rPr lang="cs-CZ" b="1" dirty="0"/>
              <a:t> analýza </a:t>
            </a:r>
            <a:r>
              <a:rPr lang="cs-CZ" b="1" dirty="0" smtClean="0"/>
              <a:t>událostí </a:t>
            </a:r>
            <a:endParaRPr lang="cs-CZ" b="1" dirty="0" smtClean="0"/>
          </a:p>
          <a:p>
            <a:pPr marL="0" indent="0">
              <a:buNone/>
            </a:pPr>
            <a:r>
              <a:rPr lang="cs-CZ" sz="1300" i="1" dirty="0"/>
              <a:t>https://www.youtube.com/watch?time_continue=31&amp;v=VTNmLt7QX8E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04256" cy="321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Naivní analýza událostí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Pozorovatel situace </a:t>
            </a:r>
            <a:r>
              <a:rPr lang="cs-CZ" dirty="0" smtClean="0"/>
              <a:t>si</a:t>
            </a:r>
            <a:r>
              <a:rPr lang="cs-CZ" dirty="0"/>
              <a:t> </a:t>
            </a:r>
            <a:r>
              <a:rPr lang="cs-CZ" b="1" dirty="0"/>
              <a:t>automaticky, intuitivně a nedokonale</a:t>
            </a:r>
            <a:r>
              <a:rPr lang="cs-CZ" dirty="0"/>
              <a:t> a často za </a:t>
            </a:r>
            <a:r>
              <a:rPr lang="cs-CZ" b="1" dirty="0"/>
              <a:t>přehlížení situačních faktorů </a:t>
            </a:r>
            <a:r>
              <a:rPr lang="cs-CZ" dirty="0"/>
              <a:t>spojuje navenek projevené chování s jeho nepozorovatelnými příčinami. </a:t>
            </a:r>
            <a:endParaRPr lang="cs-CZ" dirty="0" smtClean="0"/>
          </a:p>
          <a:p>
            <a:r>
              <a:rPr lang="cs-CZ" dirty="0" smtClean="0"/>
              <a:t>Svět </a:t>
            </a:r>
            <a:r>
              <a:rPr lang="cs-CZ" dirty="0"/>
              <a:t>se </a:t>
            </a:r>
            <a:r>
              <a:rPr lang="cs-CZ" dirty="0" smtClean="0"/>
              <a:t>stává </a:t>
            </a:r>
            <a:r>
              <a:rPr lang="cs-CZ" dirty="0"/>
              <a:t>předvídatelnějším, pozorovatel získává pocit větší kontroly a je schopen větší adaptivity</a:t>
            </a:r>
          </a:p>
        </p:txBody>
      </p:sp>
    </p:spTree>
    <p:extLst>
      <p:ext uri="{BB962C8B-B14F-4D97-AF65-F5344CB8AC3E}">
        <p14:creationId xmlns:p14="http://schemas.microsoft.com/office/powerpoint/2010/main" val="189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Čím si vysvětlujeme lidské chování a proč?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Osobnostní dispozice        x               situace ? </a:t>
            </a:r>
          </a:p>
          <a:p>
            <a:pPr marL="0" indent="0">
              <a:buNone/>
            </a:pPr>
            <a:r>
              <a:rPr lang="cs-CZ" sz="2400" dirty="0" smtClean="0"/>
              <a:t>(vnitřní místo kontroly)      		      (vnější místo kontroly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2936"/>
            <a:ext cx="303290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040063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za to, že </a:t>
            </a:r>
            <a:r>
              <a:rPr lang="cs-CZ" i="1" dirty="0"/>
              <a:t>čin je dobrým pokračováním aktéra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Nedoceňujeme vliv situace, </a:t>
            </a:r>
            <a:r>
              <a:rPr lang="cs-CZ" i="1" dirty="0"/>
              <a:t>přeceňujeme vliv </a:t>
            </a:r>
            <a:r>
              <a:rPr lang="cs-CZ" i="1" dirty="0" smtClean="0"/>
              <a:t>osobnosti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Máme za to že </a:t>
            </a:r>
            <a:r>
              <a:rPr lang="cs-CZ" i="1" dirty="0"/>
              <a:t>člověk je absolutní příčinou svých činů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4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480</Words>
  <Application>Microsoft Office PowerPoint</Application>
  <PresentationFormat>Předvádění na obrazovce (4:3)</PresentationFormat>
  <Paragraphs>103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systému Office</vt:lpstr>
      <vt:lpstr>Sociální psychologie – přednáška 2</vt:lpstr>
      <vt:lpstr>Atribuce aneb jak si vysvětlujeme chování ostatních</vt:lpstr>
      <vt:lpstr>Prezentace aplikace PowerPoint</vt:lpstr>
      <vt:lpstr>Prezentace aplikace PowerPoint</vt:lpstr>
      <vt:lpstr>Atribuce</vt:lpstr>
      <vt:lpstr>           Fritz Heider</vt:lpstr>
      <vt:lpstr>Naivní analýza událostí </vt:lpstr>
      <vt:lpstr>Čím si vysvětlujeme lidské chování a proč? </vt:lpstr>
      <vt:lpstr>Prezentace aplikace PowerPoint</vt:lpstr>
      <vt:lpstr>Harold Kelley – Model kovariace</vt:lpstr>
      <vt:lpstr>Prezentace aplikace PowerPoint</vt:lpstr>
      <vt:lpstr>Prezentace aplikace PowerPoint</vt:lpstr>
      <vt:lpstr>Atribuční teorie motivace a emocí – lidé jako živé bytosti </vt:lpstr>
      <vt:lpstr>Rozlišuje 3 dimenze</vt:lpstr>
      <vt:lpstr>Prezentace aplikace PowerPoint</vt:lpstr>
      <vt:lpstr>Základní atribuční chyba</vt:lpstr>
      <vt:lpstr>Co tedy dělat? </vt:lpstr>
      <vt:lpstr>Stanford marshmallow experiment</vt:lpstr>
      <vt:lpstr>Prezentace aplikace PowerPoint</vt:lpstr>
      <vt:lpstr>Počkaly? No a co? </vt:lpstr>
      <vt:lpstr>horký x studený systém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Bartosova</cp:lastModifiedBy>
  <cp:revision>20</cp:revision>
  <dcterms:created xsi:type="dcterms:W3CDTF">2016-02-28T20:13:04Z</dcterms:created>
  <dcterms:modified xsi:type="dcterms:W3CDTF">2018-10-30T14:47:30Z</dcterms:modified>
</cp:coreProperties>
</file>