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7" r:id="rId3"/>
    <p:sldId id="259" r:id="rId4"/>
    <p:sldId id="287" r:id="rId5"/>
    <p:sldId id="293" r:id="rId6"/>
    <p:sldId id="263" r:id="rId7"/>
    <p:sldId id="264" r:id="rId8"/>
    <p:sldId id="267" r:id="rId9"/>
    <p:sldId id="291" r:id="rId10"/>
    <p:sldId id="290" r:id="rId11"/>
    <p:sldId id="295" r:id="rId12"/>
    <p:sldId id="266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2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6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39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8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35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4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3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9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1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1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4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6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5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5fbQ1-zps" TargetMode="External"/><Relationship Id="rId2" Type="http://schemas.openxmlformats.org/officeDocument/2006/relationships/hyperlink" Target="http://www.marieclaire.cz/lide/muzete-byt-cim-chcete-nova-reklama-uci-deti-plnit-si-sve-sn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6z5-WTHt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vÃ½voj">
            <a:extLst>
              <a:ext uri="{FF2B5EF4-FFF2-40B4-BE49-F238E27FC236}">
                <a16:creationId xmlns:a16="http://schemas.microsoft.com/office/drawing/2014/main" id="{D8706AEE-0B5B-4F6E-A370-B4823734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2012495"/>
            <a:ext cx="8262961" cy="46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572489-CF62-4B2F-AA87-0A01D51DC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29" y="11047"/>
            <a:ext cx="7197726" cy="1405467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>
                <a:solidFill>
                  <a:schemeClr val="tx1"/>
                </a:solidFill>
              </a:rPr>
              <a:t>Vývojová 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D22DCF-B8D4-4158-9D40-E3E70B5F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182" y="1456271"/>
            <a:ext cx="7197726" cy="70414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sz="2000" dirty="0">
                <a:solidFill>
                  <a:schemeClr val="tx1"/>
                </a:solidFill>
              </a:rPr>
              <a:t>1. Seminář </a:t>
            </a:r>
          </a:p>
        </p:txBody>
      </p:sp>
    </p:spTree>
    <p:extLst>
      <p:ext uri="{BB962C8B-B14F-4D97-AF65-F5344CB8AC3E}">
        <p14:creationId xmlns:p14="http://schemas.microsoft.com/office/powerpoint/2010/main" val="262217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7D48D-DD1E-40E1-881C-EF8955A1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Potřeby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3600E-A1B3-44A8-8FBD-2385C2A28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https://www.youtube.com/watch?v=7FVrwcAn9rQ&amp;index=1&amp;list=PLp28QQNNHtAhBezLX3id4zQEhFVK1qiib</a:t>
            </a:r>
          </a:p>
        </p:txBody>
      </p:sp>
      <p:pic>
        <p:nvPicPr>
          <p:cNvPr id="6146" name="Picture 2" descr="VÃ½sledek obrÃ¡zku pro dÃ­tÄ">
            <a:extLst>
              <a:ext uri="{FF2B5EF4-FFF2-40B4-BE49-F238E27FC236}">
                <a16:creationId xmlns:a16="http://schemas.microsoft.com/office/drawing/2014/main" id="{27C7E9C4-68F3-4CF6-9443-EDFAA5E8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35" y="3002031"/>
            <a:ext cx="7081753" cy="36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3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D08FF-A09A-4A27-B68E-DFC06B63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1A22B68-E45B-46D6-9B95-C2A57E9D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802" y="1351722"/>
            <a:ext cx="5743451" cy="45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F7A66-FD87-44A1-AADA-25618121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Činitelé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112DF-DD14-47A5-933E-37786208D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http://www.marieclaire.cz/lide/muzete-byt-cim-chcete-nova-reklama-uci-deti-plnit-si-sve-sny</a:t>
            </a:r>
            <a:endParaRPr lang="cs-CZ" dirty="0"/>
          </a:p>
          <a:p>
            <a:r>
              <a:rPr lang="cs-CZ" u="sng" dirty="0">
                <a:hlinkClick r:id="rId3"/>
              </a:rPr>
              <a:t>https://www.youtube.com/watch?v=4K5fbQ1-zps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0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8DCA5-4975-4A87-B947-36D8AD24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Činitelé vývoje (příklady)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C6005-C40A-4539-A4BF-0558E2634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Dědičnost</a:t>
            </a:r>
          </a:p>
          <a:p>
            <a:r>
              <a:rPr lang="cs-CZ" dirty="0"/>
              <a:t>Sociokulturní prostředí- jeho vlivem osvojení norem, hodnot a způsobů chování</a:t>
            </a:r>
          </a:p>
          <a:p>
            <a:r>
              <a:rPr lang="cs-CZ" dirty="0"/>
              <a:t>Skupiny, do kterých patříme</a:t>
            </a:r>
          </a:p>
          <a:p>
            <a:r>
              <a:rPr lang="cs-CZ" dirty="0"/>
              <a:t>Rodina, sourozenci (sourozenecká konstelace),výchova rodiči, jaká výchova se dostávala našim rodičům</a:t>
            </a:r>
          </a:p>
          <a:p>
            <a:r>
              <a:rPr lang="cs-CZ" dirty="0"/>
              <a:t>Vrstevníci, spolužáci, typ školy, šikana, učitelé, </a:t>
            </a:r>
          </a:p>
          <a:p>
            <a:r>
              <a:rPr lang="cs-CZ" dirty="0" err="1"/>
              <a:t>Attachment</a:t>
            </a:r>
            <a:endParaRPr lang="cs-CZ" dirty="0"/>
          </a:p>
          <a:p>
            <a:r>
              <a:rPr lang="cs-CZ" dirty="0"/>
              <a:t>Město/vesnice/kraj</a:t>
            </a:r>
          </a:p>
          <a:p>
            <a:r>
              <a:rPr lang="cs-CZ" dirty="0"/>
              <a:t>Ekonomika, mír/válka, politické uspořádání</a:t>
            </a:r>
          </a:p>
          <a:p>
            <a:r>
              <a:rPr lang="cs-CZ" dirty="0"/>
              <a:t>Uspokojení biologických potřeb, zdravotní stav</a:t>
            </a:r>
          </a:p>
          <a:p>
            <a:r>
              <a:rPr lang="cs-CZ" dirty="0"/>
              <a:t>Sociální sítě, média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51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AA9ED-A279-43B3-A162-30C09577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Domácí úkol na další seminář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D447F-4F3B-4A2F-8E99-29CD50A2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mě ovlivnila škola v mém vývoji </a:t>
            </a:r>
          </a:p>
          <a:p>
            <a:r>
              <a:rPr lang="cs-CZ" dirty="0"/>
              <a:t>Myšlenková mapa</a:t>
            </a:r>
          </a:p>
        </p:txBody>
      </p:sp>
      <p:pic>
        <p:nvPicPr>
          <p:cNvPr id="7170" name="Picture 2" descr="VÃ½sledek obrÃ¡zku pro myÅ¡lenkovÃ¡ mapa">
            <a:extLst>
              <a:ext uri="{FF2B5EF4-FFF2-40B4-BE49-F238E27FC236}">
                <a16:creationId xmlns:a16="http://schemas.microsoft.com/office/drawing/2014/main" id="{8276C1BF-E678-4F22-B79C-4A0BBC80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2" y="3222066"/>
            <a:ext cx="3890341" cy="29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9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744A1-C743-4E4F-8755-C41361F8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1157-ACCC-45E6-A1EF-9DE6E6CA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041"/>
            <a:ext cx="10131425" cy="2257655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Seznámení</a:t>
            </a:r>
          </a:p>
          <a:p>
            <a:pPr>
              <a:buFont typeface="+mj-lt"/>
              <a:buAutoNum type="arabicPeriod"/>
            </a:pPr>
            <a:r>
              <a:rPr lang="cs-CZ" dirty="0"/>
              <a:t>Vaše zkušenosti s psychologií + Vaše představy o tomto semináři</a:t>
            </a:r>
          </a:p>
          <a:p>
            <a:pPr>
              <a:buFont typeface="+mj-lt"/>
              <a:buAutoNum type="arabicPeriod"/>
            </a:pPr>
            <a:r>
              <a:rPr lang="cs-CZ" dirty="0"/>
              <a:t>Představení organizačních pokynů</a:t>
            </a:r>
          </a:p>
          <a:p>
            <a:pPr>
              <a:buFont typeface="+mj-lt"/>
              <a:buAutoNum type="arabicPeriod"/>
            </a:pPr>
            <a:r>
              <a:rPr lang="cs-CZ" dirty="0"/>
              <a:t>Kvíz</a:t>
            </a:r>
          </a:p>
          <a:p>
            <a:pPr>
              <a:buFont typeface="+mj-lt"/>
              <a:buAutoNum type="arabicPeriod"/>
            </a:pPr>
            <a:r>
              <a:rPr lang="cs-CZ" dirty="0"/>
              <a:t>Matějček, dětské potřeby</a:t>
            </a:r>
          </a:p>
          <a:p>
            <a:pPr>
              <a:buFont typeface="+mj-lt"/>
              <a:buAutoNum type="arabicPeriod"/>
            </a:pPr>
            <a:r>
              <a:rPr lang="cs-CZ" dirty="0"/>
              <a:t>Činitelé vývoje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F8683C-C8FC-4BEA-A0B0-B1C808E0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77" y="3984855"/>
            <a:ext cx="8474766" cy="24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3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BD6A9-3A34-40D8-B02F-067D0341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662609"/>
            <a:ext cx="10131425" cy="1444487"/>
          </a:xfrm>
        </p:spPr>
        <p:txBody>
          <a:bodyPr/>
          <a:lstStyle/>
          <a:p>
            <a:r>
              <a:rPr lang="cs-CZ" dirty="0"/>
              <a:t>Proč zrovna já učím vývojovou psychologii? </a:t>
            </a:r>
          </a:p>
        </p:txBody>
      </p:sp>
      <p:pic>
        <p:nvPicPr>
          <p:cNvPr id="2060" name="Picture 12" descr="VÃ½sledek obrÃ¡zku pro why">
            <a:extLst>
              <a:ext uri="{FF2B5EF4-FFF2-40B4-BE49-F238E27FC236}">
                <a16:creationId xmlns:a16="http://schemas.microsoft.com/office/drawing/2014/main" id="{42CD3F15-FEA7-4110-A669-77370C9E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48" y="2554703"/>
            <a:ext cx="8097078" cy="26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8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3A8A-9926-489A-B039-30F37C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k organizaci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B3E12-455C-4FD9-BEA5-83134773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Absence: max. 1 bez udání důvodu</a:t>
            </a:r>
          </a:p>
          <a:p>
            <a:r>
              <a:rPr lang="cs-CZ" dirty="0"/>
              <a:t>Ukončení: odevzdání skupinového projektu (portfoliový úkol)</a:t>
            </a:r>
          </a:p>
          <a:p>
            <a:r>
              <a:rPr lang="cs-CZ" dirty="0"/>
              <a:t>Domácí úkoly</a:t>
            </a:r>
          </a:p>
        </p:txBody>
      </p:sp>
    </p:spTree>
    <p:extLst>
      <p:ext uri="{BB962C8B-B14F-4D97-AF65-F5344CB8AC3E}">
        <p14:creationId xmlns:p14="http://schemas.microsoft.com/office/powerpoint/2010/main" val="277740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321C7-5448-4B2D-BDD6-89E73A6C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Skupinový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95B36-2F3A-44E6-A05B-E0CDBC24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1630017"/>
            <a:ext cx="10099882" cy="4876800"/>
          </a:xfrm>
        </p:spPr>
        <p:txBody>
          <a:bodyPr>
            <a:normAutofit/>
          </a:bodyPr>
          <a:lstStyle/>
          <a:p>
            <a:r>
              <a:rPr lang="cs-CZ" dirty="0"/>
              <a:t>Skupina po 5 studentech</a:t>
            </a:r>
          </a:p>
          <a:p>
            <a:r>
              <a:rPr lang="cs-CZ" dirty="0"/>
              <a:t>Pozorování/rozhovor/kresba atd.</a:t>
            </a:r>
          </a:p>
          <a:p>
            <a:r>
              <a:rPr lang="cs-CZ" dirty="0"/>
              <a:t>Charakteristika vývojového období (Úvod do tématu)</a:t>
            </a:r>
          </a:p>
          <a:p>
            <a:r>
              <a:rPr lang="cs-CZ" dirty="0"/>
              <a:t>Metodologie</a:t>
            </a:r>
          </a:p>
          <a:p>
            <a:pPr lvl="1"/>
            <a:r>
              <a:rPr lang="cs-CZ" dirty="0"/>
              <a:t>Cíl výzkumu (např. zachytit a porozumět projevům/pocitům)</a:t>
            </a:r>
          </a:p>
          <a:p>
            <a:pPr lvl="1"/>
            <a:r>
              <a:rPr lang="cs-CZ" dirty="0"/>
              <a:t>Popis metod (</a:t>
            </a:r>
            <a:r>
              <a:rPr lang="cs-CZ" dirty="0" err="1"/>
              <a:t>Miovský</a:t>
            </a:r>
            <a:r>
              <a:rPr lang="cs-CZ" dirty="0"/>
              <a:t>, </a:t>
            </a:r>
            <a:r>
              <a:rPr lang="cs-CZ" dirty="0" err="1"/>
              <a:t>Ferjenčík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Charakteristika účastníků výzkumu</a:t>
            </a:r>
          </a:p>
          <a:p>
            <a:r>
              <a:rPr lang="cs-CZ" dirty="0"/>
              <a:t>Výsledky + diskuze (k čemu jste došli, jak to souvisí s předpoklady a s tím, co je Vám známo z literatury)</a:t>
            </a:r>
          </a:p>
          <a:p>
            <a:r>
              <a:rPr lang="cs-CZ" dirty="0"/>
              <a:t>Hodnocen 1-3 body, které se budou připočítávat k bodům, získaným ve zkouškovém testu</a:t>
            </a:r>
          </a:p>
          <a:p>
            <a:r>
              <a:rPr lang="cs-CZ" dirty="0"/>
              <a:t>Rozsah: 8-10 stran textu</a:t>
            </a:r>
          </a:p>
        </p:txBody>
      </p:sp>
    </p:spTree>
    <p:extLst>
      <p:ext uri="{BB962C8B-B14F-4D97-AF65-F5344CB8AC3E}">
        <p14:creationId xmlns:p14="http://schemas.microsoft.com/office/powerpoint/2010/main" val="5824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CE361-EE6D-443C-98C1-86C1B29F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9" y="624110"/>
            <a:ext cx="9689064" cy="1280890"/>
          </a:xfrm>
        </p:spPr>
        <p:txBody>
          <a:bodyPr/>
          <a:lstStyle/>
          <a:p>
            <a:r>
              <a:rPr lang="cs-CZ" dirty="0"/>
              <a:t>Vaše zkušenosti + představy, co byste se rádi dozvěděli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CABBD-73B1-4A76-94A1-349630171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/>
              <a:t>Co Vás v psychologii (obecně) nejvíce zaujalo?</a:t>
            </a:r>
          </a:p>
          <a:p>
            <a:pPr>
              <a:buFont typeface="+mj-lt"/>
              <a:buAutoNum type="arabicPeriod"/>
            </a:pPr>
            <a:r>
              <a:rPr lang="cs-CZ" dirty="0"/>
              <a:t>Co jste z psychologie už opakovaně slyšeli a nikdy nepochopili?</a:t>
            </a:r>
          </a:p>
          <a:p>
            <a:pPr>
              <a:buFont typeface="+mj-lt"/>
              <a:buAutoNum type="arabicPeriod"/>
            </a:pPr>
            <a:r>
              <a:rPr lang="cs-CZ" dirty="0"/>
              <a:t>Kdy a jak jste se dostali do kontaktu s vývojovou psychologií a které pojmy se Vám s ní spojují?</a:t>
            </a:r>
          </a:p>
          <a:p>
            <a:pPr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VÃ½sledek obrÃ¡zku pro timeline past to the future">
            <a:extLst>
              <a:ext uri="{FF2B5EF4-FFF2-40B4-BE49-F238E27FC236}">
                <a16:creationId xmlns:a16="http://schemas.microsoft.com/office/drawing/2014/main" id="{C9004076-8BA6-4A97-BB10-BF0A65C7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84" y="5373059"/>
            <a:ext cx="573239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8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41060-C326-4548-898C-CDFE16B1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5" y="624110"/>
            <a:ext cx="10349948" cy="1280890"/>
          </a:xfrm>
        </p:spPr>
        <p:txBody>
          <a:bodyPr/>
          <a:lstStyle/>
          <a:p>
            <a:r>
              <a:rPr lang="cs-CZ" dirty="0"/>
              <a:t>Na co Vám bude dobré umět vývojovou psychologii?</a:t>
            </a:r>
          </a:p>
        </p:txBody>
      </p:sp>
      <p:pic>
        <p:nvPicPr>
          <p:cNvPr id="4098" name="Picture 2" descr="VÃ½sledek obrÃ¡zku pro for what">
            <a:extLst>
              <a:ext uri="{FF2B5EF4-FFF2-40B4-BE49-F238E27FC236}">
                <a16:creationId xmlns:a16="http://schemas.microsoft.com/office/drawing/2014/main" id="{9D7BEFD8-2F42-4EAB-93A0-81EDF2BB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11" y="2653088"/>
            <a:ext cx="58293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1689B0A-A038-411B-A084-E63A0144EA97}"/>
              </a:ext>
            </a:extLst>
          </p:cNvPr>
          <p:cNvSpPr/>
          <p:nvPr/>
        </p:nvSpPr>
        <p:spPr>
          <a:xfrm>
            <a:off x="2189269" y="5956019"/>
            <a:ext cx="5825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https://www.youtube.com/watch?v=8O6z5-WTHt0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12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CAD93-4904-4EE4-B605-322C84D7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1427315"/>
            <a:ext cx="9622803" cy="1280890"/>
          </a:xfrm>
        </p:spPr>
        <p:txBody>
          <a:bodyPr>
            <a:normAutofit/>
          </a:bodyPr>
          <a:lstStyle/>
          <a:p>
            <a:pPr algn="ctr"/>
            <a:r>
              <a:rPr lang="cs-CZ" sz="5500" dirty="0"/>
              <a:t>Kvíz</a:t>
            </a:r>
          </a:p>
        </p:txBody>
      </p:sp>
      <p:pic>
        <p:nvPicPr>
          <p:cNvPr id="5122" name="Picture 2" descr="VÃ½sledek obrÃ¡zku pro kvÃ­z">
            <a:extLst>
              <a:ext uri="{FF2B5EF4-FFF2-40B4-BE49-F238E27FC236}">
                <a16:creationId xmlns:a16="http://schemas.microsoft.com/office/drawing/2014/main" id="{8EFBAA1C-F110-4F83-B3B3-AC77AACD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23" y="3107961"/>
            <a:ext cx="4643058" cy="28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0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9EE45-7FE2-44CF-AEE4-0A5181D6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5" y="624110"/>
            <a:ext cx="9768577" cy="1280890"/>
          </a:xfrm>
        </p:spPr>
        <p:txBody>
          <a:bodyPr/>
          <a:lstStyle/>
          <a:p>
            <a:r>
              <a:rPr lang="cs-CZ" dirty="0"/>
              <a:t>Matějček- Děti bez lásky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4E7DA-59DF-43B0-8B03-CD16ACD3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Jaké důsledky přináší u ústavních dětí láska na příděl?</a:t>
            </a:r>
          </a:p>
          <a:p>
            <a:pPr lvl="1"/>
            <a:r>
              <a:rPr lang="cs-CZ" dirty="0"/>
              <a:t>Pocit nejistoty a hluboké nedůvěry (nedostatek pevného citového pouta k jednomu člověku)</a:t>
            </a:r>
          </a:p>
          <a:p>
            <a:pPr lvl="1"/>
            <a:r>
              <a:rPr lang="cs-CZ" dirty="0"/>
              <a:t>Každá nová a neznámá situace = pramen strachu</a:t>
            </a:r>
          </a:p>
          <a:p>
            <a:pPr lvl="1"/>
            <a:r>
              <a:rPr lang="cs-CZ" dirty="0"/>
              <a:t>Strach z cizích osob</a:t>
            </a:r>
          </a:p>
          <a:p>
            <a:pPr lvl="1"/>
            <a:r>
              <a:rPr lang="cs-CZ" dirty="0"/>
              <a:t>Nejsou vychováváni k rodičovství</a:t>
            </a:r>
          </a:p>
          <a:p>
            <a:pPr lvl="1"/>
            <a:r>
              <a:rPr lang="cs-CZ" dirty="0"/>
              <a:t>Menší možnosti naučit se něco z běžného života (sociální učení omezenější)</a:t>
            </a:r>
          </a:p>
          <a:p>
            <a:pPr lvl="1"/>
            <a:r>
              <a:rPr lang="cs-CZ" dirty="0"/>
              <a:t>Menší chuť objevovat a podnikat výpravy do neznámého světa</a:t>
            </a:r>
          </a:p>
          <a:p>
            <a:r>
              <a:rPr lang="cs-CZ" dirty="0"/>
              <a:t>I když si odmyslíme povahové odlišnosti jaké jsou mezi dítětem z funkční rodiny a dítětem z ústavní rodiny, najdeme výrazné rozdíly. V čem jsou tyto rozdíly patrné? </a:t>
            </a:r>
          </a:p>
          <a:p>
            <a:r>
              <a:rPr lang="cs-CZ" dirty="0"/>
              <a:t>Jakou hloubku vztahu odkoukají děti dle filmu v ústavech? </a:t>
            </a:r>
          </a:p>
          <a:p>
            <a:r>
              <a:rPr lang="cs-CZ" dirty="0"/>
              <a:t>Jakou  děti z ústavu ve filmu vnímají hodnotu věcí?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77301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9512</TotalTime>
  <Words>469</Words>
  <Application>Microsoft Office PowerPoint</Application>
  <PresentationFormat>Širokoúhlá obrazovka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Stébla</vt:lpstr>
      <vt:lpstr>Vývojová  psychologie</vt:lpstr>
      <vt:lpstr>Program</vt:lpstr>
      <vt:lpstr>Proč zrovna já učím vývojovou psychologii? </vt:lpstr>
      <vt:lpstr>Informace k organizaci předmětu</vt:lpstr>
      <vt:lpstr>Skupinový projekt</vt:lpstr>
      <vt:lpstr>Vaše zkušenosti + představy, co byste se rádi dozvěděli</vt:lpstr>
      <vt:lpstr>Na co Vám bude dobré umět vývojovou psychologii?</vt:lpstr>
      <vt:lpstr>Kvíz</vt:lpstr>
      <vt:lpstr>Matějček- Děti bez lásky</vt:lpstr>
      <vt:lpstr>Potřeby dítěte</vt:lpstr>
      <vt:lpstr>Prezentace aplikace PowerPoint</vt:lpstr>
      <vt:lpstr>Činitelé vývoje</vt:lpstr>
      <vt:lpstr>Činitelé vývoje (příklady)</vt:lpstr>
      <vt:lpstr>Domácí úkol na další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 psychologie</dc:title>
  <dc:creator>veronika</dc:creator>
  <cp:lastModifiedBy>veronika</cp:lastModifiedBy>
  <cp:revision>29</cp:revision>
  <dcterms:created xsi:type="dcterms:W3CDTF">2019-02-13T07:38:30Z</dcterms:created>
  <dcterms:modified xsi:type="dcterms:W3CDTF">2019-02-27T22:09:56Z</dcterms:modified>
</cp:coreProperties>
</file>