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9" r:id="rId4"/>
    <p:sldId id="258" r:id="rId5"/>
    <p:sldId id="272" r:id="rId6"/>
    <p:sldId id="262" r:id="rId7"/>
    <p:sldId id="263" r:id="rId8"/>
    <p:sldId id="264" r:id="rId9"/>
    <p:sldId id="265" r:id="rId10"/>
    <p:sldId id="277" r:id="rId11"/>
    <p:sldId id="278" r:id="rId12"/>
    <p:sldId id="273" r:id="rId13"/>
    <p:sldId id="274" r:id="rId14"/>
    <p:sldId id="279" r:id="rId15"/>
    <p:sldId id="275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4/3/2019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4/3/2019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7AuhaJYqXQ4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IhcgYgx7aAA&amp;t=15s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283E0CD1-42E2-4773-A2BC-E4614933A33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Vývojová psychologie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xmlns="" id="{E539A7DF-FD63-4362-8BEE-EC4EBC0ED4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3.seminář</a:t>
            </a:r>
          </a:p>
        </p:txBody>
      </p:sp>
    </p:spTree>
    <p:extLst>
      <p:ext uri="{BB962C8B-B14F-4D97-AF65-F5344CB8AC3E}">
        <p14:creationId xmlns:p14="http://schemas.microsoft.com/office/powerpoint/2010/main" val="23635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F9BADCE3-C812-4F6A-BC37-0C4AA9F71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Adolescence (Shakespeare, zimní pohádka)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6C4DAB27-E4BF-4AB7-B966-00CC28E49D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„Kéž by nebyl žádný věk mezi desátým a třiadvacátým rokem, nebo kdyby to mládež raději prospala, neboť nedělají nic než prohánějí děvečky, škodí starším, kradou a perou se.“ </a:t>
            </a:r>
          </a:p>
          <a:p>
            <a:r>
              <a:rPr lang="cs-CZ" dirty="0"/>
              <a:t>Šel by někdo jiný než nějaká ta devatenácti či dvaadvacetiletá horká hlava lovit v tomto počasí“</a:t>
            </a:r>
          </a:p>
        </p:txBody>
      </p:sp>
      <p:pic>
        <p:nvPicPr>
          <p:cNvPr id="3074" name="Picture 2" descr="VÃ½sledek obrÃ¡zku pro adolescent">
            <a:extLst>
              <a:ext uri="{FF2B5EF4-FFF2-40B4-BE49-F238E27FC236}">
                <a16:creationId xmlns:a16="http://schemas.microsoft.com/office/drawing/2014/main" xmlns="" id="{3C4F6A39-93E3-4EA4-BF78-9D10280F56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9756" y="357602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VÃ½sledek obrÃ¡zku pro adolescent">
            <a:extLst>
              <a:ext uri="{FF2B5EF4-FFF2-40B4-BE49-F238E27FC236}">
                <a16:creationId xmlns:a16="http://schemas.microsoft.com/office/drawing/2014/main" xmlns="" id="{7CD5121D-529F-4485-9571-56AD7CE18E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1687" y="4982611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89387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323E2B6-4E67-490C-B9E4-1A96E7DF6E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Periodizace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C2205497-6498-4481-AEA8-C0BB6F923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/>
              <a:t>Periodizace adolescence se liší v závislosti na kulturních odlišnostech zemí, ze kterých autoři pocházejí</a:t>
            </a:r>
          </a:p>
          <a:p>
            <a:r>
              <a:rPr lang="cs-CZ" dirty="0"/>
              <a:t>Mnozí považují adolescenci za období, které začíná pubertou a končí dospělostí, čili věk mezi </a:t>
            </a:r>
            <a:r>
              <a:rPr lang="cs-CZ" b="1" dirty="0"/>
              <a:t>10 a 20 lety </a:t>
            </a:r>
            <a:r>
              <a:rPr lang="cs-CZ" dirty="0"/>
              <a:t>(</a:t>
            </a:r>
            <a:r>
              <a:rPr lang="cs-CZ" dirty="0" err="1"/>
              <a:t>Lerner</a:t>
            </a:r>
            <a:r>
              <a:rPr lang="cs-CZ" dirty="0"/>
              <a:t> &amp; </a:t>
            </a:r>
            <a:r>
              <a:rPr lang="cs-CZ" dirty="0" err="1"/>
              <a:t>Sternberg</a:t>
            </a:r>
            <a:r>
              <a:rPr lang="cs-CZ" dirty="0"/>
              <a:t>, 2004; </a:t>
            </a:r>
            <a:r>
              <a:rPr lang="cs-CZ" dirty="0" err="1"/>
              <a:t>Langmeier</a:t>
            </a:r>
            <a:r>
              <a:rPr lang="cs-CZ" dirty="0"/>
              <a:t> &amp; Krejčířová, 2006; </a:t>
            </a:r>
            <a:r>
              <a:rPr lang="cs-CZ" dirty="0" err="1"/>
              <a:t>Landsford</a:t>
            </a:r>
            <a:r>
              <a:rPr lang="cs-CZ" dirty="0"/>
              <a:t>, 2015)</a:t>
            </a:r>
          </a:p>
          <a:p>
            <a:r>
              <a:rPr lang="cs-CZ" dirty="0"/>
              <a:t>Rozdíly jsou ale zvláště zřetelné v přístupu k vnitřní diferenciaci období</a:t>
            </a:r>
          </a:p>
          <a:p>
            <a:pPr lvl="1"/>
            <a:r>
              <a:rPr lang="cs-CZ" dirty="0"/>
              <a:t>Anglosaští autoři tradičně dělí adolescenci na 3 období: ranou (11 - 13 let) střední (14 - 16 let) a pozdní adolescenci (17 - 20 let) (Macek, 2003; </a:t>
            </a:r>
            <a:r>
              <a:rPr lang="cs-CZ" dirty="0" err="1"/>
              <a:t>Eschenbeck</a:t>
            </a:r>
            <a:r>
              <a:rPr lang="cs-CZ" dirty="0"/>
              <a:t>, </a:t>
            </a:r>
            <a:r>
              <a:rPr lang="cs-CZ" dirty="0" err="1"/>
              <a:t>Kohlmann</a:t>
            </a:r>
            <a:r>
              <a:rPr lang="cs-CZ" dirty="0"/>
              <a:t>, &amp; </a:t>
            </a:r>
            <a:r>
              <a:rPr lang="cs-CZ" dirty="0" err="1"/>
              <a:t>Lohaus</a:t>
            </a:r>
            <a:r>
              <a:rPr lang="cs-CZ" dirty="0"/>
              <a:t>, 2007)</a:t>
            </a:r>
          </a:p>
          <a:p>
            <a:pPr lvl="1"/>
            <a:r>
              <a:rPr lang="cs-CZ" dirty="0"/>
              <a:t>Pro naši kulturu je typičtější rozdělení pouze na </a:t>
            </a:r>
            <a:r>
              <a:rPr lang="cs-CZ" b="1" dirty="0"/>
              <a:t>ranou adolescenci</a:t>
            </a:r>
            <a:r>
              <a:rPr lang="cs-CZ" dirty="0"/>
              <a:t> (11 - 15 let), označovanou </a:t>
            </a:r>
            <a:r>
              <a:rPr lang="cs-CZ" u="sng" dirty="0"/>
              <a:t>také jako pubescence</a:t>
            </a:r>
            <a:r>
              <a:rPr lang="cs-CZ" dirty="0"/>
              <a:t>, a </a:t>
            </a:r>
            <a:r>
              <a:rPr lang="cs-CZ" b="1" dirty="0"/>
              <a:t>pozdní adolescenci </a:t>
            </a:r>
            <a:r>
              <a:rPr lang="cs-CZ" dirty="0"/>
              <a:t>(15 - 20 / 22 let) (</a:t>
            </a:r>
            <a:r>
              <a:rPr lang="cs-CZ" dirty="0" err="1"/>
              <a:t>Langmeier</a:t>
            </a:r>
            <a:r>
              <a:rPr lang="cs-CZ" dirty="0"/>
              <a:t> &amp; Krejčířová, 2006; Vágnerová, 2012).</a:t>
            </a:r>
          </a:p>
        </p:txBody>
      </p:sp>
      <p:pic>
        <p:nvPicPr>
          <p:cNvPr id="4098" name="Picture 2" descr="VÃ½sledek obrÃ¡zku pro adolescent">
            <a:extLst>
              <a:ext uri="{FF2B5EF4-FFF2-40B4-BE49-F238E27FC236}">
                <a16:creationId xmlns:a16="http://schemas.microsoft.com/office/drawing/2014/main" xmlns="" id="{AEA8954F-39AA-41CB-B17B-273BE65D37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296" y="4631843"/>
            <a:ext cx="1601442" cy="2107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67878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77D026D-814E-4617-B0E1-A7EFB3648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Adolescence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821E21AB-3B64-46A8-BA36-229F62F2E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Identita (</a:t>
            </a:r>
            <a:r>
              <a:rPr lang="cs-CZ" dirty="0" err="1"/>
              <a:t>Erickson</a:t>
            </a:r>
            <a:r>
              <a:rPr lang="cs-CZ" dirty="0"/>
              <a:t>)</a:t>
            </a:r>
          </a:p>
          <a:p>
            <a:r>
              <a:rPr lang="cs-CZ" dirty="0"/>
              <a:t>Stádium genitální fáze (Freud)</a:t>
            </a:r>
          </a:p>
          <a:p>
            <a:r>
              <a:rPr lang="cs-CZ" dirty="0"/>
              <a:t>Potřeba někam patřit</a:t>
            </a:r>
          </a:p>
          <a:p>
            <a:r>
              <a:rPr lang="cs-CZ" dirty="0"/>
              <a:t>Zvýšená míra sebereflexe a hodnocení, větší tendence se srovnávat</a:t>
            </a:r>
          </a:p>
          <a:p>
            <a:r>
              <a:rPr lang="cs-CZ" dirty="0"/>
              <a:t>Dochází k poklesu sebehodnocení (negativnější vnímání vlastního sebeobrazu vlivem nástupu puberty a hormonálních změn) (</a:t>
            </a:r>
            <a:r>
              <a:rPr lang="cs-CZ" dirty="0" err="1"/>
              <a:t>Robins</a:t>
            </a:r>
            <a:r>
              <a:rPr lang="cs-CZ" dirty="0"/>
              <a:t> &amp; Trzesniewski,2005)</a:t>
            </a:r>
          </a:p>
          <a:p>
            <a:r>
              <a:rPr lang="cs-CZ" dirty="0"/>
              <a:t>Schopnost abstraktně přemýšlet</a:t>
            </a:r>
          </a:p>
          <a:p>
            <a:r>
              <a:rPr lang="cs-CZ" dirty="0"/>
              <a:t>Zesílený sociální vliv vrstevnické skupiny</a:t>
            </a:r>
          </a:p>
          <a:p>
            <a:r>
              <a:rPr lang="cs-CZ" dirty="0"/>
              <a:t>Zvýšená tendence prožívat negativní pocity</a:t>
            </a:r>
          </a:p>
          <a:p>
            <a:r>
              <a:rPr lang="cs-CZ" dirty="0"/>
              <a:t>Přechod na střední školu- nové sociální vazby, vyšší nároky</a:t>
            </a:r>
          </a:p>
        </p:txBody>
      </p:sp>
    </p:spTree>
    <p:extLst>
      <p:ext uri="{BB962C8B-B14F-4D97-AF65-F5344CB8AC3E}">
        <p14:creationId xmlns:p14="http://schemas.microsoft.com/office/powerpoint/2010/main" val="37417401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88384AE-B5D6-400F-8D1F-4ADE405778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Attachment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4CE46B9D-715C-4088-BF4E-F37FC7D43D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Kraaij</a:t>
            </a:r>
            <a:r>
              <a:rPr lang="cs-CZ" dirty="0"/>
              <a:t> et al. (2002) tvrdí, že typ citové vazby u adolescentů určuje, jak moc jsou náchylní k potencionálnímu rozvoji emocionálních problémů při vystavení stresu</a:t>
            </a:r>
          </a:p>
          <a:p>
            <a:r>
              <a:rPr lang="cs-CZ" dirty="0"/>
              <a:t>Adolescenti s nejistou citovou vazbou více náchylní k depresím, pokud jsou vystaveni stresu</a:t>
            </a:r>
          </a:p>
        </p:txBody>
      </p:sp>
    </p:spTree>
    <p:extLst>
      <p:ext uri="{BB962C8B-B14F-4D97-AF65-F5344CB8AC3E}">
        <p14:creationId xmlns:p14="http://schemas.microsoft.com/office/powerpoint/2010/main" val="3392869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7007DBF6-6064-4D8C-98CE-B6C54507C0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Vývojové úkoly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155B8BE5-ECB1-4F90-971A-2A6B9444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902414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Přijetí vlastního těla, fyzických změn, včetně pohlavní zralosti a pohlavní role. </a:t>
            </a:r>
          </a:p>
          <a:p>
            <a:r>
              <a:rPr lang="cs-CZ" dirty="0"/>
              <a:t>Kognitivní komplexita, flexibilita a abstraktní myšlení - schopnost aplikovat intelektový potenciál v běžné každodenní zkušenosti. </a:t>
            </a:r>
          </a:p>
          <a:p>
            <a:r>
              <a:rPr lang="cs-CZ" dirty="0"/>
              <a:t> Uplatnění emocionálního a kognitivního potenciálu ve vrstevnických vztazích, schopnost a dovednost vytvářet a udržovat vztahy s vrstevníky obojího pohlaví.</a:t>
            </a:r>
          </a:p>
          <a:p>
            <a:r>
              <a:rPr lang="cs-CZ" dirty="0"/>
              <a:t> Změna vztahů k dospělým (rodičům, dalším autoritám) - autonomie, </a:t>
            </a:r>
            <a:r>
              <a:rPr lang="cs-CZ" dirty="0" err="1"/>
              <a:t>popř.vzájemný</a:t>
            </a:r>
            <a:r>
              <a:rPr lang="cs-CZ" dirty="0"/>
              <a:t> respekt a kooperace nahrazuje emocionální závislost. </a:t>
            </a:r>
          </a:p>
          <a:p>
            <a:r>
              <a:rPr lang="cs-CZ" dirty="0"/>
              <a:t>Získání představy o ekonomické nezávislosti a směřování k určitým jistotám, které s ní souvisejí – k volbě povolání, k získání základní profesní kvalifikace, k ujasnění představ o budoucí profesi.</a:t>
            </a:r>
          </a:p>
          <a:p>
            <a:r>
              <a:rPr lang="cs-CZ" dirty="0"/>
              <a:t> Získání zkušeností v erotickém vztahu, příprava pro partnerský a rodinný život. </a:t>
            </a:r>
          </a:p>
          <a:p>
            <a:r>
              <a:rPr lang="cs-CZ" dirty="0"/>
              <a:t>Rozvoj intelektu, emocionality a interpersonálních dovedností ve směru ke komunitě a společnosti - tj. získání kompetence pro sociálně zodpovědné chování. </a:t>
            </a:r>
          </a:p>
          <a:p>
            <a:r>
              <a:rPr lang="cs-CZ" dirty="0"/>
              <a:t> Představa o budoucích prioritách v dospělosti - důležitých osobních cílech a stylu života. </a:t>
            </a:r>
          </a:p>
          <a:p>
            <a:r>
              <a:rPr lang="cs-CZ" dirty="0"/>
              <a:t> Ujasnění hierarchie hodnot, reflexe a stabilizace vlastního vztahu ke světu a k životu (světový názor).</a:t>
            </a:r>
          </a:p>
        </p:txBody>
      </p:sp>
    </p:spTree>
    <p:extLst>
      <p:ext uri="{BB962C8B-B14F-4D97-AF65-F5344CB8AC3E}">
        <p14:creationId xmlns:p14="http://schemas.microsoft.com/office/powerpoint/2010/main" val="393326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965C057-A22B-4EE4-864F-ECF18006A8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7776EA6C-10EE-4C76-952A-A6F1A91F6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Robins, R. W., &amp; </a:t>
            </a:r>
            <a:r>
              <a:rPr lang="en-US" dirty="0" err="1"/>
              <a:t>Trzesniewski</a:t>
            </a:r>
            <a:r>
              <a:rPr lang="en-US" dirty="0"/>
              <a:t>, K. H. (2005). Self-Esteem Development Across the Lifespan. Current </a:t>
            </a:r>
            <a:r>
              <a:rPr lang="en-US" dirty="0" err="1"/>
              <a:t>Directi</a:t>
            </a:r>
            <a:r>
              <a:rPr lang="en-US" dirty="0"/>
              <a:t>- </a:t>
            </a:r>
            <a:r>
              <a:rPr lang="en-US" dirty="0" err="1"/>
              <a:t>ons</a:t>
            </a:r>
            <a:r>
              <a:rPr lang="en-US" dirty="0"/>
              <a:t> in Psychological Science, 14(3), 158–162.</a:t>
            </a:r>
            <a:endParaRPr lang="cs-CZ" dirty="0"/>
          </a:p>
          <a:p>
            <a:r>
              <a:rPr lang="en-US" dirty="0" err="1"/>
              <a:t>Kraaij</a:t>
            </a:r>
            <a:r>
              <a:rPr lang="en-US" dirty="0"/>
              <a:t>, V., </a:t>
            </a:r>
            <a:r>
              <a:rPr lang="en-US" dirty="0" err="1"/>
              <a:t>Garnefski</a:t>
            </a:r>
            <a:r>
              <a:rPr lang="en-US" dirty="0"/>
              <a:t>, N., Jan, E., Gebhardt, W., &amp; </a:t>
            </a:r>
            <a:r>
              <a:rPr lang="en-US" dirty="0" err="1"/>
              <a:t>Maes</a:t>
            </a:r>
            <a:r>
              <a:rPr lang="en-US" dirty="0"/>
              <a:t>, S. (2002). Negative Life Events and Depressive Symptoms in Late Adolescence: Bonding and Cognitive Coping as Vulnerability Factors? Journal of Youth and Adolescence, 32(3), 185–193.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2968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60D31A9B-F1E2-4510-BE68-3D28D5F34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xmlns="" id="{FBFF6FBD-7818-4352-9661-8EB9A2CE10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Opakování z minulého semináře</a:t>
            </a:r>
          </a:p>
          <a:p>
            <a:r>
              <a:rPr lang="cs-CZ" dirty="0"/>
              <a:t>Jean </a:t>
            </a:r>
            <a:r>
              <a:rPr lang="cs-CZ" dirty="0" err="1"/>
              <a:t>Piaget</a:t>
            </a:r>
            <a:endParaRPr lang="cs-CZ" dirty="0"/>
          </a:p>
          <a:p>
            <a:r>
              <a:rPr lang="cs-CZ" dirty="0"/>
              <a:t>Období adolescence</a:t>
            </a:r>
          </a:p>
        </p:txBody>
      </p:sp>
      <p:pic>
        <p:nvPicPr>
          <p:cNvPr id="2050" name="Picture 2" descr="VÃ½sledek obrÃ¡zku pro outline">
            <a:extLst>
              <a:ext uri="{FF2B5EF4-FFF2-40B4-BE49-F238E27FC236}">
                <a16:creationId xmlns:a16="http://schemas.microsoft.com/office/drawing/2014/main" xmlns="" id="{A829A40A-97CA-4ED8-BF17-CA27AD5F65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33232" y="4707214"/>
            <a:ext cx="2857500" cy="2028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818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VÃ½sledek obrÃ¡zku pro piaget">
            <a:extLst>
              <a:ext uri="{FF2B5EF4-FFF2-40B4-BE49-F238E27FC236}">
                <a16:creationId xmlns:a16="http://schemas.microsoft.com/office/drawing/2014/main" xmlns="" id="{26749333-F21D-4A99-9FB6-8E8D7C1EDC91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6857" y="1359430"/>
            <a:ext cx="1980164" cy="3317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EA1C6FD6-D35E-45CC-898E-77A38C91F66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5303" y="2689363"/>
            <a:ext cx="2857500" cy="2857500"/>
          </a:xfrm>
          <a:prstGeom prst="rect">
            <a:avLst/>
          </a:prstGeom>
        </p:spPr>
      </p:pic>
      <p:pic>
        <p:nvPicPr>
          <p:cNvPr id="2060" name="Picture 12" descr="VÃ½sledek obrÃ¡zku pro piaget">
            <a:extLst>
              <a:ext uri="{FF2B5EF4-FFF2-40B4-BE49-F238E27FC236}">
                <a16:creationId xmlns:a16="http://schemas.microsoft.com/office/drawing/2014/main" xmlns="" id="{079651E9-8B12-4F46-BA8D-12E5035E51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49599" y="2385391"/>
            <a:ext cx="2662996" cy="37565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22649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00C38BBB-EE3E-4E87-9941-6861698BF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kom je řeč?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522918AA-FCC0-4E15-9E5B-27D5E9A86B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https://www.youtube.com/watch?v=7AuhaJYqXQ4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19035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5E722DF5-1109-4093-89C9-53F18C805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Jednotlivá stádia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63D8CAF-6BC4-4495-9764-AF8CFB40E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https://www.youtube.com/watch?v=IhcgYgx7aAA&amp;t=15s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91160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A48148FF-EB43-4052-8C73-122075633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400" dirty="0"/>
              <a:t>SENZOMOTORICKÉ STADIUM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D5A2AA7B-F2B5-4623-BD01-04D86D1313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0-2 ROKY</a:t>
            </a:r>
          </a:p>
          <a:p>
            <a:r>
              <a:rPr lang="cs-CZ" dirty="0"/>
              <a:t>Roste fyzická mobilita</a:t>
            </a:r>
          </a:p>
          <a:p>
            <a:r>
              <a:rPr lang="cs-CZ" dirty="0"/>
              <a:t>Poznávají svět pomocí pohybů a smyslů</a:t>
            </a:r>
          </a:p>
          <a:p>
            <a:r>
              <a:rPr lang="cs-CZ" dirty="0"/>
              <a:t>Reflexy, návyky</a:t>
            </a:r>
          </a:p>
          <a:p>
            <a:r>
              <a:rPr lang="cs-CZ" dirty="0"/>
              <a:t>Uvědomění objektů v okolí (zaměření na vlastní tělo→ zaměření na vnější objekty)</a:t>
            </a:r>
          </a:p>
          <a:p>
            <a:r>
              <a:rPr lang="cs-CZ" dirty="0"/>
              <a:t>Dělání věcí záměrně</a:t>
            </a:r>
          </a:p>
          <a:p>
            <a:r>
              <a:rPr lang="cs-CZ" dirty="0"/>
              <a:t>Egocentričtí</a:t>
            </a:r>
          </a:p>
          <a:p>
            <a:r>
              <a:rPr lang="cs-CZ" dirty="0"/>
              <a:t>TRVALOST OBJEKTU (8./9. měsíc)</a:t>
            </a:r>
          </a:p>
        </p:txBody>
      </p:sp>
    </p:spTree>
    <p:extLst>
      <p:ext uri="{BB962C8B-B14F-4D97-AF65-F5344CB8AC3E}">
        <p14:creationId xmlns:p14="http://schemas.microsoft.com/office/powerpoint/2010/main" val="8346244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C4E3EE44-06AF-4012-A571-459F1B5EA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PŘEDOPERAČNÍ STÁDIUM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8E28FED0-98EE-4131-B876-BB46252E93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(</a:t>
            </a:r>
            <a:r>
              <a:rPr lang="cs-CZ" sz="1900" dirty="0"/>
              <a:t>SYMBOLICKÉ PŘEDPOJMOVÉ 2-4 ROKY, NÁZORNÉ 4-7 LET</a:t>
            </a:r>
            <a:r>
              <a:rPr lang="cs-CZ" dirty="0"/>
              <a:t>)</a:t>
            </a:r>
          </a:p>
          <a:p>
            <a:r>
              <a:rPr lang="cs-CZ" dirty="0"/>
              <a:t>Fantazie (+imaginární kamarádi), živé neživé objekty (animismus)</a:t>
            </a:r>
          </a:p>
          <a:p>
            <a:r>
              <a:rPr lang="cs-CZ" dirty="0"/>
              <a:t>Učíme se rozumět slovům, obrazům, gestům a to tak, že jsou to určité symboly něčeho</a:t>
            </a:r>
          </a:p>
          <a:p>
            <a:r>
              <a:rPr lang="cs-CZ" dirty="0"/>
              <a:t>Hraní si na něco</a:t>
            </a:r>
          </a:p>
          <a:p>
            <a:r>
              <a:rPr lang="cs-CZ" dirty="0"/>
              <a:t>Proč? </a:t>
            </a:r>
          </a:p>
          <a:p>
            <a:r>
              <a:rPr lang="cs-CZ" dirty="0" err="1"/>
              <a:t>Fenomenismus</a:t>
            </a:r>
            <a:r>
              <a:rPr lang="cs-CZ" dirty="0"/>
              <a:t> (svět je takový, jaký vypadá, vazba na přítomnost)</a:t>
            </a:r>
          </a:p>
          <a:p>
            <a:r>
              <a:rPr lang="cs-CZ" dirty="0"/>
              <a:t>Absolutismus (každé poznání má jednoznačnou platnost)</a:t>
            </a:r>
          </a:p>
          <a:p>
            <a:r>
              <a:rPr lang="cs-CZ" dirty="0"/>
              <a:t>Egocentrické myšlení, neschopnost konzervace kapaliny, počtu</a:t>
            </a:r>
          </a:p>
        </p:txBody>
      </p:sp>
    </p:spTree>
    <p:extLst>
      <p:ext uri="{BB962C8B-B14F-4D97-AF65-F5344CB8AC3E}">
        <p14:creationId xmlns:p14="http://schemas.microsoft.com/office/powerpoint/2010/main" val="301077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5B89718-227D-4CE6-B547-FB5536EA81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STÁDIUM KONKRÉTNÍCH OPERACÍ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A2CC563E-5E21-48F4-A5DB-25AFF821B6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7-11 let</a:t>
            </a:r>
          </a:p>
          <a:p>
            <a:r>
              <a:rPr lang="cs-CZ" dirty="0"/>
              <a:t>Logické myšlení, třídění objektů </a:t>
            </a:r>
          </a:p>
          <a:p>
            <a:r>
              <a:rPr lang="cs-CZ" dirty="0"/>
              <a:t>Induktivní myšlení, generalizace</a:t>
            </a:r>
          </a:p>
          <a:p>
            <a:r>
              <a:rPr lang="cs-CZ" dirty="0"/>
              <a:t>Konzervace, reverzibilita, decentrace</a:t>
            </a:r>
          </a:p>
          <a:p>
            <a:r>
              <a:rPr lang="cs-CZ" dirty="0"/>
              <a:t>3+5=8    8-5=3</a:t>
            </a:r>
          </a:p>
          <a:p>
            <a:r>
              <a:rPr lang="cs-CZ" dirty="0"/>
              <a:t>Hlubší sebepoznání, poznání naší jedinečnosti, učíme se vciťovat do ostatních</a:t>
            </a:r>
          </a:p>
        </p:txBody>
      </p:sp>
    </p:spTree>
    <p:extLst>
      <p:ext uri="{BB962C8B-B14F-4D97-AF65-F5344CB8AC3E}">
        <p14:creationId xmlns:p14="http://schemas.microsoft.com/office/powerpoint/2010/main" val="1816038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xmlns="" id="{DAD025B5-6FB7-4177-9CE8-CFF68871D4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STÁDIUM FORMÁLNÍCH OPERACÍ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EFEFB491-935A-4658-BD9D-B7B5C743C7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12 let+</a:t>
            </a:r>
          </a:p>
          <a:p>
            <a:r>
              <a:rPr lang="cs-CZ" dirty="0"/>
              <a:t>Abstraktní pojmy (láska, nenávist atd.)</a:t>
            </a:r>
          </a:p>
          <a:p>
            <a:r>
              <a:rPr lang="cs-CZ" dirty="0"/>
              <a:t>Myslí racionálněji o abstraktních pojmech a hypotetických událostech</a:t>
            </a:r>
          </a:p>
          <a:p>
            <a:r>
              <a:rPr lang="cs-CZ" dirty="0"/>
              <a:t>Více rozumí vlastní identitě a morálce</a:t>
            </a:r>
          </a:p>
          <a:p>
            <a:r>
              <a:rPr lang="cs-CZ" dirty="0"/>
              <a:t>Více rozumí, proč se lidi chovají, jak se chovají a jsou tak soucitnější</a:t>
            </a:r>
          </a:p>
        </p:txBody>
      </p:sp>
    </p:spTree>
    <p:extLst>
      <p:ext uri="{BB962C8B-B14F-4D97-AF65-F5344CB8AC3E}">
        <p14:creationId xmlns:p14="http://schemas.microsoft.com/office/powerpoint/2010/main" val="3076602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3707</TotalTime>
  <Words>810</Words>
  <Application>Microsoft Office PowerPoint</Application>
  <PresentationFormat>Širokoúhlá obrazovka</PresentationFormat>
  <Paragraphs>75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9" baseType="lpstr">
      <vt:lpstr>Calibri Light</vt:lpstr>
      <vt:lpstr>Rockwell</vt:lpstr>
      <vt:lpstr>Wingdings</vt:lpstr>
      <vt:lpstr>Atlas</vt:lpstr>
      <vt:lpstr>Vývojová psychologie</vt:lpstr>
      <vt:lpstr>Osnova</vt:lpstr>
      <vt:lpstr>Prezentace aplikace PowerPoint</vt:lpstr>
      <vt:lpstr>O kom je řeč?</vt:lpstr>
      <vt:lpstr>Jednotlivá stádia</vt:lpstr>
      <vt:lpstr>SENZOMOTORICKÉ STADIUM</vt:lpstr>
      <vt:lpstr>PŘEDOPERAČNÍ STÁDIUM</vt:lpstr>
      <vt:lpstr>STÁDIUM KONKRÉTNÍCH OPERACÍ</vt:lpstr>
      <vt:lpstr>STÁDIUM FORMÁLNÍCH OPERACÍ</vt:lpstr>
      <vt:lpstr>Adolescence (Shakespeare, zimní pohádka)</vt:lpstr>
      <vt:lpstr>Periodizace</vt:lpstr>
      <vt:lpstr>Adolescence</vt:lpstr>
      <vt:lpstr>Attachment</vt:lpstr>
      <vt:lpstr>Vývojové úkoly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Vývojová psychologie</dc:title>
  <dc:creator>veronika</dc:creator>
  <cp:lastModifiedBy>admin</cp:lastModifiedBy>
  <cp:revision>15</cp:revision>
  <dcterms:created xsi:type="dcterms:W3CDTF">2019-03-17T17:14:05Z</dcterms:created>
  <dcterms:modified xsi:type="dcterms:W3CDTF">2019-04-03T11:56:36Z</dcterms:modified>
</cp:coreProperties>
</file>