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56" r:id="rId2"/>
    <p:sldId id="257" r:id="rId3"/>
    <p:sldId id="259" r:id="rId4"/>
    <p:sldId id="287" r:id="rId5"/>
    <p:sldId id="272" r:id="rId6"/>
    <p:sldId id="274" r:id="rId7"/>
    <p:sldId id="273" r:id="rId8"/>
    <p:sldId id="275" r:id="rId9"/>
    <p:sldId id="277" r:id="rId10"/>
    <p:sldId id="286" r:id="rId11"/>
    <p:sldId id="288" r:id="rId12"/>
    <p:sldId id="281" r:id="rId13"/>
    <p:sldId id="283" r:id="rId14"/>
    <p:sldId id="279" r:id="rId15"/>
    <p:sldId id="265" r:id="rId16"/>
    <p:sldId id="264" r:id="rId17"/>
    <p:sldId id="258" r:id="rId18"/>
    <p:sldId id="262" r:id="rId19"/>
    <p:sldId id="266" r:id="rId20"/>
    <p:sldId id="263" r:id="rId21"/>
    <p:sldId id="267" r:id="rId22"/>
    <p:sldId id="271" r:id="rId23"/>
    <p:sldId id="268" r:id="rId24"/>
    <p:sldId id="270" r:id="rId25"/>
    <p:sldId id="26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3"/>
    <p:restoredTop sz="94665"/>
  </p:normalViewPr>
  <p:slideViewPr>
    <p:cSldViewPr snapToGrid="0" snapToObjects="1">
      <p:cViewPr varScale="1">
        <p:scale>
          <a:sx n="94" d="100"/>
          <a:sy n="94" d="100"/>
        </p:scale>
        <p:origin x="224" y="5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smtClean="0"/>
              <a:t>3/28/19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78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378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3/28/19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3/28/19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3/28/19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51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estmojeplus.cz/" TargetMode="External"/><Relationship Id="rId2" Type="http://schemas.openxmlformats.org/officeDocument/2006/relationships/hyperlink" Target="https://www.authentichappiness.sas.upenn.edu/testcent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8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67C06-5769-BF4A-A2B2-2BA36D820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Vývojová psychologie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DDBAC-4C72-734A-82F1-38A798625A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5951" y="3429000"/>
            <a:ext cx="3222703" cy="555593"/>
          </a:xfrm>
        </p:spPr>
        <p:txBody>
          <a:bodyPr>
            <a:noAutofit/>
          </a:bodyPr>
          <a:lstStyle/>
          <a:p>
            <a:r>
              <a:rPr lang="cs-CZ" sz="3700" dirty="0"/>
              <a:t>4.seminá</a:t>
            </a:r>
            <a:r>
              <a:rPr lang="cs-CZ" sz="3700" b="1" dirty="0"/>
              <a:t>ř</a:t>
            </a:r>
          </a:p>
        </p:txBody>
      </p:sp>
    </p:spTree>
    <p:extLst>
      <p:ext uri="{BB962C8B-B14F-4D97-AF65-F5344CB8AC3E}">
        <p14:creationId xmlns:p14="http://schemas.microsoft.com/office/powerpoint/2010/main" val="2693607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8FABD5-007A-44E8-9204-73538377F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957763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Kojenecké období- nemám Já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Batolecí věk- dospívám k Já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Předškolní věk- jsem to, co mohu svobodně dělat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Školní věk- jsem to, co umím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Dospívání- jsem to, čemu věřím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Mladší a střední věk dospělý- jsem to, co miluji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Pozdní věk dospělý- jsem to, co poskytuji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Stáří- jsem to, co po mně zůstane</a:t>
            </a:r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r>
              <a:rPr lang="cs-CZ" altLang="cs-CZ" dirty="0"/>
              <a:t>                           1G, 2B, 3C, 4F, 5E, 6H, 7D, 8A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21623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E31A5-B68B-CF43-8E81-005E52B88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PomoZ</a:t>
            </a:r>
            <a:r>
              <a:rPr lang="cs-CZ" dirty="0"/>
              <a:t> zjistit kolegovi víc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BE5DC-C04A-7E4C-BFC6-E1FE07C59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kterých situacích se cítíš sebejistě?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Co rád děláš ve volném čase? Jaké schopnosti/vlastnosti k tomu využíváš?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Kterými třemi přídavnými jmény by tě popsali tvoji kamarádi?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Jaký nejlepší kompliment si kdy dostal/a?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Které tvoje vlastnosti/schopnosti ti pomohly zvládnout těžké chvíle?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něco za co jsi na sebe pyšný/á?</a:t>
            </a:r>
          </a:p>
        </p:txBody>
      </p:sp>
    </p:spTree>
    <p:extLst>
      <p:ext uri="{BB962C8B-B14F-4D97-AF65-F5344CB8AC3E}">
        <p14:creationId xmlns:p14="http://schemas.microsoft.com/office/powerpoint/2010/main" val="3538641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64EBF-0A08-4DC4-85B7-35DE40BE0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		Sebepoznání-dotazníky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1084E5-C889-43DB-AEEA-33236AD6D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 zjišťování silných stránek sestavili </a:t>
            </a:r>
            <a:r>
              <a:rPr lang="cs-CZ" dirty="0" err="1"/>
              <a:t>Seligman</a:t>
            </a:r>
            <a:r>
              <a:rPr lang="cs-CZ" dirty="0"/>
              <a:t> a </a:t>
            </a:r>
            <a:r>
              <a:rPr lang="cs-CZ" dirty="0" err="1"/>
              <a:t>Peterson</a:t>
            </a:r>
            <a:r>
              <a:rPr lang="cs-CZ" dirty="0"/>
              <a:t> obsáhlý dotazník „VIA Inventory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Strenghts</a:t>
            </a:r>
            <a:r>
              <a:rPr lang="cs-CZ" dirty="0"/>
              <a:t>"  - v angličtině</a:t>
            </a:r>
          </a:p>
          <a:p>
            <a:pPr lvl="1"/>
            <a:r>
              <a:rPr lang="cs-CZ" dirty="0">
                <a:hlinkClick r:id="rId2"/>
              </a:rPr>
              <a:t>https://www.authentichappiness.sas.upenn.edu/testcenter</a:t>
            </a:r>
            <a:endParaRPr lang="cs-CZ" dirty="0"/>
          </a:p>
          <a:p>
            <a:r>
              <a:rPr lang="cs-CZ" dirty="0"/>
              <a:t>Zjišťování silných stránek u dětí (SCIO)</a:t>
            </a:r>
          </a:p>
          <a:p>
            <a:pPr lvl="1"/>
            <a:r>
              <a:rPr lang="cs-CZ" dirty="0">
                <a:hlinkClick r:id="rId3"/>
              </a:rPr>
              <a:t>http://testmojeplus.cz/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id="{064B24CA-3CB9-41F2-A198-14F657B1E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1" y="4311650"/>
            <a:ext cx="3810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uvisejÃ­cÃ­ obrÃ¡zek">
            <a:extLst>
              <a:ext uri="{FF2B5EF4-FFF2-40B4-BE49-F238E27FC236}">
                <a16:creationId xmlns:a16="http://schemas.microsoft.com/office/drawing/2014/main" id="{08A27ADC-E806-49F8-9676-ADB6D3E50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56" y="4311650"/>
            <a:ext cx="3810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870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A0D96C-4630-4222-AC71-33DB455C5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				Psaní deníku</a:t>
            </a:r>
          </a:p>
        </p:txBody>
      </p:sp>
      <p:pic>
        <p:nvPicPr>
          <p:cNvPr id="3074" name="Picture 2" descr="VÃ½sledek obrÃ¡zku pro PSANÃ DENÃKU">
            <a:extLst>
              <a:ext uri="{FF2B5EF4-FFF2-40B4-BE49-F238E27FC236}">
                <a16:creationId xmlns:a16="http://schemas.microsoft.com/office/drawing/2014/main" id="{AA82EBB1-B3FC-4D91-B126-76F5D70F8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979" y="1680202"/>
            <a:ext cx="3484041" cy="261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77E73114-975F-4D91-8F4E-181E5CA0FB46}"/>
              </a:ext>
            </a:extLst>
          </p:cNvPr>
          <p:cNvSpPr/>
          <p:nvPr/>
        </p:nvSpPr>
        <p:spPr>
          <a:xfrm>
            <a:off x="755010" y="4731147"/>
            <a:ext cx="102094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dirty="0"/>
              <a:t>			Tři dobré věci (</a:t>
            </a:r>
            <a:r>
              <a:rPr lang="cs-CZ" dirty="0" err="1"/>
              <a:t>Seligman</a:t>
            </a:r>
            <a:r>
              <a:rPr lang="cs-CZ" dirty="0"/>
              <a:t>, 2014)</a:t>
            </a:r>
          </a:p>
          <a:p>
            <a:pPr lvl="1"/>
            <a:r>
              <a:rPr lang="cs-CZ" dirty="0"/>
              <a:t>Po dobu jednoho týdne si každý den zapisovat tři pozitivní věci, které se mi v tyto dny přihodily. Navíc připsat ke každé události odpověď na alespoň jednu z těchto tří otázek: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Proč se mi tato věc přihodila?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Co to pro mě znamená?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Co mohu udělat, abych podobných událostí prožil/a v budoucnu více? </a:t>
            </a:r>
          </a:p>
        </p:txBody>
      </p:sp>
    </p:spTree>
    <p:extLst>
      <p:ext uri="{BB962C8B-B14F-4D97-AF65-F5344CB8AC3E}">
        <p14:creationId xmlns:p14="http://schemas.microsoft.com/office/powerpoint/2010/main" val="2893807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sebepoznÃ¡nÃ­ kuneÅ¡">
            <a:extLst>
              <a:ext uri="{FF2B5EF4-FFF2-40B4-BE49-F238E27FC236}">
                <a16:creationId xmlns:a16="http://schemas.microsoft.com/office/drawing/2014/main" id="{034745EB-493D-4123-8172-D94C909D38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4" y="441443"/>
            <a:ext cx="280875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Ã½sledek obrÃ¡zku pro jak vybudovat a posÃ­lit sebedÅ¯vÄru">
            <a:extLst>
              <a:ext uri="{FF2B5EF4-FFF2-40B4-BE49-F238E27FC236}">
                <a16:creationId xmlns:a16="http://schemas.microsoft.com/office/drawing/2014/main" id="{8BE60089-21D1-4EEF-9B57-D24B517F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787" y="1996580"/>
            <a:ext cx="304694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09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0782-A675-404B-A1AE-AF20484E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2174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Hádanka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66D1D-26C0-4849-A452-BD0BD4A1D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743075"/>
            <a:ext cx="9441180" cy="442912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„V jedné daleké zemi umírala žena, která onemocněla zvláštním druhem rakoviny. Existoval lék, o němž si lékaři mysleli, že by mohl ženu zachránit. Šlo o určitou formu radia, kterou jeden lékárník v témže městě právě přednedávnem objevil. Výroba byla velmi drahá, avšak lékárník požadoval desetkrát víc, než kolik jej stála výroba. Za radium zaplatil 200 dolarů a za malou dózu s lékem požadovat 2000. Heinz, manžel nemocné ženy, vyhledal všechny své známé, aby si půjčil peníze a usiloval i o podporu úřadů. Shromáždil však jen 1000 dolarů, tedy polovinu požadované ceny. Vyprávěl lékárníkovi, že jeho žena umírá, a prosil jej, aby mu lék prodal levněji, nebo ho nechal zaplatit později. Lékárník však řekl: „Ne, já jsem ten lék objevil a chci na něm vydělat nějaké peníze.“ Heinz tím vyčerpal všechny legální možnosti; je zcela zoufalý a uvažuje, zda by se neměl do lékárny vloupat a lék pro svou ženu ukrást.“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B5410-01E2-134F-8BD4-E6F79EEA0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61" y="4280899"/>
            <a:ext cx="2508239" cy="24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54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BD6D9-EE8F-2D48-AB20-47ADEBE51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244" y="484631"/>
            <a:ext cx="11830755" cy="316879"/>
          </a:xfrm>
        </p:spPr>
        <p:txBody>
          <a:bodyPr>
            <a:noAutofit/>
          </a:bodyPr>
          <a:lstStyle/>
          <a:p>
            <a:r>
              <a:rPr lang="cs-CZ" sz="3500" dirty="0"/>
              <a:t>Vyber 3 možná řešení problému a </a:t>
            </a:r>
            <a:r>
              <a:rPr lang="cs-CZ" sz="3500" dirty="0" err="1"/>
              <a:t>seřaĎ</a:t>
            </a:r>
            <a:r>
              <a:rPr lang="cs-CZ" sz="3500" dirty="0"/>
              <a:t> je podle preferencí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F2E2B-92D4-C444-A794-2F074C4F7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200" y="1320800"/>
            <a:ext cx="11988800" cy="5147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1. Heinz by se neměl pokoušet ukrást lék, protože krádež je nezákonná, a je důležité, aby byly dodržovány zákony společnosti.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2. Heinz by se neměl snažit ukrást drogu, protože by mohl být chycen a jít do vězení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3. Heinz by se měl pokusit ukrást lék bez ohledu na důsledky, protože právo člověka na život je mnohem důležitější než dodržování jakéhokoli zákona společnosti.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4. Heinz by se měl pokusit ukrást lék, protože lékařské objevy, jako je tento, by měly být sdíleny se společností jako celku a dobro společnosti je mnohem důležitější než práva a zisky jakékoli korporace.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5. Heinz by se měl pokusit ukrást lék, protože nevěří, že se může bez své ženy dostat.  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6. Heinz by se měl pokusit ukrást lék, protože žádné dítě by nemělo vyrůstat bez matky. 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7. Heinz by neměl drogu ukrást, protože jeho spolupracovníci by byli velmi zklamaní, kdyby to zjistili.  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8. Heinz by se neměl snažit ukrást drogu, protože mu jeho žena řekla, aby to neudělala.  </a:t>
            </a: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9. Heinz by se měl pokusit ukrást lék, protože nejenže mohl zachránit život své ženy, ale mohl také prodat lék a zaplatit všechny účty za zdravotní péči se zisky.</a:t>
            </a:r>
          </a:p>
        </p:txBody>
      </p:sp>
    </p:spTree>
    <p:extLst>
      <p:ext uri="{BB962C8B-B14F-4D97-AF65-F5344CB8AC3E}">
        <p14:creationId xmlns:p14="http://schemas.microsoft.com/office/powerpoint/2010/main" val="834631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4">
            <a:extLst>
              <a:ext uri="{FF2B5EF4-FFF2-40B4-BE49-F238E27FC236}">
                <a16:creationId xmlns:a16="http://schemas.microsoft.com/office/drawing/2014/main" id="{395BC10F-28F2-43C8-9B67-1D3A0543A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5B14FF-8C1E-C14E-9E11-9E4664A8A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4800" dirty="0"/>
              <a:t>O jakém tématu se BAVÍME?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E94AB-5453-154B-8F5D-04FABB41A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109" y="2943543"/>
            <a:ext cx="6462309" cy="2181028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2B9E3B51-22BC-0D4B-AF83-A720712EAE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82" y="1033906"/>
            <a:ext cx="3669501" cy="2623694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8AB1E12-35CD-014D-9A47-3DF1F61B42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264" r="13898" b="2"/>
          <a:stretch/>
        </p:blipFill>
        <p:spPr>
          <a:xfrm>
            <a:off x="1148005" y="4034057"/>
            <a:ext cx="2742483" cy="2287154"/>
          </a:xfrm>
          <a:prstGeom prst="rect">
            <a:avLst/>
          </a:prstGeom>
        </p:spPr>
      </p:pic>
      <p:grpSp>
        <p:nvGrpSpPr>
          <p:cNvPr id="24" name="Group 16">
            <a:extLst>
              <a:ext uri="{FF2B5EF4-FFF2-40B4-BE49-F238E27FC236}">
                <a16:creationId xmlns:a16="http://schemas.microsoft.com/office/drawing/2014/main" id="{B0304908-7666-49AF-8BE8-B722183B3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06BD438-6F5A-499B-9867-7B6FF7633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FC5E2A3-26AB-4A75-9D71-38E96FBB5E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0128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3AE4E-8A4B-4FE0-ACB0-217F6221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Stádia </a:t>
            </a:r>
          </a:p>
        </p:txBody>
      </p:sp>
      <p:sp>
        <p:nvSpPr>
          <p:cNvPr id="4" name="AutoShape 2" descr="SouvisejÃ­cÃ­ obrÃ¡zek">
            <a:extLst>
              <a:ext uri="{FF2B5EF4-FFF2-40B4-BE49-F238E27FC236}">
                <a16:creationId xmlns:a16="http://schemas.microsoft.com/office/drawing/2014/main" id="{80C3D0E6-A46E-4D85-BC64-AF3C0900D8BE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cs-CZ" b="1" dirty="0"/>
              <a:t>1. </a:t>
            </a:r>
            <a:r>
              <a:rPr lang="cs-CZ" b="1" dirty="0" err="1"/>
              <a:t>Prekonvenční</a:t>
            </a:r>
            <a:r>
              <a:rPr lang="cs-CZ" b="1" dirty="0"/>
              <a:t> úroveň morálky (2–7 let věku dítěte)</a:t>
            </a:r>
          </a:p>
          <a:p>
            <a:pPr lvl="1"/>
            <a:r>
              <a:rPr lang="cs-CZ" b="1" dirty="0"/>
              <a:t>a)</a:t>
            </a:r>
            <a:r>
              <a:rPr lang="cs-CZ" dirty="0"/>
              <a:t> </a:t>
            </a:r>
            <a:r>
              <a:rPr lang="cs-CZ" b="1" dirty="0"/>
              <a:t>orientace na trest</a:t>
            </a:r>
          </a:p>
          <a:p>
            <a:pPr lvl="1"/>
            <a:r>
              <a:rPr lang="cs-CZ" b="1" dirty="0"/>
              <a:t>b)</a:t>
            </a:r>
            <a:r>
              <a:rPr lang="cs-CZ" dirty="0"/>
              <a:t> </a:t>
            </a:r>
            <a:r>
              <a:rPr lang="cs-CZ" b="1" dirty="0"/>
              <a:t>orientace na odměnu</a:t>
            </a:r>
          </a:p>
          <a:p>
            <a:r>
              <a:rPr lang="cs-CZ" b="1" dirty="0"/>
              <a:t>2. Konvenční úroveň morálky (7–11 let věku dítěte)</a:t>
            </a:r>
          </a:p>
          <a:p>
            <a:pPr lvl="1"/>
            <a:r>
              <a:rPr lang="cs-CZ" b="1" dirty="0"/>
              <a:t>a)</a:t>
            </a:r>
            <a:r>
              <a:rPr lang="cs-CZ" dirty="0"/>
              <a:t> </a:t>
            </a:r>
            <a:r>
              <a:rPr lang="cs-CZ" b="1" dirty="0"/>
              <a:t>orientace na to, být hodným dítětem</a:t>
            </a:r>
          </a:p>
          <a:p>
            <a:pPr lvl="1"/>
            <a:r>
              <a:rPr lang="pt-BR" b="1" dirty="0"/>
              <a:t>b) orientace na řád a zákon</a:t>
            </a:r>
            <a:endParaRPr lang="cs-CZ" b="1" dirty="0"/>
          </a:p>
          <a:p>
            <a:r>
              <a:rPr lang="cs-CZ" b="1" dirty="0"/>
              <a:t>3. </a:t>
            </a:r>
            <a:r>
              <a:rPr lang="cs-CZ" b="1" dirty="0" err="1"/>
              <a:t>Postkonvenční</a:t>
            </a:r>
            <a:r>
              <a:rPr lang="cs-CZ" b="1" dirty="0"/>
              <a:t> úroveň morálky (12 let a výše)</a:t>
            </a:r>
          </a:p>
          <a:p>
            <a:pPr lvl="1"/>
            <a:r>
              <a:rPr lang="cs-CZ" b="1" dirty="0"/>
              <a:t>a) orientace na společenskou smlouvu </a:t>
            </a:r>
          </a:p>
          <a:p>
            <a:pPr lvl="1"/>
            <a:r>
              <a:rPr lang="cs-CZ" b="1" dirty="0"/>
              <a:t>(b) stadium univerzální etiky)</a:t>
            </a:r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309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3ED574-26EE-9B49-8E5D-4EC5DC594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950977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200" dirty="0"/>
              <a:t>Jeho teorie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EE86C1-30AC-1247-91F1-21CF963685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72" r="647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8A61A-86D4-664A-93DD-8512E0235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2266" y="1571625"/>
            <a:ext cx="4636391" cy="4600575"/>
          </a:xfrm>
        </p:spPr>
        <p:txBody>
          <a:bodyPr>
            <a:normAutofit/>
          </a:bodyPr>
          <a:lstStyle/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Pořadí fází je pevné</a:t>
            </a:r>
          </a:p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Průběh fází závisí na kognitivním vývoji</a:t>
            </a:r>
          </a:p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Osoba nemůže postupovat na úroveň II, dokud nedosáhne stadia konkrétních operací a nemůže dosáhnout úrovně III, dokud nedosáhne formálních operací. </a:t>
            </a:r>
          </a:p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 Vyšší kognitivní vývoj však nezajišťuje vyšší úroveň morálního vývoje</a:t>
            </a:r>
          </a:p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 Jednotlivci chápou (ale nepřijímají) morální uvažování ve stadiích, která jsou pod jejich vlastní úrovní</a:t>
            </a:r>
          </a:p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Jednotlivci chápou (a jsou přitahováni) morální uvažování v jedné fázi nad svou vlastní</a:t>
            </a:r>
          </a:p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Jednotlivci v různých fázích mohou dospět ke stejným morálním rozhodnutím, ale jejich důvody se budou lišit</a:t>
            </a:r>
          </a:p>
          <a:p>
            <a:r>
              <a:rPr lang="cs-CZ" sz="1100" dirty="0">
                <a:latin typeface="Arial" panose="020B0604020202020204" pitchFamily="34" charset="0"/>
                <a:cs typeface="Arial" panose="020B0604020202020204" pitchFamily="34" charset="0"/>
              </a:rPr>
              <a:t>Jednání člověka není vždy v souladu s jeho morálním uvažováním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31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CF2FEC-9AEF-7E46-AD68-D30F6901D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1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34B9A0-83D7-FD49-B213-5DEF55F0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023" y="41148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Osnova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306B8-8B8A-2845-9759-B5206F443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725" y="1879095"/>
            <a:ext cx="6016111" cy="1789657"/>
          </a:xfrm>
        </p:spPr>
        <p:txBody>
          <a:bodyPr>
            <a:normAutofit/>
          </a:bodyPr>
          <a:lstStyle/>
          <a:p>
            <a:r>
              <a:rPr lang="cs-CZ" dirty="0"/>
              <a:t>Opakování</a:t>
            </a:r>
          </a:p>
          <a:p>
            <a:r>
              <a:rPr lang="cs-CZ" dirty="0" err="1"/>
              <a:t>Erickson</a:t>
            </a:r>
            <a:endParaRPr lang="cs-CZ" dirty="0"/>
          </a:p>
          <a:p>
            <a:r>
              <a:rPr lang="cs-CZ" dirty="0"/>
              <a:t>Sebehodnocení</a:t>
            </a:r>
          </a:p>
          <a:p>
            <a:r>
              <a:rPr lang="cs-CZ" dirty="0"/>
              <a:t>Hádanka </a:t>
            </a:r>
          </a:p>
          <a:p>
            <a:endParaRPr lang="cs-CZ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852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71E11-085B-4EB9-916D-A8145E1AE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Heinzovo dilema a jednotlivá stádia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A6F5CA-3F52-4CEB-9E06-D00202FF1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157" y="2438400"/>
            <a:ext cx="9942440" cy="3816626"/>
          </a:xfrm>
        </p:spPr>
        <p:txBody>
          <a:bodyPr>
            <a:normAutofit lnSpcReduction="1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1. stádium (poslušnost): Heinz neměl ukrást lék, protože následkem toho by byl uvězněn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2. stádium (osobní zájem): Heinz měl ukrást lék, protože pak by byl mnohem šťastnější, kdyby zachránil svou ženu, i kdyby byl odsouzen do vězení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3. stádium (hodné dítě): Heinz měl ukrást lék, protože to jeho žena očekávala.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4. stádium (zákon): Heinz neměl ukrást lék, protože zákon zakazuje krást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5. stádium (společenská smlouva, lidská práva): Heinz měl ukrást lék, protože každý má právo na život, bez ohledu na zákon. Nebo: Heinz neměl ukrást lék, protože vědec má právo na kompenzaci za své úsilí.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6. stádium (univerzální etika, individuální svědomí): Heinz měl ukrást lék, protože zachránit lidský život je základnější hodnota než právo jiné osoby na majetek. Nebo: Heinz neměl ukrást lék, protože tak porušil zlaté pravidlo cti a respektu.</a:t>
            </a:r>
          </a:p>
        </p:txBody>
      </p:sp>
    </p:spTree>
    <p:extLst>
      <p:ext uri="{BB962C8B-B14F-4D97-AF65-F5344CB8AC3E}">
        <p14:creationId xmlns:p14="http://schemas.microsoft.com/office/powerpoint/2010/main" val="3522018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463899-8D83-194E-A5B9-6B5F2B88F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9237" y="425450"/>
            <a:ext cx="1587500" cy="2235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82474-BEB6-C64F-A429-BEA2CE68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22" y="265176"/>
            <a:ext cx="2438400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E8F3A7-8CFF-B44F-890D-D9DA0CC7E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880" y="4572063"/>
            <a:ext cx="1168400" cy="173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99B554-FE19-A14B-BEB5-D1EB762F3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2012" y="4525168"/>
            <a:ext cx="1587500" cy="1587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242DFC-5D01-1248-94C2-EB437FCC5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6556" y="3805237"/>
            <a:ext cx="4986245" cy="30273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32ACE0-CB3A-734C-ACE4-2ADAD9B7B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538" y="1263317"/>
            <a:ext cx="2333312" cy="166131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CDFD9A-4436-494E-A128-0F1559E60AE0}"/>
              </a:ext>
            </a:extLst>
          </p:cNvPr>
          <p:cNvCxnSpPr/>
          <p:nvPr/>
        </p:nvCxnSpPr>
        <p:spPr>
          <a:xfrm>
            <a:off x="352393" y="4157663"/>
            <a:ext cx="711359" cy="606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6C83F5F-E2FF-104B-BAC9-0A36F158491F}"/>
              </a:ext>
            </a:extLst>
          </p:cNvPr>
          <p:cNvCxnSpPr/>
          <p:nvPr/>
        </p:nvCxnSpPr>
        <p:spPr>
          <a:xfrm>
            <a:off x="2535966" y="5318918"/>
            <a:ext cx="7215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726BE4-1996-3E48-BC00-61299E982B59}"/>
              </a:ext>
            </a:extLst>
          </p:cNvPr>
          <p:cNvCxnSpPr/>
          <p:nvPr/>
        </p:nvCxnSpPr>
        <p:spPr>
          <a:xfrm>
            <a:off x="5097780" y="5318918"/>
            <a:ext cx="1577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B4C624-F02B-AA44-90EB-5118AE05A66D}"/>
              </a:ext>
            </a:extLst>
          </p:cNvPr>
          <p:cNvCxnSpPr/>
          <p:nvPr/>
        </p:nvCxnSpPr>
        <p:spPr>
          <a:xfrm flipH="1" flipV="1">
            <a:off x="6986556" y="3063240"/>
            <a:ext cx="374364" cy="560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2931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3BA96D3-A4DE-0B46-B173-690B364D2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2" r="-2" b="54521"/>
          <a:stretch/>
        </p:blipFill>
        <p:spPr>
          <a:xfrm>
            <a:off x="20" y="1"/>
            <a:ext cx="7247803" cy="4257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6758A5-571A-DF41-B446-0D40A1FE2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" y="4027341"/>
            <a:ext cx="11475435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5200" kern="1200" cap="all" baseline="0" dirty="0" err="1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Freudova</a:t>
            </a:r>
            <a:r>
              <a:rPr lang="en-US" sz="5200" kern="1200" cap="all" baseline="0" dirty="0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5200" kern="1200" cap="all" baseline="0" dirty="0" err="1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teorie</a:t>
            </a:r>
            <a:r>
              <a:rPr lang="en-US" sz="5200" kern="1200" cap="all" baseline="0" dirty="0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5200" kern="1200" cap="all" baseline="0" dirty="0" err="1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psychosexuálního</a:t>
            </a:r>
            <a:r>
              <a:rPr lang="en-US" sz="5200" kern="1200" cap="all" baseline="0" dirty="0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</a:t>
            </a:r>
            <a:r>
              <a:rPr lang="en-US" sz="5200" kern="1200" cap="all" baseline="0" dirty="0" err="1">
                <a:blipFill dpi="0" rotWithShape="1">
                  <a:blip r:embed="rId3">
                    <a:extLst/>
                  </a:blip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vývoje</a:t>
            </a:r>
            <a:endParaRPr lang="en-US" sz="5200" kern="1200" cap="all" baseline="0" dirty="0">
              <a:blipFill dpi="0" rotWithShape="1">
                <a:blip r:embed="rId3">
                  <a:extLst/>
                </a:blip>
                <a:srcRect/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F4879-9170-8B47-93EE-81FF05999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5908302"/>
            <a:ext cx="9052560" cy="36448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1900" dirty="0"/>
              <a:t>https://</a:t>
            </a:r>
            <a:r>
              <a:rPr lang="en-US" sz="1900" dirty="0" err="1"/>
              <a:t>www.youtube.com</a:t>
            </a:r>
            <a:r>
              <a:rPr lang="en-US" sz="1900" dirty="0"/>
              <a:t>/</a:t>
            </a:r>
            <a:r>
              <a:rPr lang="en-US" sz="1900" dirty="0" err="1"/>
              <a:t>watch?v</a:t>
            </a:r>
            <a:r>
              <a:rPr lang="en-US" sz="1900" dirty="0"/>
              <a:t>=cvOoYX45G_0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CE5396-DB11-1046-BB09-147AFBC07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66" r="2" b="33892"/>
          <a:stretch/>
        </p:blipFill>
        <p:spPr>
          <a:xfrm>
            <a:off x="7415784" y="-2"/>
            <a:ext cx="4776216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7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14BFCB-9C97-A846-A009-15579E575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2" y="1461895"/>
            <a:ext cx="4806271" cy="39291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749C3F-76EE-AD4B-B584-C41D096F3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390" y="1822365"/>
            <a:ext cx="4806271" cy="32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44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32432-58F1-8941-9E3A-05E6F3771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Když se ve Freudových psychosexuálních fázích nevyřeší konflikty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D7727-89EF-124A-9177-2E5C1BB83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V případě nevyřešení některého z vývojových stadií si nese jedinec s sebou do dospělosti tento konflikt v podobě </a:t>
            </a:r>
            <a:r>
              <a:rPr lang="cs-CZ" b="1" i="1" u="sng" dirty="0">
                <a:latin typeface="Arial" panose="020B0604020202020204" pitchFamily="34" charset="0"/>
                <a:cs typeface="Arial" panose="020B0604020202020204" pitchFamily="34" charset="0"/>
              </a:rPr>
              <a:t>fixace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na toto stadium a omezuje se tak možnost dalšího osobnostního vývoje.</a:t>
            </a:r>
          </a:p>
          <a:p>
            <a:pPr marL="0" indent="0" algn="just">
              <a:buNone/>
            </a:pP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Jedinec se pak při stavech tísně vrací (dochází k regresi) ke vývojově mladším způsobům vyrovnávání se se zátěží, které používal v dětství v době nevyřešeného vývojovém stadiu.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AFF67-379F-DA49-983F-DB2BD5E49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836" y="4343400"/>
            <a:ext cx="2799471" cy="2274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47563A-C9E9-A443-AD66-A9888E505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605" y="4506595"/>
            <a:ext cx="1948180" cy="19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07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4DD2A-2262-0D41-9B32-80178CEAF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kterém stádiu je řeč?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5B8E6-A103-B849-8802-51E9D2BCD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Carl kouří, pije alkohol, přejídá se a kouše si nehty. Na kterou etapu Freudových stádií psychosexuálního vývoje je Carl fixován?</a:t>
            </a:r>
          </a:p>
          <a:p>
            <a:r>
              <a:rPr lang="cs-CZ" dirty="0"/>
              <a:t>Která etapa Freudových fází psychosexuálního vývoje je charakterizována chlapcovými nevědomými sexuálními touhami po matce?</a:t>
            </a:r>
          </a:p>
          <a:p>
            <a:r>
              <a:rPr lang="cs-CZ" dirty="0"/>
              <a:t>Carl je posedlý čistotou a kontrolou. Na kterou etapu Freudových fází psychosexuálního vývoje je Carl fixován?</a:t>
            </a:r>
          </a:p>
          <a:p>
            <a:r>
              <a:rPr lang="cs-CZ" dirty="0"/>
              <a:t>Freudova poslední etapa psychosexuálního vývoje, kde si jedinec vyvíjí silný sexuální zájem o lidi mimo rodinu</a:t>
            </a:r>
          </a:p>
          <a:p>
            <a:r>
              <a:rPr lang="cs-CZ" dirty="0"/>
              <a:t>Čtyřletá dívka soutěží se svou matkou o pozornost svého otce.</a:t>
            </a:r>
          </a:p>
          <a:p>
            <a:r>
              <a:rPr lang="cs-CZ" dirty="0"/>
              <a:t>Děti potlačí všechny své agresivní nutkání a nasměrují je do školy, atletiky, přátel</a:t>
            </a:r>
          </a:p>
          <a:p>
            <a:endParaRPr lang="cs-C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2AA24A-2004-1846-9708-D979808B0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990" y="180975"/>
            <a:ext cx="2426059" cy="180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49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FDC59-EA5D-314B-BA72-663269505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2286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Opakování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D70D9C-519B-440A-A21E-FC445550B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1611630"/>
            <a:ext cx="6572250" cy="456057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Co </a:t>
            </a:r>
            <a:r>
              <a:rPr lang="en-US" dirty="0" err="1"/>
              <a:t>je</a:t>
            </a:r>
            <a:r>
              <a:rPr lang="en-US" dirty="0"/>
              <a:t> to attachment?</a:t>
            </a:r>
          </a:p>
          <a:p>
            <a:r>
              <a:rPr lang="en-US" dirty="0" err="1"/>
              <a:t>Typy</a:t>
            </a:r>
            <a:r>
              <a:rPr lang="en-US" dirty="0"/>
              <a:t> </a:t>
            </a:r>
            <a:r>
              <a:rPr lang="en-US" dirty="0" err="1"/>
              <a:t>attechmentu</a:t>
            </a:r>
            <a:endParaRPr lang="en-US" dirty="0"/>
          </a:p>
          <a:p>
            <a:r>
              <a:rPr lang="en-US" dirty="0" err="1"/>
              <a:t>Jak</a:t>
            </a:r>
            <a:r>
              <a:rPr lang="en-US" dirty="0"/>
              <a:t> se </a:t>
            </a:r>
            <a:r>
              <a:rPr lang="en-US" dirty="0" err="1"/>
              <a:t>jmenuje</a:t>
            </a:r>
            <a:r>
              <a:rPr lang="en-US" dirty="0"/>
              <a:t> test </a:t>
            </a:r>
            <a:r>
              <a:rPr lang="en-US" dirty="0" err="1"/>
              <a:t>měřící</a:t>
            </a:r>
            <a:r>
              <a:rPr lang="en-US" dirty="0"/>
              <a:t> attachment?</a:t>
            </a:r>
          </a:p>
          <a:p>
            <a:r>
              <a:rPr lang="en-US" dirty="0"/>
              <a:t>S </a:t>
            </a:r>
            <a:r>
              <a:rPr lang="en-US" dirty="0" err="1"/>
              <a:t>čím</a:t>
            </a:r>
            <a:r>
              <a:rPr lang="en-US" dirty="0"/>
              <a:t> se </a:t>
            </a:r>
            <a:r>
              <a:rPr lang="en-US" dirty="0" err="1"/>
              <a:t>Ti</a:t>
            </a:r>
            <a:r>
              <a:rPr lang="en-US" dirty="0"/>
              <a:t> </a:t>
            </a:r>
            <a:r>
              <a:rPr lang="en-US" dirty="0" err="1"/>
              <a:t>spojuje</a:t>
            </a:r>
            <a:r>
              <a:rPr lang="en-US" dirty="0"/>
              <a:t> </a:t>
            </a:r>
            <a:r>
              <a:rPr lang="en-US" dirty="0" err="1"/>
              <a:t>termín</a:t>
            </a:r>
            <a:r>
              <a:rPr lang="en-US" dirty="0"/>
              <a:t> </a:t>
            </a:r>
            <a:r>
              <a:rPr lang="en-US" dirty="0" err="1"/>
              <a:t>trvalost</a:t>
            </a:r>
            <a:r>
              <a:rPr lang="en-US" dirty="0"/>
              <a:t> </a:t>
            </a:r>
            <a:r>
              <a:rPr lang="en-US" dirty="0" err="1"/>
              <a:t>objektu</a:t>
            </a:r>
            <a:r>
              <a:rPr lang="en-US" dirty="0"/>
              <a:t>?</a:t>
            </a:r>
          </a:p>
          <a:p>
            <a:r>
              <a:rPr lang="en-US" dirty="0"/>
              <a:t>Co v </a:t>
            </a:r>
            <a:r>
              <a:rPr lang="en-US" dirty="0" err="1"/>
              <a:t>Piagetových</a:t>
            </a:r>
            <a:r>
              <a:rPr lang="en-US" dirty="0"/>
              <a:t> </a:t>
            </a:r>
            <a:r>
              <a:rPr lang="en-US" dirty="0" err="1"/>
              <a:t>pokusech</a:t>
            </a:r>
            <a:r>
              <a:rPr lang="en-US" dirty="0"/>
              <a:t> </a:t>
            </a:r>
            <a:r>
              <a:rPr lang="en-US" dirty="0" err="1"/>
              <a:t>znamená</a:t>
            </a:r>
            <a:r>
              <a:rPr lang="en-US" dirty="0"/>
              <a:t> </a:t>
            </a:r>
            <a:r>
              <a:rPr lang="en-US" dirty="0" err="1"/>
              <a:t>schopnost</a:t>
            </a:r>
            <a:r>
              <a:rPr lang="en-US" dirty="0"/>
              <a:t> </a:t>
            </a:r>
            <a:r>
              <a:rPr lang="en-US" dirty="0" err="1"/>
              <a:t>konzervace</a:t>
            </a:r>
            <a:r>
              <a:rPr lang="en-US" dirty="0"/>
              <a:t> a v </a:t>
            </a:r>
            <a:r>
              <a:rPr lang="en-US" dirty="0" err="1"/>
              <a:t>kolika</a:t>
            </a:r>
            <a:r>
              <a:rPr lang="en-US" dirty="0"/>
              <a:t> </a:t>
            </a:r>
            <a:r>
              <a:rPr lang="en-US" dirty="0" err="1"/>
              <a:t>letech</a:t>
            </a:r>
            <a:r>
              <a:rPr lang="en-US" dirty="0"/>
              <a:t> ji </a:t>
            </a:r>
            <a:r>
              <a:rPr lang="en-US" dirty="0" err="1"/>
              <a:t>dítě</a:t>
            </a:r>
            <a:r>
              <a:rPr lang="en-US" dirty="0"/>
              <a:t> </a:t>
            </a:r>
            <a:r>
              <a:rPr lang="en-US" dirty="0" err="1"/>
              <a:t>zvládá</a:t>
            </a:r>
            <a:r>
              <a:rPr lang="en-US" dirty="0"/>
              <a:t>?</a:t>
            </a:r>
          </a:p>
          <a:p>
            <a:r>
              <a:rPr lang="en-US" dirty="0" err="1"/>
              <a:t>Jak</a:t>
            </a:r>
            <a:r>
              <a:rPr lang="en-US" dirty="0"/>
              <a:t> se Erickson </a:t>
            </a:r>
            <a:r>
              <a:rPr lang="en-US" dirty="0" err="1"/>
              <a:t>dívá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adolescenci</a:t>
            </a:r>
            <a:r>
              <a:rPr lang="en-US" dirty="0"/>
              <a:t>- co </a:t>
            </a:r>
            <a:r>
              <a:rPr lang="en-US" dirty="0" err="1"/>
              <a:t>musí</a:t>
            </a:r>
            <a:r>
              <a:rPr lang="en-US" dirty="0"/>
              <a:t> adolescent </a:t>
            </a:r>
            <a:r>
              <a:rPr lang="en-US" dirty="0" err="1"/>
              <a:t>najít</a:t>
            </a:r>
            <a:r>
              <a:rPr lang="en-US" dirty="0"/>
              <a:t>? </a:t>
            </a:r>
          </a:p>
          <a:p>
            <a:r>
              <a:rPr lang="en-US" dirty="0" err="1"/>
              <a:t>Kdo</a:t>
            </a:r>
            <a:r>
              <a:rPr lang="en-US" dirty="0"/>
              <a:t> se </a:t>
            </a:r>
            <a:r>
              <a:rPr lang="en-US" dirty="0" err="1"/>
              <a:t>zabýval</a:t>
            </a:r>
            <a:r>
              <a:rPr lang="en-US" dirty="0"/>
              <a:t> </a:t>
            </a:r>
            <a:r>
              <a:rPr lang="en-US" dirty="0" err="1"/>
              <a:t>kognitivním</a:t>
            </a:r>
            <a:r>
              <a:rPr lang="en-US" dirty="0"/>
              <a:t> </a:t>
            </a:r>
            <a:r>
              <a:rPr lang="en-US" dirty="0" err="1"/>
              <a:t>vývojem</a:t>
            </a:r>
            <a:r>
              <a:rPr lang="en-US" dirty="0"/>
              <a:t>?</a:t>
            </a:r>
          </a:p>
          <a:p>
            <a:r>
              <a:rPr lang="en-US" dirty="0" err="1"/>
              <a:t>Seřaďte</a:t>
            </a:r>
            <a:r>
              <a:rPr lang="en-US" dirty="0"/>
              <a:t> 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kognitivního</a:t>
            </a:r>
            <a:r>
              <a:rPr lang="en-US" dirty="0"/>
              <a:t> </a:t>
            </a:r>
            <a:r>
              <a:rPr lang="en-US" dirty="0" err="1"/>
              <a:t>vývoje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1. 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konkrétních</a:t>
            </a:r>
            <a:r>
              <a:rPr lang="en-US" dirty="0"/>
              <a:t> </a:t>
            </a:r>
            <a:r>
              <a:rPr lang="en-US" dirty="0" err="1"/>
              <a:t>operací</a:t>
            </a:r>
            <a:endParaRPr lang="en-US" dirty="0"/>
          </a:p>
          <a:p>
            <a:pPr lvl="1"/>
            <a:r>
              <a:rPr lang="en-US" dirty="0"/>
              <a:t>2. </a:t>
            </a:r>
            <a:r>
              <a:rPr lang="en-US" dirty="0" err="1"/>
              <a:t>senzomotorická</a:t>
            </a:r>
            <a:r>
              <a:rPr lang="en-US" dirty="0"/>
              <a:t> faze</a:t>
            </a:r>
          </a:p>
          <a:p>
            <a:pPr lvl="1"/>
            <a:r>
              <a:rPr lang="en-US" dirty="0"/>
              <a:t>3. </a:t>
            </a:r>
            <a:r>
              <a:rPr lang="en-US" dirty="0" err="1"/>
              <a:t>fáze</a:t>
            </a:r>
            <a:r>
              <a:rPr lang="en-US" dirty="0"/>
              <a:t> </a:t>
            </a:r>
            <a:r>
              <a:rPr lang="en-US" dirty="0" err="1"/>
              <a:t>formálních</a:t>
            </a:r>
            <a:r>
              <a:rPr lang="en-US" dirty="0"/>
              <a:t> </a:t>
            </a:r>
            <a:r>
              <a:rPr lang="en-US" dirty="0" err="1"/>
              <a:t>operací</a:t>
            </a:r>
            <a:endParaRPr lang="en-US" dirty="0"/>
          </a:p>
          <a:p>
            <a:pPr lvl="1"/>
            <a:r>
              <a:rPr lang="en-US" dirty="0"/>
              <a:t>4.fáze </a:t>
            </a:r>
            <a:r>
              <a:rPr lang="en-US" dirty="0" err="1"/>
              <a:t>předoperační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276634A4-5F44-D140-B71D-05F5EE76B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0" y="2274113"/>
            <a:ext cx="4773168" cy="381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80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09F939-C795-9A4A-872D-CF038F5EE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4045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64024-772A-4A4A-814F-575FB04B0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7 odpovědí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6CB45-7CC5-AC42-A4AA-891FE98C7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46" y="2093976"/>
            <a:ext cx="10800702" cy="407822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Co je příkladem autonomie versus hanby a pochybnosti? 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A)Kojenecké žvýkání a kousání prstu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B)Předškolák trvá na tom, aby si vybral vlastní oblečení, bez ohledu na to, že k sobě oblečení nepasuje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C)Školák dělá náročný matematický úkol 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D)Teenager zkouší nové způsoby a účesy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Doplň název stádia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Intimita vs.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Generativita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vs.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Výkonnost vs.</a:t>
            </a: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O jakých stádiích je řeč?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Aneta (2 roky 11 měsíců) chce pomoci s večeří, snaží se sama prostřít stůl, ale rozbije talíř a pochybuje o svých schopnostech. 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Irena a Tom (22 let) se vzali a odešli od svých rodičů a začali spolu žít </a:t>
            </a: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Ingrid je 92 let nebojí se smrti, ví, že její život měl smysl a že tu po sobě zanechá skvělé vnoučata, se kterými má nádherný vztah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987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AF35CD-DA30-4E34-B0F3-32C27766D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DBC2D-60F8-5F49-B46F-86D4AB78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350" y="484632"/>
            <a:ext cx="3544035" cy="1609344"/>
          </a:xfrm>
          <a:ln>
            <a:noFill/>
          </a:ln>
        </p:spPr>
        <p:txBody>
          <a:bodyPr>
            <a:normAutofit/>
          </a:bodyPr>
          <a:lstStyle/>
          <a:p>
            <a:endParaRPr lang="cs-CZ" sz="320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C17CFB4-A57B-434D-83DE-BCDC58D9F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99" y="956514"/>
            <a:ext cx="6882269" cy="495523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DEC3ABD-B36C-415F-B846-14992A33EB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351" y="2121408"/>
            <a:ext cx="3544034" cy="4050792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FC42DC-2C46-47C4-BC61-530557385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B91A37-AA1F-4966-8ACF-93023547DA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7B17AC5-0931-432F-9A4A-DDCFAA010A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753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4C6A80A-C3F4-48DE-80ED-845C8B3E1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070" y="0"/>
            <a:ext cx="754193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8F244-4E50-8A49-AD29-DFF4E24D3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047" y="99441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4800" dirty="0"/>
              <a:t>Sebehodnocení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64A66E-F7C8-8049-8683-92924F49C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70" y="639447"/>
            <a:ext cx="2794929" cy="27091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7661DF-0D0B-3041-96A7-3F2833331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" y="3570002"/>
            <a:ext cx="3369910" cy="242212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0DCFD-B348-424B-A1C6-B4EE92F8E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561" y="1323171"/>
            <a:ext cx="6730276" cy="4050792"/>
          </a:xfrm>
        </p:spPr>
        <p:txBody>
          <a:bodyPr>
            <a:normAutofit/>
          </a:bodyPr>
          <a:lstStyle/>
          <a:p>
            <a:r>
              <a:rPr lang="cs-CZ" sz="1800" dirty="0"/>
              <a:t>Sebehodnocení koreluje středně silně s </a:t>
            </a:r>
            <a:r>
              <a:rPr lang="cs-CZ" sz="1800" dirty="0" err="1"/>
              <a:t>depresivitou</a:t>
            </a:r>
            <a:r>
              <a:rPr lang="cs-CZ" sz="1800" dirty="0"/>
              <a:t> a emocionální labilitou (</a:t>
            </a:r>
            <a:r>
              <a:rPr lang="cs-CZ" sz="1800" dirty="0" err="1"/>
              <a:t>Joiner</a:t>
            </a:r>
            <a:r>
              <a:rPr lang="cs-CZ" sz="1800" dirty="0"/>
              <a:t>, </a:t>
            </a:r>
            <a:r>
              <a:rPr lang="cs-CZ" sz="1800" dirty="0" err="1"/>
              <a:t>Alfano</a:t>
            </a:r>
            <a:r>
              <a:rPr lang="cs-CZ" sz="1800" dirty="0"/>
              <a:t>, &amp; </a:t>
            </a:r>
            <a:r>
              <a:rPr lang="cs-CZ" sz="1800" dirty="0" err="1"/>
              <a:t>Metalsky</a:t>
            </a:r>
            <a:r>
              <a:rPr lang="cs-CZ" sz="1800" dirty="0"/>
              <a:t>, 1992) </a:t>
            </a:r>
          </a:p>
          <a:p>
            <a:r>
              <a:rPr lang="cs-CZ" sz="1800" dirty="0"/>
              <a:t>Vysoké sebehodnocení jako protektivní faktor při stresu, predikuje pozitivní emocionalitu (</a:t>
            </a:r>
            <a:r>
              <a:rPr lang="cs-CZ" sz="1800" dirty="0" err="1"/>
              <a:t>Baumeister</a:t>
            </a:r>
            <a:r>
              <a:rPr lang="cs-CZ" sz="1800" dirty="0"/>
              <a:t> et al., 2003) </a:t>
            </a:r>
          </a:p>
          <a:p>
            <a:r>
              <a:rPr lang="cs-CZ" sz="1800" dirty="0" err="1"/>
              <a:t>Battistich</a:t>
            </a:r>
            <a:r>
              <a:rPr lang="cs-CZ" sz="1800" dirty="0"/>
              <a:t>, </a:t>
            </a:r>
            <a:r>
              <a:rPr lang="cs-CZ" sz="1800" dirty="0" err="1"/>
              <a:t>Solomon</a:t>
            </a:r>
            <a:r>
              <a:rPr lang="cs-CZ" sz="1800" dirty="0"/>
              <a:t> a </a:t>
            </a:r>
            <a:r>
              <a:rPr lang="cs-CZ" sz="1800" dirty="0" err="1"/>
              <a:t>Delucchi</a:t>
            </a:r>
            <a:r>
              <a:rPr lang="cs-CZ" sz="1800" dirty="0"/>
              <a:t> (1993) zjistili, že lidé s vysokým sebehodnocením jsou ve společnosti více oblíbení než lidé s nízkým sebehodnocením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2417C7-A82F-44F7-A96F-B751F330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41F7344-9C8B-4289-B22F-5A9BE386F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D44D01D-A2CB-4AC9-9D70-A4DC027D1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Obrázek 28">
            <a:extLst>
              <a:ext uri="{FF2B5EF4-FFF2-40B4-BE49-F238E27FC236}">
                <a16:creationId xmlns:a16="http://schemas.microsoft.com/office/drawing/2014/main" id="{5E69BBDF-7729-7141-BB19-48425DA44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5337" y="3715081"/>
            <a:ext cx="775335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70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54000-082B-6C4B-934C-8FCC9B510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919F8-140F-284C-978E-E5A89EC3F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/>
          <a:lstStyle/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Děti, jimž se od vazbových osob dostává přijetí, podpory, jistoty a bezpečí, se cítí hodnotné, ceněné ve vztahu. </a:t>
            </a:r>
          </a:p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Děti s vyhýbavou citovou vazbou mají blízké vztahy asociovány s negativním modelem sebe. Strach ze závislosti a blízkosti zabraňuje sebepřijetí a kladnému sebehodnocení. </a:t>
            </a:r>
          </a:p>
          <a:p>
            <a:r>
              <a:rPr lang="cs-CZ">
                <a:latin typeface="Arial" panose="020B0604020202020204" pitchFamily="34" charset="0"/>
                <a:cs typeface="Arial" panose="020B0604020202020204" pitchFamily="34" charset="0"/>
              </a:rPr>
              <a:t>Úzkostný typ citové vazby je spjat s vysokou úzkostí a vírou ve vlastní nedostatečnost a bezcennost (Ooi, et al., 2006).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489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4D88A4C-2DB8-4A5B-AE60-B64BF4490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328411"/>
            <a:ext cx="8776667" cy="62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9152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1149</Words>
  <Application>Microsoft Macintosh PowerPoint</Application>
  <PresentationFormat>Widescreen</PresentationFormat>
  <Paragraphs>124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Vývojová psychologie</vt:lpstr>
      <vt:lpstr>Osnova</vt:lpstr>
      <vt:lpstr>Opakování</vt:lpstr>
      <vt:lpstr>PowerPoint Presentation</vt:lpstr>
      <vt:lpstr>7 odpovědí</vt:lpstr>
      <vt:lpstr>PowerPoint Presentation</vt:lpstr>
      <vt:lpstr>Sebehodnocení</vt:lpstr>
      <vt:lpstr>PowerPoint Presentation</vt:lpstr>
      <vt:lpstr>PowerPoint Presentation</vt:lpstr>
      <vt:lpstr>PowerPoint Presentation</vt:lpstr>
      <vt:lpstr>PomoZ zjistit kolegovi víc</vt:lpstr>
      <vt:lpstr>   Sebepoznání-dotazníky</vt:lpstr>
      <vt:lpstr>    Psaní deníku</vt:lpstr>
      <vt:lpstr>PowerPoint Presentation</vt:lpstr>
      <vt:lpstr>Hádanka</vt:lpstr>
      <vt:lpstr>Vyber 3 možná řešení problému a seřaĎ je podle preferencí </vt:lpstr>
      <vt:lpstr>O jakém tématu se BAVÍME?</vt:lpstr>
      <vt:lpstr>Stádia </vt:lpstr>
      <vt:lpstr>Jeho teorie</vt:lpstr>
      <vt:lpstr>Heinzovo dilema a jednotlivá stádia</vt:lpstr>
      <vt:lpstr>PowerPoint Presentation</vt:lpstr>
      <vt:lpstr>Freudova teorie psychosexuálního vývoje</vt:lpstr>
      <vt:lpstr>PowerPoint Presentation</vt:lpstr>
      <vt:lpstr>Když se ve Freudových psychosexuálních fázích nevyřeší konflikty</vt:lpstr>
      <vt:lpstr>O kterém stádiu je řeč?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Vývojová psychologie</dc:title>
  <dc:creator>Veronika Dacerová</dc:creator>
  <cp:lastModifiedBy>Veronika Dacerová</cp:lastModifiedBy>
  <cp:revision>6</cp:revision>
  <dcterms:created xsi:type="dcterms:W3CDTF">2019-04-02T21:35:09Z</dcterms:created>
  <dcterms:modified xsi:type="dcterms:W3CDTF">2019-04-02T22:30:45Z</dcterms:modified>
</cp:coreProperties>
</file>