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2" r:id="rId3"/>
    <p:sldId id="267" r:id="rId4"/>
    <p:sldId id="271" r:id="rId5"/>
    <p:sldId id="268" r:id="rId6"/>
    <p:sldId id="270" r:id="rId7"/>
    <p:sldId id="269" r:id="rId8"/>
    <p:sldId id="274" r:id="rId9"/>
    <p:sldId id="275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2"/>
  </p:normalViewPr>
  <p:slideViewPr>
    <p:cSldViewPr snapToGrid="0" snapToObjects="1">
      <p:cViewPr varScale="1">
        <p:scale>
          <a:sx n="90" d="100"/>
          <a:sy n="90" d="100"/>
        </p:scale>
        <p:origin x="232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BF16-4BB3-E24B-B4BA-3E8B43FCD976}" type="datetimeFigureOut">
              <a:rPr lang="cs-CZ" smtClean="0"/>
              <a:t>02.04.19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B4065697-783F-9E4C-A234-807A697DB9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629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BF16-4BB3-E24B-B4BA-3E8B43FCD976}" type="datetimeFigureOut">
              <a:rPr lang="cs-CZ" smtClean="0"/>
              <a:t>02.04.19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5697-783F-9E4C-A234-807A697DB9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8477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BF16-4BB3-E24B-B4BA-3E8B43FCD976}" type="datetimeFigureOut">
              <a:rPr lang="cs-CZ" smtClean="0"/>
              <a:t>02.04.19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5697-783F-9E4C-A234-807A697DB9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9988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BF16-4BB3-E24B-B4BA-3E8B43FCD976}" type="datetimeFigureOut">
              <a:rPr lang="cs-CZ" smtClean="0"/>
              <a:t>02.04.19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5697-783F-9E4C-A234-807A697DB9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2493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9C8CBF16-4BB3-E24B-B4BA-3E8B43FCD976}" type="datetimeFigureOut">
              <a:rPr lang="cs-CZ" smtClean="0"/>
              <a:t>02.04.19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B4065697-783F-9E4C-A234-807A697DB9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369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BF16-4BB3-E24B-B4BA-3E8B43FCD976}" type="datetimeFigureOut">
              <a:rPr lang="cs-CZ" smtClean="0"/>
              <a:t>02.04.19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5697-783F-9E4C-A234-807A697DB9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8251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BF16-4BB3-E24B-B4BA-3E8B43FCD976}" type="datetimeFigureOut">
              <a:rPr lang="cs-CZ" smtClean="0"/>
              <a:t>02.04.19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5697-783F-9E4C-A234-807A697DB95F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83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BF16-4BB3-E24B-B4BA-3E8B43FCD976}" type="datetimeFigureOut">
              <a:rPr lang="cs-CZ" smtClean="0"/>
              <a:t>02.04.19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5697-783F-9E4C-A234-807A697DB95F}" type="slidenum">
              <a:rPr lang="cs-CZ" smtClean="0"/>
              <a:t>‹#›</a:t>
            </a:fld>
            <a:endParaRPr lang="cs-CZ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6958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BF16-4BB3-E24B-B4BA-3E8B43FCD976}" type="datetimeFigureOut">
              <a:rPr lang="cs-CZ" smtClean="0"/>
              <a:t>02.04.19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5697-783F-9E4C-A234-807A697DB9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1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BF16-4BB3-E24B-B4BA-3E8B43FCD976}" type="datetimeFigureOut">
              <a:rPr lang="cs-CZ" smtClean="0"/>
              <a:t>02.04.19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5697-783F-9E4C-A234-807A697DB9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08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BF16-4BB3-E24B-B4BA-3E8B43FCD976}" type="datetimeFigureOut">
              <a:rPr lang="cs-CZ" smtClean="0"/>
              <a:t>02.04.19</a:t>
            </a:fld>
            <a:endParaRPr lang="cs-CZ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5697-783F-9E4C-A234-807A697DB9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160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9C8CBF16-4BB3-E24B-B4BA-3E8B43FCD976}" type="datetimeFigureOut">
              <a:rPr lang="cs-CZ" smtClean="0"/>
              <a:t>02.04.19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B4065697-783F-9E4C-A234-807A697DB9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518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A14E9-0C5B-6949-AA6C-A98F8D6C09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Vývojová psychologie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30D08-1307-EA44-AC4B-C3DC909F96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Poslední seminář</a:t>
            </a:r>
          </a:p>
        </p:txBody>
      </p:sp>
    </p:spTree>
    <p:extLst>
      <p:ext uri="{BB962C8B-B14F-4D97-AF65-F5344CB8AC3E}">
        <p14:creationId xmlns:p14="http://schemas.microsoft.com/office/powerpoint/2010/main" val="2827412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6359A-69FF-2B43-9321-AC216876A016}"/>
              </a:ext>
            </a:extLst>
          </p:cNvPr>
          <p:cNvSpPr>
            <a:spLocks noGrp="1"/>
          </p:cNvSpPr>
          <p:nvPr>
            <p:ph type="title"/>
          </p:nvPr>
        </p:nvSpPr>
        <p:spPr>
          <a:pattFill prst="pct6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/>
            <a:r>
              <a:rPr lang="cs-CZ" dirty="0"/>
              <a:t>Zpětná vazba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E0A8F-75E7-714D-86EC-86CCFE289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Jak se ti líbila výuka semináře?</a:t>
            </a: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Jakými přídavnými jmény bys popsal/a styl výuky lektora?</a:t>
            </a: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Které aktivity v semináři tě zaujaly?</a:t>
            </a: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Co by jsi změnil/a na výuce semináře vývojové psych.?</a:t>
            </a: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Co ti v semináři chybělo?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7641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6F6FA-757F-2948-8D76-39D90C699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11569-6F6A-2B4D-8C67-4E9C077B7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Opakování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Freud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Projekty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Opakování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Kahoot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Zpětná vazba</a:t>
            </a:r>
          </a:p>
        </p:txBody>
      </p:sp>
    </p:spTree>
    <p:extLst>
      <p:ext uri="{BB962C8B-B14F-4D97-AF65-F5344CB8AC3E}">
        <p14:creationId xmlns:p14="http://schemas.microsoft.com/office/powerpoint/2010/main" val="2753157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463899-8D83-194E-A5B9-6B5F2B88F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9237" y="425450"/>
            <a:ext cx="1587500" cy="223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382474-BEB6-C64F-A429-BEA2CE684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22" y="265176"/>
            <a:ext cx="2438400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E8F3A7-8CFF-B44F-890D-D9DA0CC7E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880" y="4572063"/>
            <a:ext cx="1168400" cy="173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99B554-FE19-A14B-BEB5-D1EB762F3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012" y="4525168"/>
            <a:ext cx="1587500" cy="158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242DFC-5D01-1248-94C2-EB437FCC5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6556" y="3805237"/>
            <a:ext cx="4986245" cy="302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32ACE0-CB3A-734C-ACE4-2ADAD9B7B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9538" y="1263317"/>
            <a:ext cx="2333312" cy="166131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CDFD9A-4436-494E-A128-0F1559E60AE0}"/>
              </a:ext>
            </a:extLst>
          </p:cNvPr>
          <p:cNvCxnSpPr/>
          <p:nvPr/>
        </p:nvCxnSpPr>
        <p:spPr>
          <a:xfrm>
            <a:off x="352393" y="4157663"/>
            <a:ext cx="711359" cy="606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6C83F5F-E2FF-104B-BAC9-0A36F158491F}"/>
              </a:ext>
            </a:extLst>
          </p:cNvPr>
          <p:cNvCxnSpPr/>
          <p:nvPr/>
        </p:nvCxnSpPr>
        <p:spPr>
          <a:xfrm>
            <a:off x="2535966" y="5318918"/>
            <a:ext cx="7215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7726BE4-1996-3E48-BC00-61299E982B59}"/>
              </a:ext>
            </a:extLst>
          </p:cNvPr>
          <p:cNvCxnSpPr/>
          <p:nvPr/>
        </p:nvCxnSpPr>
        <p:spPr>
          <a:xfrm>
            <a:off x="5097780" y="5318918"/>
            <a:ext cx="15773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B4C624-F02B-AA44-90EB-5118AE05A66D}"/>
              </a:ext>
            </a:extLst>
          </p:cNvPr>
          <p:cNvCxnSpPr/>
          <p:nvPr/>
        </p:nvCxnSpPr>
        <p:spPr>
          <a:xfrm flipH="1" flipV="1">
            <a:off x="6986556" y="3063240"/>
            <a:ext cx="374364" cy="560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65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3BA96D3-A4DE-0B46-B173-690B364D29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72" r="-2" b="54521"/>
          <a:stretch/>
        </p:blipFill>
        <p:spPr>
          <a:xfrm>
            <a:off x="20" y="1"/>
            <a:ext cx="7247803" cy="42573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6758A5-571A-DF41-B446-0D40A1FE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" y="4027341"/>
            <a:ext cx="11475435" cy="1472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200" kern="1200" cap="all" baseline="0" dirty="0" err="1">
                <a:blipFill dpi="0" rotWithShape="1">
                  <a:blip r:embed="rId3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Freudova</a:t>
            </a:r>
            <a:r>
              <a:rPr lang="en-US" sz="5200" kern="1200" cap="all" baseline="0" dirty="0">
                <a:blipFill dpi="0" rotWithShape="1">
                  <a:blip r:embed="rId3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  <a:r>
              <a:rPr lang="en-US" sz="5200" kern="1200" cap="all" baseline="0" dirty="0" err="1">
                <a:blipFill dpi="0" rotWithShape="1">
                  <a:blip r:embed="rId3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teorie</a:t>
            </a:r>
            <a:r>
              <a:rPr lang="en-US" sz="5200" kern="1200" cap="all" baseline="0" dirty="0">
                <a:blipFill dpi="0" rotWithShape="1">
                  <a:blip r:embed="rId3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  <a:r>
              <a:rPr lang="en-US" sz="5200" kern="1200" cap="all" baseline="0" dirty="0" err="1">
                <a:blipFill dpi="0" rotWithShape="1">
                  <a:blip r:embed="rId3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psychosexuálního</a:t>
            </a:r>
            <a:r>
              <a:rPr lang="en-US" sz="5200" kern="1200" cap="all" baseline="0" dirty="0">
                <a:blipFill dpi="0" rotWithShape="1">
                  <a:blip r:embed="rId3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  <a:r>
              <a:rPr lang="en-US" sz="5200" kern="1200" cap="all" baseline="0" dirty="0" err="1">
                <a:blipFill dpi="0" rotWithShape="1">
                  <a:blip r:embed="rId3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vývoje</a:t>
            </a:r>
            <a:endParaRPr lang="en-US" sz="5200" kern="1200" cap="all" baseline="0" dirty="0">
              <a:blipFill dpi="0" rotWithShape="1">
                <a:blip r:embed="rId3">
                  <a:extLst/>
                </a:blip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F4879-9170-8B47-93EE-81FF05999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5908302"/>
            <a:ext cx="9052560" cy="36448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900" dirty="0"/>
              <a:t>https://</a:t>
            </a:r>
            <a:r>
              <a:rPr lang="en-US" sz="1900" dirty="0" err="1"/>
              <a:t>www.youtube.com</a:t>
            </a:r>
            <a:r>
              <a:rPr lang="en-US" sz="1900" dirty="0"/>
              <a:t>/</a:t>
            </a:r>
            <a:r>
              <a:rPr lang="en-US" sz="1900" dirty="0" err="1"/>
              <a:t>watch?v</a:t>
            </a:r>
            <a:r>
              <a:rPr lang="en-US" sz="1900" dirty="0"/>
              <a:t>=cvOoYX45G_0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CE5396-DB11-1046-BB09-147AFBC07B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6" r="2" b="33892"/>
          <a:stretch/>
        </p:blipFill>
        <p:spPr>
          <a:xfrm>
            <a:off x="7415784" y="-2"/>
            <a:ext cx="4776216" cy="42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94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14BFCB-9C97-A846-A009-15579E575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2" y="1461895"/>
            <a:ext cx="4806271" cy="3929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749C3F-76EE-AD4B-B584-C41D096F3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390" y="1822365"/>
            <a:ext cx="4806271" cy="320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26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32432-58F1-8941-9E3A-05E6F377112E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cs-CZ" dirty="0"/>
              <a:t>Když se ve Freudových psychosexuálních fázích nevyřeší konflikty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D7727-89EF-124A-9177-2E5C1BB83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V případě nevyřešení některého z vývojových stadií si nese jedinec s sebou do dospělosti tento konflikt v podobě </a:t>
            </a:r>
            <a:r>
              <a:rPr lang="cs-CZ" b="1" i="1" u="sng" dirty="0">
                <a:latin typeface="Arial" panose="020B0604020202020204" pitchFamily="34" charset="0"/>
                <a:cs typeface="Arial" panose="020B0604020202020204" pitchFamily="34" charset="0"/>
              </a:rPr>
              <a:t>fixace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na toto stadium a omezuje se tak možnost dalšího osobnostního vývoje.</a:t>
            </a:r>
          </a:p>
          <a:p>
            <a:pPr marL="0" indent="0" algn="just">
              <a:buNone/>
            </a:pP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Jedinec se pak při stavech tísně vrací (dochází k regresi) ke vývojově mladším způsobům vyrovnávání se se zátěží, které používal v dětství v době nevyřešeného vývojovém stadiu.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DAFF67-379F-DA49-983F-DB2BD5E49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836" y="4343400"/>
            <a:ext cx="2799471" cy="2274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47563A-C9E9-A443-AD66-A9888E505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605" y="4506595"/>
            <a:ext cx="1948180" cy="19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61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4DD2A-2262-0D41-9B32-80178CEAFA09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 dirty="0"/>
              <a:t>O kterém stádiu je řeč?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5B8E6-A103-B849-8802-51E9D2BCD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Carl kouří, pije alkohol, přejídá se a kouše si nehty. Na kterou etapu Freudových stádií psychosexuálního vývoje je Carl fixován?</a:t>
            </a:r>
          </a:p>
          <a:p>
            <a:r>
              <a:rPr lang="cs-CZ" dirty="0"/>
              <a:t>Která etapa Freudových fází psychosexuálního vývoje je charakterizována chlapcovými nevědomými sexuálními touhami po matce?</a:t>
            </a:r>
          </a:p>
          <a:p>
            <a:r>
              <a:rPr lang="cs-CZ" dirty="0"/>
              <a:t>Carl je posedlý čistotou a kontrolou. Na kterou etapu Freudových fází psychosexuálního vývoje je Carl fixován?</a:t>
            </a:r>
          </a:p>
          <a:p>
            <a:r>
              <a:rPr lang="cs-CZ" dirty="0"/>
              <a:t>Freudova poslední etapa psychosexuálního vývoje, kde si jedinec vyvíjí silný sexuální zájem o lidi mimo rodinu</a:t>
            </a:r>
          </a:p>
          <a:p>
            <a:r>
              <a:rPr lang="cs-CZ" dirty="0"/>
              <a:t>Čtyřletá dívka soutěží se svou matkou o pozornost svého otce.</a:t>
            </a:r>
          </a:p>
          <a:p>
            <a:r>
              <a:rPr lang="cs-CZ" dirty="0"/>
              <a:t>Děti potlačí všechny své agresivní nutkání a nasměrují je do školy, atletiky, přátel</a:t>
            </a:r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AA24A-2004-1846-9708-D979808B0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990" y="180975"/>
            <a:ext cx="2426059" cy="180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16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A869-0254-5347-A8FB-6BD11B75FCB9}"/>
              </a:ext>
            </a:extLst>
          </p:cNvPr>
          <p:cNvSpPr>
            <a:spLocks noGrp="1"/>
          </p:cNvSpPr>
          <p:nvPr>
            <p:ph type="title"/>
          </p:nvPr>
        </p:nvSpPr>
        <p:spPr>
          <a:pattFill prst="pct9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pPr algn="ctr"/>
            <a:r>
              <a:rPr lang="cs-CZ" dirty="0"/>
              <a:t>PROJEKTY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01B97-B58C-0540-99C1-7D012F0AD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DOSTATEČNĚ TEORETICKY UKOTVENO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ZAJÍMAVÉ ZDROJE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STANOVENA HYPOTÉZA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VELIKOST VZORKU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LIMITY PRÁCE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GRAFICKÉ ZNÁZORNĚNÍ VÝSLEDKŮ PRÁCE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4288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AF3D-DF6D-5E40-A768-C8585887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537460"/>
            <a:ext cx="10058400" cy="160934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cs-CZ" dirty="0"/>
              <a:t>KAHOOT</a:t>
            </a:r>
          </a:p>
        </p:txBody>
      </p:sp>
    </p:spTree>
    <p:extLst>
      <p:ext uri="{BB962C8B-B14F-4D97-AF65-F5344CB8AC3E}">
        <p14:creationId xmlns:p14="http://schemas.microsoft.com/office/powerpoint/2010/main" val="2856986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{7A3015D6-169F-C642-AD3B-32A9FFE57CEC}tf16401378</Template>
  <TotalTime>20645</TotalTime>
  <Words>272</Words>
  <Application>Microsoft Macintosh PowerPoint</Application>
  <PresentationFormat>Widescreen</PresentationFormat>
  <Paragraphs>34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Rockwell</vt:lpstr>
      <vt:lpstr>Rockwell Condensed</vt:lpstr>
      <vt:lpstr>Rockwell Extra Bold</vt:lpstr>
      <vt:lpstr>Wingdings</vt:lpstr>
      <vt:lpstr>Wood Type</vt:lpstr>
      <vt:lpstr>Vývojová psychologie</vt:lpstr>
      <vt:lpstr>Osnova</vt:lpstr>
      <vt:lpstr>PowerPoint Presentation</vt:lpstr>
      <vt:lpstr>Freudova teorie psychosexuálního vývoje</vt:lpstr>
      <vt:lpstr>PowerPoint Presentation</vt:lpstr>
      <vt:lpstr>Když se ve Freudových psychosexuálních fázích nevyřeší konflikty</vt:lpstr>
      <vt:lpstr>O kterém stádiu je řeč?</vt:lpstr>
      <vt:lpstr>PROJEKTY</vt:lpstr>
      <vt:lpstr>KAHOOT</vt:lpstr>
      <vt:lpstr>Zpětná vazba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Veronika Dacerová</dc:creator>
  <cp:lastModifiedBy>Veronika Dacerová</cp:lastModifiedBy>
  <cp:revision>4</cp:revision>
  <dcterms:created xsi:type="dcterms:W3CDTF">2019-04-02T21:42:49Z</dcterms:created>
  <dcterms:modified xsi:type="dcterms:W3CDTF">2019-04-17T05:48:37Z</dcterms:modified>
</cp:coreProperties>
</file>