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256" r:id="rId3"/>
    <p:sldId id="324" r:id="rId4"/>
    <p:sldId id="298" r:id="rId5"/>
    <p:sldId id="296" r:id="rId6"/>
    <p:sldId id="322" r:id="rId7"/>
    <p:sldId id="302" r:id="rId8"/>
    <p:sldId id="350" r:id="rId9"/>
    <p:sldId id="351" r:id="rId10"/>
    <p:sldId id="304" r:id="rId11"/>
    <p:sldId id="313" r:id="rId12"/>
    <p:sldId id="321" r:id="rId13"/>
    <p:sldId id="305" r:id="rId14"/>
    <p:sldId id="353" r:id="rId15"/>
    <p:sldId id="352" r:id="rId16"/>
    <p:sldId id="354" r:id="rId17"/>
    <p:sldId id="355" r:id="rId18"/>
    <p:sldId id="356" r:id="rId19"/>
    <p:sldId id="358" r:id="rId20"/>
    <p:sldId id="306" r:id="rId21"/>
    <p:sldId id="307" r:id="rId22"/>
    <p:sldId id="309" r:id="rId23"/>
    <p:sldId id="337" r:id="rId24"/>
    <p:sldId id="333" r:id="rId25"/>
    <p:sldId id="349" r:id="rId26"/>
    <p:sldId id="336" r:id="rId27"/>
    <p:sldId id="335" r:id="rId28"/>
    <p:sldId id="339" r:id="rId29"/>
    <p:sldId id="326" r:id="rId30"/>
    <p:sldId id="264" r:id="rId31"/>
    <p:sldId id="338" r:id="rId32"/>
    <p:sldId id="340" r:id="rId33"/>
    <p:sldId id="341" r:id="rId3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cognitive_biases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 algn="ctr"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</a:t>
            </a:r>
            <a:r>
              <a:rPr lang="cs-CZ" sz="47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</a:t>
            </a: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
</a:t>
            </a:r>
            <a:r>
              <a:rPr lang="cs-CZ" sz="40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</a:p>
          <a:p>
            <a:pPr algn="ctr">
              <a:lnSpc>
                <a:spcPct val="100000"/>
              </a:lnSpc>
            </a:pPr>
            <a:r>
              <a:rPr lang="cs-CZ" sz="40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zdroje kognitivního </a:t>
            </a: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229200"/>
            <a:ext cx="8076960" cy="142756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t"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 smtClean="0"/>
              <a:t>Jan Krása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 smtClean="0"/>
              <a:t>Katedra </a:t>
            </a:r>
            <a:r>
              <a:rPr lang="cs-CZ" sz="2000" dirty="0"/>
              <a:t>psychologie, Pedagogická fakulta,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Vertikální-horizontální</a:t>
            </a:r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0" y="1844824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 kulturně specifická (</a:t>
            </a:r>
            <a:r>
              <a:rPr lang="cs-CZ" dirty="0" err="1" smtClean="0"/>
              <a:t>culture-specific</a:t>
            </a:r>
            <a:r>
              <a:rPr lang="cs-CZ" dirty="0" smtClean="0"/>
              <a:t>), </a:t>
            </a:r>
            <a:r>
              <a:rPr lang="cs-CZ" dirty="0"/>
              <a:t>, tj. není </a:t>
            </a:r>
            <a:r>
              <a:rPr lang="cs-CZ" dirty="0" smtClean="0"/>
              <a:t>univerzální.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Ponzova</a:t>
            </a:r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Mřížková iluze (</a:t>
            </a:r>
            <a:r>
              <a:rPr lang="cs-CZ" sz="4500" b="1" spc="-1" dirty="0" err="1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grid</a:t>
            </a:r>
            <a:r>
              <a:rPr lang="cs-CZ" sz="4500" b="1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err="1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illusion</a:t>
            </a:r>
            <a:r>
              <a:rPr lang="cs-CZ" sz="4500" b="1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Složitější specifické moduly: modul čtení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VÃ½sledek obrÃ¡zku pr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28" y="1556792"/>
            <a:ext cx="5256584" cy="47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6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Složitější specifické moduly: modul čtení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 descr="Výsledek obrázku pro stroops 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1476808"/>
            <a:ext cx="7354800" cy="52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3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1032" name="Picture 8" descr="VÃ½sledek obrÃ¡zku pro illusions neverending 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23796" cy="4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4066"/>
            <a:ext cx="3507779" cy="49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s neverending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4066"/>
            <a:ext cx="3682380" cy="43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098" name="Picture 2" descr="VÃ½sledek obrÃ¡zku pro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385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devils 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7" y="2526228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ZI</a:t>
            </a:r>
            <a:r>
              <a:rPr kumimoji="0" lang="cs-CZ" sz="3200" i="0" u="none" strike="noStrike" kern="1200" cap="none" spc="-1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typu ukazují často omezenost </a:t>
            </a:r>
            <a:r>
              <a:rPr kumimoji="0" lang="cs-CZ" sz="3200" i="0" u="none" strike="noStrike" kern="1200" cap="none" spc="-1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zpracování</a:t>
            </a:r>
            <a:r>
              <a:rPr kumimoji="0" lang="cs-CZ" sz="3200" i="0" u="none" strike="noStrike" kern="1200" cap="none" spc="-1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kumimoji="0" lang="cs-CZ" sz="3200" i="0" u="none" strike="noStrike" kern="1200" cap="none" spc="-1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Jedná se však o velmi specifický problém, který často nijak viditelně nesnižuje </a:t>
            </a:r>
            <a:r>
              <a:rPr kumimoji="0" lang="cs-CZ" sz="3200" i="0" u="none" strike="noStrike" kern="1200" cap="none" spc="-1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naši adaptaci</a:t>
            </a:r>
            <a:r>
              <a:rPr kumimoji="0" lang="cs-CZ" sz="3200" i="0" u="none" strike="noStrike" kern="1200" cap="none" spc="-1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 (Dokonce ZI není jednoduché objevit.)</a:t>
            </a:r>
          </a:p>
        </p:txBody>
      </p:sp>
    </p:spTree>
    <p:extLst>
      <p:ext uri="{BB962C8B-B14F-4D97-AF65-F5344CB8AC3E}">
        <p14:creationId xmlns:p14="http://schemas.microsoft.com/office/powerpoint/2010/main" val="2883615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</a:t>
            </a:r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rozum je </a:t>
            </a:r>
            <a:r>
              <a:rPr kumimoji="0" lang="cs-CZ" sz="45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</a:t>
            </a:r>
            <a:r>
              <a:rPr lang="cs-CZ" sz="4500" b="1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4500" b="1" spc="-1" dirty="0" err="1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popsal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ovlivněné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globálními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</a:t>
            </a:r>
            <a:r>
              <a:rPr kumimoji="0" lang="cs-CZ" sz="240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mj. omezeny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rozsahem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pracovní paměti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jednotka (vědomá mysl)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dostává data z výstupů jednotlivých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doménově specifických modulů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ke skutečnému vývoji kognitivních modulů během ontogeneze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vlastně nedochází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 lidská mysl jednotnou, na všechny oblasti života zaměřenou schopností (tzv. obecnou inteligencí),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nebo je lidská mysl skupinou jednotlivých „modulů“ zaměřených na relativně úzkou oblast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modularity mysli se kloní ke druhé možnosti.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Modularita </a:t>
            </a:r>
            <a:r>
              <a:rPr lang="cs-CZ" sz="4000" dirty="0" smtClean="0">
                <a:solidFill>
                  <a:srgbClr val="FFC000"/>
                </a:solidFill>
              </a:rPr>
              <a:t>mysli</a:t>
            </a:r>
            <a:endParaRPr lang="cs-CZ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7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Anette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Karmiloff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-Smith (1992)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556792"/>
            <a:ext cx="8229240" cy="518457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Vedle pouhé vrozenosti jednotlivých modulů je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ale asi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lepší uvažovat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i o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</a:t>
            </a:r>
            <a:r>
              <a:rPr kumimoji="0" lang="cs-CZ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vývoji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 průběhu zrání jedince –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moduly se rozvíjejí i podle okolních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podmínek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(kdo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má hudební sluch a hlas, tak může/nemusí rozvíjet tuto dovednost). 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jednotlivé moduly mohou být u jedince  vyvinuty rozdílně (lepší sociální vnímání, ale horší hudební sluch atp.). </a:t>
            </a:r>
          </a:p>
          <a:p>
            <a:pPr marL="118800"/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Piaget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ovšem postuloval vývoj ve všech kognitivních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oblastech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zaráz: odtud jeho 4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fáze!!!) – Čemu to odpovídá?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68737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Kognitivní moduly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 smtClean="0"/>
              <a:t>Daniel </a:t>
            </a:r>
            <a:r>
              <a:rPr lang="cs-CZ" sz="2200" dirty="0" err="1" smtClean="0"/>
              <a:t>Kahneman</a:t>
            </a:r>
            <a:r>
              <a:rPr lang="cs-CZ" sz="2200" dirty="0" smtClean="0"/>
              <a:t> (2002) a </a:t>
            </a:r>
            <a:r>
              <a:rPr lang="cs-CZ" sz="2200" b="1" i="1" dirty="0" err="1" smtClean="0"/>
              <a:t>dual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process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theory</a:t>
            </a:r>
            <a:r>
              <a:rPr lang="cs-CZ" sz="2200" dirty="0" smtClean="0"/>
              <a:t> popisuje zmíněné dva typy procesů jako systém 1 a systém 2.</a:t>
            </a:r>
          </a:p>
          <a:p>
            <a:r>
              <a:rPr lang="cs-CZ" sz="2200" b="1" i="1" dirty="0" smtClean="0"/>
              <a:t>Systém 1</a:t>
            </a:r>
            <a:r>
              <a:rPr lang="cs-CZ" sz="2200" dirty="0" smtClean="0"/>
              <a:t>: </a:t>
            </a:r>
            <a:r>
              <a:rPr lang="cs-CZ" sz="2200" dirty="0" err="1" smtClean="0"/>
              <a:t>domain-specific</a:t>
            </a:r>
            <a:r>
              <a:rPr lang="cs-CZ" sz="2200" dirty="0" smtClean="0"/>
              <a:t>, implicitní, rychlé a automatické (tzv. intuitivní) procesy.</a:t>
            </a:r>
          </a:p>
          <a:p>
            <a:r>
              <a:rPr lang="cs-CZ" sz="2200" b="1" i="1" dirty="0" smtClean="0"/>
              <a:t>Systém 2</a:t>
            </a:r>
            <a:r>
              <a:rPr lang="cs-CZ" sz="2200" dirty="0" smtClean="0"/>
              <a:t>: </a:t>
            </a:r>
            <a:r>
              <a:rPr lang="cs-CZ" sz="2200" dirty="0" err="1" smtClean="0"/>
              <a:t>domain-general</a:t>
            </a:r>
            <a:r>
              <a:rPr lang="cs-CZ" sz="2200" dirty="0"/>
              <a:t>,</a:t>
            </a:r>
            <a:r>
              <a:rPr lang="cs-CZ" sz="2200" dirty="0" smtClean="0"/>
              <a:t> </a:t>
            </a:r>
            <a:r>
              <a:rPr lang="cs-CZ" sz="2200" dirty="0" smtClean="0"/>
              <a:t>vědomé, pomalé a záměrné procesy přemýšlení. </a:t>
            </a:r>
          </a:p>
          <a:p>
            <a:r>
              <a:rPr lang="cs-CZ" sz="2200" dirty="0" smtClean="0"/>
              <a:t>Systému 1 je třeba dlouhý čas a úsilí ke změnám (pokud vůbec), systém 2 je rychleji ovlivnitelný. Systém 1 je přímo spojen s emocemi, systém 2 je ovládán pravidly.</a:t>
            </a:r>
            <a:endParaRPr lang="cs-CZ" sz="2200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 err="1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44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 (2015)</a:t>
            </a:r>
            <a:endParaRPr lang="cs-CZ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37512"/>
            <a:ext cx="4501015" cy="56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3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</a:t>
            </a:r>
            <a:r>
              <a:rPr lang="cs-CZ" sz="4400" b="1" kern="12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moduly? Jak je chápat?</a:t>
            </a:r>
            <a:endParaRPr lang="cs-CZ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4536504"/>
          </a:xfrm>
        </p:spPr>
        <p:txBody>
          <a:bodyPr anchor="t"/>
          <a:lstStyle/>
          <a:p>
            <a:pPr marL="118800" lvl="0" indent="0">
              <a:buClrTx/>
              <a:buSzTx/>
              <a:buNone/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</a:t>
            </a:r>
            <a:r>
              <a:rPr lang="cs-CZ" sz="32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je, jaké </a:t>
            </a:r>
            <a:r>
              <a:rPr lang="cs-CZ" sz="3200" b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32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existují (Jak lze definovat kognitivní modul?).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mysli, rozpoznání tváří, rozpoznávání hlasu, 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intonace …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naivní fyzika, naivní 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biologie …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algn="l" rtl="0"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kompeticí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 jinými </a:t>
            </a:r>
            <a:r>
              <a:rPr lang="cs-CZ" sz="32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 (srov. např. </a:t>
            </a:r>
            <a:r>
              <a:rPr lang="cs-CZ" sz="3200" kern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Inoue</a:t>
            </a:r>
            <a:r>
              <a:rPr lang="cs-CZ" sz="32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200" kern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Matsuzawa</a:t>
            </a:r>
            <a:r>
              <a:rPr lang="cs-CZ" sz="32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2007).</a:t>
            </a: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6357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700808"/>
            <a:ext cx="8229240" cy="4625280"/>
          </a:xfrm>
        </p:spPr>
        <p:txBody>
          <a:bodyPr/>
          <a:lstStyle/>
          <a:p>
            <a:pPr marL="118872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„Efektivita a komplexnost našeho chování se vysvětluje ze vzájemných vztahů modulárních systémů znalostí. V určitých typech chování spolu interagují různé systémy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=moduly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(např. při popisu objektů percepční, jazykový a pojmový systém).“ (Schwarzová, 2009, s. 19)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2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1844824"/>
            <a:ext cx="8229240" cy="4625280"/>
          </a:xfrm>
        </p:spPr>
        <p:txBody>
          <a:bodyPr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8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inteligence: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(intrapersonální,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https://www.youtube.com/watch?v=w7-rYp-BQJQ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350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r>
              <a:rPr lang="cs-CZ" sz="45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(1996)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</a:t>
            </a:r>
            <a:r>
              <a:rPr lang="cs-CZ" sz="2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technickou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118800">
              <a:lnSpc>
                <a:spcPct val="100000"/>
              </a:lnSpc>
            </a:pPr>
            <a:r>
              <a:rPr lang="cs-CZ" sz="2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řečovou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3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3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prý jako </a:t>
            </a:r>
            <a:r>
              <a:rPr lang="cs-CZ" sz="23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konkrétním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(=systém2)</a:t>
            </a: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3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883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39564" y="1772816"/>
            <a:ext cx="8229240" cy="4625280"/>
          </a:xfrm>
        </p:spPr>
        <p:txBody>
          <a:bodyPr anchor="t"/>
          <a:lstStyle/>
          <a:p>
            <a:r>
              <a:rPr lang="cs-CZ" sz="2400" dirty="0" err="1" smtClean="0"/>
              <a:t>sch</a:t>
            </a:r>
            <a:r>
              <a:rPr lang="cs-CZ" sz="2400" dirty="0" smtClean="0"/>
              <a:t>. určit agens dějů, </a:t>
            </a:r>
            <a:r>
              <a:rPr lang="cs-CZ" sz="2400" dirty="0" err="1" smtClean="0"/>
              <a:t>sch</a:t>
            </a:r>
            <a:r>
              <a:rPr lang="cs-CZ" sz="2400" dirty="0" smtClean="0"/>
              <a:t>. řeči, </a:t>
            </a:r>
            <a:r>
              <a:rPr lang="cs-CZ" sz="2400" dirty="0" err="1" smtClean="0"/>
              <a:t>sch</a:t>
            </a:r>
            <a:r>
              <a:rPr lang="cs-CZ" sz="2400" dirty="0" smtClean="0"/>
              <a:t>. číst emoce, rozpoznat příslušníky vlastního rodu, poznat a preferovat zdravější partnery, </a:t>
            </a:r>
            <a:r>
              <a:rPr lang="cs-CZ" sz="2400" dirty="0" err="1" smtClean="0"/>
              <a:t>sch</a:t>
            </a:r>
            <a:r>
              <a:rPr lang="cs-CZ" sz="2400" dirty="0" smtClean="0"/>
              <a:t>. spolupracovat s ostatními, </a:t>
            </a:r>
            <a:r>
              <a:rPr lang="cs-CZ" sz="2400" dirty="0" err="1" smtClean="0"/>
              <a:t>sch</a:t>
            </a:r>
            <a:r>
              <a:rPr lang="cs-CZ" sz="2400" dirty="0" smtClean="0"/>
              <a:t>. podrobit se vedení, </a:t>
            </a:r>
            <a:r>
              <a:rPr lang="cs-CZ" sz="2400" dirty="0" err="1" smtClean="0"/>
              <a:t>sch</a:t>
            </a:r>
            <a:r>
              <a:rPr lang="cs-CZ" sz="2400" dirty="0" smtClean="0"/>
              <a:t>. rozpoznat faleš, </a:t>
            </a:r>
            <a:r>
              <a:rPr lang="cs-CZ" sz="2400" dirty="0" err="1" smtClean="0"/>
              <a:t>sch</a:t>
            </a:r>
            <a:r>
              <a:rPr lang="cs-CZ" sz="2400" dirty="0" smtClean="0"/>
              <a:t>. péče o dítě, </a:t>
            </a:r>
            <a:r>
              <a:rPr lang="cs-CZ" sz="2400" dirty="0" err="1" smtClean="0"/>
              <a:t>sch</a:t>
            </a:r>
            <a:r>
              <a:rPr lang="cs-CZ" sz="2400" dirty="0" smtClean="0"/>
              <a:t>. používat ruku na držení nástroje… </a:t>
            </a:r>
          </a:p>
          <a:p>
            <a:endParaRPr lang="cs-CZ" sz="2400" dirty="0" smtClean="0"/>
          </a:p>
          <a:p>
            <a:r>
              <a:rPr lang="cs-CZ" sz="2400" dirty="0" smtClean="0"/>
              <a:t>Pro řeč: modul sémantický, modul gramatický, modul pragmatický…</a:t>
            </a:r>
          </a:p>
          <a:p>
            <a:endParaRPr lang="cs-CZ" sz="2400" dirty="0" smtClean="0"/>
          </a:p>
          <a:p>
            <a:r>
              <a:rPr lang="cs-CZ" sz="2400" dirty="0" smtClean="0"/>
              <a:t>Problém výčtu modulů a jejich systému trvá.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877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jsou dokladem automatického fungování implicitních procesů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000" u="sng" spc="-1" dirty="0" smtClean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</a:t>
            </a:r>
            <a:r>
              <a:rPr lang="cs-CZ" sz="2000" u="sng" spc="-1" dirty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://en.wikipedia.org/wiki/List_of_cognitive_biases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pPr marL="118800">
              <a:lnSpc>
                <a:spcPct val="100000"/>
              </a:lnSpc>
            </a:pPr>
            <a:endParaRPr lang="cs-CZ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mimo naši vůli postihující sociální oblast:</a:t>
            </a:r>
            <a:endParaRPr lang="cs-CZ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sociální) </a:t>
            </a:r>
            <a:r>
              <a:rPr lang="cs-CZ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stereotypizace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prvního dojmu, konfirmační zkreslení (</a:t>
            </a:r>
            <a:r>
              <a:rPr lang="cs-CZ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zakotvování (</a:t>
            </a:r>
            <a:r>
              <a:rPr lang="cs-CZ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anchoring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známosti (</a:t>
            </a:r>
            <a:r>
              <a:rPr lang="cs-CZ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familiarity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aj.</a:t>
            </a:r>
            <a:endParaRPr lang="cs-CZ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(=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mentální 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zkratky, které jsou příkladem modularizace).</a:t>
            </a:r>
            <a:endParaRPr lang="cs-CZ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sychické obrany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nadřazenosti, naivní realizmus… )</a:t>
            </a: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méně automatických 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procesů (podléhajících mnoha zkreslením):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Odhadování záměrů a myšlenek druhých (práce s teorií mysli). 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</a:t>
            </a:r>
            <a:r>
              <a:rPr lang="cs-CZ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ToM</a:t>
            </a: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mysli</a:t>
            </a: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transparentnosti,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</a:t>
            </a: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276190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Lidská mysl a emocionalita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Většina modulů ze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systému 1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je přímo napojena skrze limbický systém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emoční systém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a skrze něj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endokrinní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a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vegetativní systém</a:t>
            </a:r>
            <a:r>
              <a:rPr lang="cs-CZ" sz="2600" b="1" dirty="0" smtClean="0">
                <a:solidFill>
                  <a:prstClr val="black"/>
                </a:solidFill>
                <a:latin typeface="Calibri"/>
              </a:rPr>
              <a:t>!!</a:t>
            </a:r>
          </a:p>
          <a:p>
            <a:pPr marL="118800"/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To je ta nejpřímější cesta vlivu psychiky na tělo (srov. stres).</a:t>
            </a:r>
          </a:p>
          <a:p>
            <a:pPr marL="118800"/>
            <a:endParaRPr lang="cs-CZ" sz="2600" dirty="0" smtClean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Srov. případ </a:t>
            </a:r>
            <a:r>
              <a:rPr lang="cs-CZ" sz="2600" b="1" dirty="0" err="1" smtClean="0">
                <a:solidFill>
                  <a:prstClr val="black"/>
                </a:solidFill>
                <a:latin typeface="Calibri"/>
              </a:rPr>
              <a:t>fóbií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 (omezenost na podnět a mohutnou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reakci, 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srov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. automatičnost a velkou rychlost vzniku 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obranných reakcí).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I </a:t>
            </a:r>
            <a:r>
              <a:rPr lang="cs-CZ" sz="2600" b="1" dirty="0" smtClean="0">
                <a:solidFill>
                  <a:prstClr val="black"/>
                </a:solidFill>
                <a:latin typeface="Calibri"/>
              </a:rPr>
              <a:t>systém 2 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může vytvořit emoční a fyziologickou reakci (ale dělá to jinou cestou).</a:t>
            </a:r>
            <a:endParaRPr lang="cs-CZ" sz="26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</a:t>
            </a:r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30934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  <a:r>
              <a:rPr lang="cs-CZ" sz="2200" dirty="0" smtClean="0"/>
              <a:t>= </a:t>
            </a:r>
            <a:r>
              <a:rPr lang="cs-CZ" sz="2200" dirty="0"/>
              <a:t>předpoklad, že lidská kognice je hierarchický systém, který zahrnuje řadu </a:t>
            </a:r>
            <a:r>
              <a:rPr lang="cs-CZ" sz="2200" dirty="0" smtClean="0"/>
              <a:t>subsystémů (=modulů) </a:t>
            </a:r>
            <a:r>
              <a:rPr lang="cs-CZ" sz="2200" dirty="0"/>
              <a:t>s vlastními zákonitostmi lišící se navzájem ve své struktuře a funkci.</a:t>
            </a:r>
          </a:p>
          <a:p>
            <a:pPr marL="118872" indent="0">
              <a:buNone/>
            </a:pPr>
            <a:r>
              <a:rPr lang="cs-CZ" sz="2200" dirty="0"/>
              <a:t>Strukturu a funkci jedněch modulů nelze vysvětlit ze struktury a funkce jiných </a:t>
            </a:r>
            <a:r>
              <a:rPr lang="cs-CZ" sz="2200" dirty="0" smtClean="0"/>
              <a:t>modulů.</a:t>
            </a:r>
          </a:p>
          <a:p>
            <a:pPr marL="118872"/>
            <a:endParaRPr lang="cs-CZ" sz="22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72"/>
            <a:r>
              <a:rPr lang="cs-CZ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mysli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 předpokládána většinou soudobých teorií kognice (Schwarzová, 1996, 2009)!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Počátky:</a:t>
            </a: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200" spc="-1" noProof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Franz J.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Gall (1758 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– 1828), zakladatel dnes zamítnuté pseudovědy frenologie, tvrdil, že kognitivní funkce lze ohraničit a lokalizovat v mozku. </a:t>
            </a:r>
          </a:p>
          <a:p>
            <a:pPr marL="118800" lvl="0">
              <a:defRPr/>
            </a:pP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Srov. 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 </a:t>
            </a:r>
            <a:r>
              <a:rPr lang="cs-CZ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Broca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jeho výzkumy (</a:t>
            </a:r>
            <a:r>
              <a:rPr lang="cs-CZ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Brocovo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motorické centrum řeči).</a:t>
            </a:r>
            <a:endParaRPr lang="cs-CZ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4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284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Evoluční psychologie 
a modularita lidské </a:t>
            </a:r>
            <a:r>
              <a:rPr lang="cs-CZ" sz="36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mysli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dirty="0" smtClean="0"/>
              <a:t>Důležité dílo napsal H. A. Simon (1962): Přirozené systémy vykazují hierarchickou strukturu – tj. zahrnují řadu subsystémů, které jsou samy o sobě strukturované (dle Schwarzová, 2009, s. 19). </a:t>
            </a:r>
          </a:p>
          <a:p>
            <a:pPr marL="118872" indent="0">
              <a:buNone/>
            </a:pPr>
            <a:r>
              <a:rPr lang="cs-CZ" sz="2800" dirty="0" smtClean="0"/>
              <a:t>Evolučně je výhodnější, aby jedinec vlastnil řadu jednotlivých subsystémů, než vzájemně podmíněný komplex jediného systému: Když se něco pokazí, většina systému funguje dál!</a:t>
            </a:r>
          </a:p>
        </p:txBody>
      </p:sp>
    </p:spTree>
    <p:extLst>
      <p:ext uri="{BB962C8B-B14F-4D97-AF65-F5344CB8AC3E}">
        <p14:creationId xmlns:p14="http://schemas.microsoft.com/office/powerpoint/2010/main" val="712226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marL="118872" indent="0">
              <a:buNone/>
            </a:pPr>
            <a:r>
              <a:rPr lang="cs-CZ" sz="3200" dirty="0" err="1" smtClean="0"/>
              <a:t>Marr</a:t>
            </a:r>
            <a:r>
              <a:rPr lang="cs-CZ" sz="3200" dirty="0" smtClean="0"/>
              <a:t> (1976): Pokud není systém navržen modulárním způsobem, měla by malá změna někde dalekosáhlé důsledky jinde. Malé zlepšení by vyvolalo kompenzační změny v mnoha dalších oblastech (dle Schwarzová, 2009, s. 19).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(</a:t>
            </a:r>
            <a:r>
              <a:rPr lang="cs-CZ" sz="3200" dirty="0" smtClean="0"/>
              <a:t>srov. </a:t>
            </a:r>
            <a:r>
              <a:rPr lang="cs-CZ" sz="3200" dirty="0"/>
              <a:t>vývojovou </a:t>
            </a:r>
            <a:r>
              <a:rPr lang="cs-CZ" sz="3200" dirty="0" smtClean="0"/>
              <a:t>teorii </a:t>
            </a:r>
            <a:r>
              <a:rPr lang="cs-CZ" sz="3200" dirty="0"/>
              <a:t>J. </a:t>
            </a:r>
            <a:r>
              <a:rPr lang="cs-CZ" sz="3200" dirty="0" err="1"/>
              <a:t>Piageta</a:t>
            </a:r>
            <a:r>
              <a:rPr lang="cs-CZ" sz="3200" dirty="0"/>
              <a:t>!)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87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8" y="-243408"/>
            <a:ext cx="6912948" cy="70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79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Jerry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>
              <a:defRPr/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(1983, 1985) rozpracoval myšlenku </a:t>
            </a:r>
            <a:r>
              <a:rPr lang="cs-CZ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modularity mysli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lidský nervový systém je složen z mnoha kognitivních modulů; </a:t>
            </a:r>
          </a:p>
          <a:p>
            <a:pPr marL="118800">
              <a:defRPr/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kognitivní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</a:t>
            </a:r>
            <a:r>
              <a:rPr lang="cs-CZ" sz="4000" b="1" dirty="0" smtClean="0">
                <a:solidFill>
                  <a:srgbClr val="FFC000"/>
                </a:solidFill>
              </a:rPr>
              <a:t>mysli</a:t>
            </a:r>
            <a:endParaRPr lang="cs-CZ" sz="4000" b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4" y="2268842"/>
            <a:ext cx="2602272" cy="3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43528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Mluví se o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dvou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skupinách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modulů a procesů: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1. doménově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specifické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domain-specific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(týkají s jen úzkého výseku situací)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2. doménově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obecné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domain-general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(mohou se týkat všech situací a procesů).</a:t>
            </a: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</a:t>
            </a:r>
            <a:r>
              <a:rPr lang="cs-CZ" sz="4000" b="1" dirty="0" smtClean="0">
                <a:solidFill>
                  <a:srgbClr val="FFC000"/>
                </a:solidFill>
              </a:rPr>
              <a:t>mysli</a:t>
            </a:r>
            <a:endParaRPr lang="cs-CZ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zaměřené na relativně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úzkou výseč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vstupů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(rozpoznání tváří, úleková reakce … reflex),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si je nemůže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vypnout (viz zrakové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klamy a výsledky </a:t>
            </a:r>
            <a:r>
              <a:rPr kumimoji="0" lang="cs-CZ" sz="240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sociální percepce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(kognitivně) 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málo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přístupné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 často nelze proces uvnitř doménově specifického modulu jemněji diferencovat,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</a:t>
            </a:r>
            <a:r>
              <a:rPr kumimoji="0" lang="cs-CZ" sz="240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výstupy mají specifický </a:t>
            </a:r>
            <a:r>
              <a:rPr kumimoji="0" lang="cs-CZ" sz="240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(často velmi jednoduchý) formát</a:t>
            </a:r>
            <a:r>
              <a:rPr kumimoji="0" lang="cs-CZ" sz="240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57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několik typů ZI:</a:t>
            </a:r>
            <a:r>
              <a:rPr kumimoji="0" lang="cs-CZ" sz="32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a 2. typ.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ZI 1. typu 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projevem 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druhu 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zpracování.</a:t>
            </a:r>
          </a:p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3101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Müller-</a:t>
            </a:r>
            <a:r>
              <a:rPr kumimoji="0" lang="cs-CZ" sz="45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Lyerova</a:t>
            </a:r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r>
              <a:rPr lang="cs-CZ" dirty="0" smtClean="0"/>
              <a:t>ze</a:t>
            </a:r>
            <a:endParaRPr lang="cs-CZ"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1849351" y="2420888"/>
            <a:ext cx="5444937" cy="3384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17702</TotalTime>
  <Words>1391</Words>
  <Application>Microsoft Office PowerPoint</Application>
  <PresentationFormat>Předvádění na obrazovce (4:3)</PresentationFormat>
  <Paragraphs>138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43" baseType="lpstr">
      <vt:lpstr>Arial</vt:lpstr>
      <vt:lpstr>Calibri</vt:lpstr>
      <vt:lpstr>Corbel</vt:lpstr>
      <vt:lpstr>DejaVu Sans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Prezentace aplikace PowerPoint</vt:lpstr>
      <vt:lpstr>Modularita mysli</vt:lpstr>
      <vt:lpstr>Prezentace aplikace PowerPoint</vt:lpstr>
      <vt:lpstr>Prezentace aplikace PowerPoint</vt:lpstr>
      <vt:lpstr>Modularita mysli</vt:lpstr>
      <vt:lpstr>Modularita mysli</vt:lpstr>
      <vt:lpstr>Prezentace aplikace PowerPoint</vt:lpstr>
      <vt:lpstr>Prezentace aplikace PowerPoint</vt:lpstr>
      <vt:lpstr>Müller-Lyerova iluze ze</vt:lpstr>
      <vt:lpstr>Prezentace aplikace PowerPoint</vt:lpstr>
      <vt:lpstr>Prezentace aplikace PowerPoint</vt:lpstr>
      <vt:lpstr>Prezentace aplikace PowerPoint</vt:lpstr>
      <vt:lpstr>Složitější specifické moduly: modul čtení</vt:lpstr>
      <vt:lpstr>Složitější specifické moduly: modul čtení </vt:lpstr>
      <vt:lpstr>Iluze 2. typu </vt:lpstr>
      <vt:lpstr>Iluze 2. typu </vt:lpstr>
      <vt:lpstr>Iluze 2. typu </vt:lpstr>
      <vt:lpstr>Prezentace aplikace PowerPoint</vt:lpstr>
      <vt:lpstr>Prezentace aplikace PowerPoint</vt:lpstr>
      <vt:lpstr>Prezentace aplikace PowerPoint</vt:lpstr>
      <vt:lpstr>Kognitivní moduly</vt:lpstr>
      <vt:lpstr>Evans (2015)</vt:lpstr>
      <vt:lpstr>Kognitivní moduly? Jak je chápat?</vt:lpstr>
      <vt:lpstr>Prezentace aplikace PowerPoint</vt:lpstr>
      <vt:lpstr>Kognitivní moduly? Jak je chápat?</vt:lpstr>
      <vt:lpstr>Prezentace aplikace PowerPoint</vt:lpstr>
      <vt:lpstr>Kognitivní moduly? Jak je chápat?</vt:lpstr>
      <vt:lpstr>Prezentace aplikace PowerPoint</vt:lpstr>
      <vt:lpstr>Prezentace aplikace PowerPoint</vt:lpstr>
      <vt:lpstr>Prezentace aplikace PowerPoint</vt:lpstr>
      <vt:lpstr>Evoluční psychologie 
a modularita lidské mysli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J.Krása</cp:lastModifiedBy>
  <cp:revision>238</cp:revision>
  <cp:lastPrinted>2017-12-08T12:27:36Z</cp:lastPrinted>
  <dcterms:created xsi:type="dcterms:W3CDTF">2015-10-20T07:43:33Z</dcterms:created>
  <dcterms:modified xsi:type="dcterms:W3CDTF">2019-03-26T08:34:33Z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