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embeddedFontLst>
    <p:embeddedFont>
      <p:font typeface="Playfair Display"/>
      <p:regular r:id="rId38"/>
      <p:bold r:id="rId39"/>
      <p:italic r:id="rId40"/>
      <p:boldItalic r:id="rId41"/>
    </p:embeddedFont>
    <p:embeddedFont>
      <p:font typeface="Montserrat"/>
      <p:regular r:id="rId42"/>
      <p:bold r:id="rId43"/>
      <p:italic r:id="rId44"/>
      <p:boldItalic r:id="rId45"/>
    </p:embeddedFont>
    <p:embeddedFont>
      <p:font typeface="Candara"/>
      <p:regular r:id="rId46"/>
      <p:bold r:id="rId47"/>
      <p:italic r:id="rId48"/>
      <p:boldItalic r:id="rId49"/>
    </p:embeddedFont>
    <p:embeddedFont>
      <p:font typeface="Oswald"/>
      <p:regular r:id="rId50"/>
      <p:bold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italic.fntdata"/><Relationship Id="rId42" Type="http://schemas.openxmlformats.org/officeDocument/2006/relationships/font" Target="fonts/Montserrat-regular.fntdata"/><Relationship Id="rId41" Type="http://schemas.openxmlformats.org/officeDocument/2006/relationships/font" Target="fonts/PlayfairDisplay-boldItalic.fntdata"/><Relationship Id="rId44" Type="http://schemas.openxmlformats.org/officeDocument/2006/relationships/font" Target="fonts/Montserrat-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Candara-regular.fntdata"/><Relationship Id="rId45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Candara-italic.fntdata"/><Relationship Id="rId47" Type="http://schemas.openxmlformats.org/officeDocument/2006/relationships/font" Target="fonts/Candara-bold.fntdata"/><Relationship Id="rId49" Type="http://schemas.openxmlformats.org/officeDocument/2006/relationships/font" Target="fonts/Candar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font" Target="fonts/PlayfairDisplay-bold.fntdata"/><Relationship Id="rId38" Type="http://schemas.openxmlformats.org/officeDocument/2006/relationships/font" Target="fonts/PlayfairDisplay-regular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Oswald-bold.fntdata"/><Relationship Id="rId50" Type="http://schemas.openxmlformats.org/officeDocument/2006/relationships/font" Target="fonts/Oswald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044d10b6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044d10b6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044d10b6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5044d10b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5044d10b6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044d10b66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5044d10b6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5044d10b66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1c4ca877c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51c4ca877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g51c4ca877c_0_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d0237288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4d023728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g4d0237288b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1c4ca877c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51c4ca877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g51c4ca877c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1c4ca877c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51c4ca877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51c4ca877c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27b75e7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27b75e7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27b75e710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527b75e71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g527b75e710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16477003b22823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16477003b22823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f30815d15_0_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4f30815d1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g4f30815d15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16477003b228238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516477003b22823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516477003b228238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44fd14c8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544fd14c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g544fd14c8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27b75e710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527b75e71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g527b75e710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d32a9465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4d32a946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4d32a94650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48b772e2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548b772e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548b772e2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dba4f7738fcf49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dba4f7738fcf49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523b1c3d3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5523b1c3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g5523b1c3d3_0_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57073e23f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557073e23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557073e23f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57073e23f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557073e23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557073e23f_0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5e11798c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5e11798c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f30815d15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g4f30815d1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4f30815d15_0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55e11798c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55e11798c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5e11798c3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55e11798c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55e11798c3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5e11798c3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g55e11798c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g55e11798c3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57073e23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557073e2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g557073e23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f30815d15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4f30815d1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4f30815d15_0_7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f30815d15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4f30815d1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4f30815d15_0_7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f30815d15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4f30815d1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g4f30815d15_0_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f30815d15_0_2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g4f30815d15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4f30815d15_0_28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f30815d15_0_28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4f30815d15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4f30815d15_0_28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1c4ca877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51c4ca87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g51c4ca877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676655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4645152" y="2009394"/>
            <a:ext cx="38223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obsah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872067" y="2006600"/>
            <a:ext cx="7408200" cy="25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∗"/>
              <a:defRPr b="0" i="0" sz="2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68300" lvl="1" marL="914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∗"/>
              <a:defRPr b="0" i="0" sz="22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∗"/>
              <a:defRPr b="0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∗"/>
              <a:defRPr b="0" i="0" sz="18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∗"/>
              <a:defRPr b="0" i="0" sz="16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∗"/>
              <a:defRPr b="0" i="0" sz="14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5163672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193638" y="4687623"/>
            <a:ext cx="3786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ndara"/>
              <a:buNone/>
              <a:defRPr b="0" i="0" sz="4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festivalnikon.fr/video/2018/1047?fbclid=IwAR0WpltM_Uk8Gqpg-KVWRQdLTZnwpM2mB14VlOmKr4eYq2Rjaubnx8rRm8w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youtu.be/QX_oy9614HQ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youtu.be/QX_oy9614HQ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youtu.be/v3o85G-N0TE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7477@mail.muni.cz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7yk_BuODdMY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youtu.be/J25d9aC1GZA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SOCIÁLNÍ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PSYCHOLOGIE</a:t>
            </a:r>
            <a:endParaRPr/>
          </a:p>
        </p:txBody>
      </p:sp>
      <p:sp>
        <p:nvSpPr>
          <p:cNvPr id="72" name="Google Shape;72;p15"/>
          <p:cNvSpPr txBox="1"/>
          <p:nvPr>
            <p:ph idx="1" type="subTitle"/>
          </p:nvPr>
        </p:nvSpPr>
        <p:spPr>
          <a:xfrm>
            <a:off x="344250" y="3550650"/>
            <a:ext cx="1929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JARO 2019 </a:t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 rot="-1615918">
            <a:off x="5796427" y="3677448"/>
            <a:ext cx="3352158" cy="437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latin typeface="Playfair Display"/>
                <a:ea typeface="Playfair Display"/>
                <a:cs typeface="Playfair Display"/>
                <a:sym typeface="Playfair Display"/>
              </a:rPr>
              <a:t>MGR. ZUZANA KROČÁKOVÁ</a:t>
            </a:r>
            <a:endParaRPr b="1" sz="18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Zátěžové situace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457200" y="1162875"/>
            <a:ext cx="83652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= náročné situace, které ke svému zvládnutí vyžadují zvýšené úsilí a které jsou doprovázeny silnými emocemi.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FRUSTRACE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DEPRIVACE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b="1" lang="cs" sz="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-------------------------------------------------------------------------------------</a:t>
            </a:r>
            <a:endParaRPr b="1" sz="6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STRES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-------------------------------------------------------------------------------------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NÁROČNÉ ŽIVOTNÍ SITUACE (komplexní)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1" name="Google Shape;151;p25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52" name="Google Shape;152;p25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ZÁTĚŽOVÉ SITUACE 			 Co to je?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457200" y="1162875"/>
            <a:ext cx="50208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Stav, vznikající ze skutečnosti, že jedinec nemohl náležitě uspokojit své potřeby.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Frustrace se projevuje nepříjemnými pocity 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nutnost reagovat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9" name="Google Shape;159;p26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60" name="Google Shape;160;p26"/>
          <p:cNvSpPr txBox="1"/>
          <p:nvPr>
            <p:ph type="title"/>
          </p:nvPr>
        </p:nvSpPr>
        <p:spPr>
          <a:xfrm>
            <a:off x="457200" y="253750"/>
            <a:ext cx="50208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FRUSTRACE</a:t>
            </a: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	 Co to je?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894" y="0"/>
            <a:ext cx="366611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6"/>
          <p:cNvSpPr/>
          <p:nvPr/>
        </p:nvSpPr>
        <p:spPr>
          <a:xfrm>
            <a:off x="3527625" y="3347675"/>
            <a:ext cx="704700" cy="27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457200" y="1162875"/>
            <a:ext cx="83652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KOULE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s ní?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Řízené (vědomé) odžití emocí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9" name="Google Shape;169;p27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70" name="Google Shape;170;p27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EMOČNÍ ZÁTĚŽ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idx="1" type="body"/>
          </p:nvPr>
        </p:nvSpPr>
        <p:spPr>
          <a:xfrm>
            <a:off x="457200" y="1162875"/>
            <a:ext cx="83652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 základě videa i vlastních zkušeností a znalostí dejte do souvislostí následující pojmy: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FRUSTRACE							POTŘEBY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FRUSTRAČNÍ TOLERANCE		NEPŘÍJEMNÉ POCITY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OKAMŽITÉ USPOKOJENÍ			SEBEKONTROLA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SLAST									</a:t>
            </a: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ODMĚNA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ODLOŽENÍ SLASTI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ÚSPĚCH</a:t>
            </a:r>
            <a:endParaRPr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7" name="Google Shape;177;p28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78" name="Google Shape;178;p28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3000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MARSHMALLOW TEST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457200" y="1162875"/>
            <a:ext cx="83652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Char char="★"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94 dětí ze školky Stanfordovy univerzity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Char char="★"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60. léta 20. století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Char char="★"/>
            </a:pPr>
            <a:r>
              <a:rPr lang="cs" sz="3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vysledován vliv na životní úspěšnost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DNEŠNÍ POHLED: https://psychologie.cz/marshmallow-test-v-opravne/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86" name="Google Shape;186;p29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" sz="3000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MARSHMALLOW TEST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*agrese obrácená ven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*agrese obrácená dovnitř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*racionalizace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*projekce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*únik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*kompenzace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3" name="Google Shape;193;p3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4" name="Google Shape;19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REAKCE NA FRUSTRACI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5" name="Google Shape;195;p30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</a:t>
            </a:r>
            <a:r>
              <a:rPr lang="cs" sz="1800">
                <a:solidFill>
                  <a:schemeClr val="accent2"/>
                </a:solidFill>
              </a:rPr>
              <a:t>vytváření póz, masek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*náhradní cíl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*rezignace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*regrese/transgrese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accent2"/>
                </a:solidFill>
              </a:rPr>
              <a:t>*identifikace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accent2"/>
                </a:solidFill>
              </a:rPr>
              <a:t>*substituční chování</a:t>
            </a:r>
            <a:endParaRPr sz="1800">
              <a:solidFill>
                <a:schemeClr val="accent2"/>
              </a:solidFill>
            </a:endParaRPr>
          </a:p>
          <a:p>
            <a:pPr indent="0" lvl="0" marL="0" rtl="0" algn="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více v </a:t>
            </a:r>
            <a:r>
              <a:rPr b="1" lang="cs">
                <a:solidFill>
                  <a:schemeClr val="dk1"/>
                </a:solidFill>
              </a:rPr>
              <a:t>Řezáč Jaroslav: Sociální psychologie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KOMUNIKACE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389400" y="777300"/>
            <a:ext cx="8365200" cy="3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Manželka říká manželovi: </a:t>
            </a:r>
            <a:r>
              <a:rPr lang="cs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“Můžeš mi podat noviny?”</a:t>
            </a:r>
            <a:endParaRPr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Manžel:</a:t>
            </a:r>
            <a:r>
              <a:rPr lang="cs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“Co ty seš za zpozdilce? Technologie jde pořád dopředu a ty pořád chceš papírový noviny. Na, vezmi si můj iPad.”</a:t>
            </a:r>
            <a:endParaRPr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Žena si vzala iPad a rozmáčkla s ním pavouka</a:t>
            </a: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 čem spočívá popsané nedorozumění?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se z komunikace dozvídáme o aktérech a jejich vztahu?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7" name="Google Shape;207;p32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344530" y="1193350"/>
            <a:ext cx="8121300" cy="352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co může v komunikaci jít?</a:t>
            </a:r>
            <a:endParaRPr>
              <a:solidFill>
                <a:srgbClr val="1C458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C458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Proč komunikujeme?</a:t>
            </a:r>
            <a:endParaRPr>
              <a:solidFill>
                <a:srgbClr val="1C458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1C458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3" name="Google Shape;213;p33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Komunikační záměr </a:t>
            </a:r>
            <a:endParaRPr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CÍLE</a:t>
            </a:r>
            <a:endParaRPr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676650" y="1325561"/>
            <a:ext cx="3822300" cy="3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Naučit se přemýšlet o sobě a o pedagogických situacích a lépe jim porozumět s využitím psychologických poznatků.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2" name="Google Shape;82;p16"/>
          <p:cNvSpPr txBox="1"/>
          <p:nvPr>
            <p:ph idx="2" type="body"/>
          </p:nvPr>
        </p:nvSpPr>
        <p:spPr>
          <a:xfrm>
            <a:off x="4645150" y="1325626"/>
            <a:ext cx="3822300" cy="32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u="sng">
                <a:latin typeface="Playfair Display"/>
                <a:ea typeface="Playfair Display"/>
                <a:cs typeface="Playfair Display"/>
                <a:sym typeface="Playfair Display"/>
              </a:rPr>
              <a:t>Proč?</a:t>
            </a:r>
            <a:endParaRPr u="sng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cs" sz="222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se snáze stali takovým pedagogem, jakým chcete být.</a:t>
            </a:r>
            <a:endParaRPr sz="222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2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r>
              <a:rPr lang="cs" sz="222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si našli si vlastní cestu, jak věci dělat, na níž budete spokojení.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1193250" y="1388050"/>
            <a:ext cx="6879900" cy="905400"/>
          </a:xfrm>
          <a:prstGeom prst="rect">
            <a:avLst/>
          </a:prstGeom>
          <a:solidFill>
            <a:srgbClr val="8E7CC3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lang="cs"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KÓDOVÁNÍ</a:t>
            </a:r>
            <a:r>
              <a:rPr lang="cs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                        </a:t>
            </a:r>
            <a:r>
              <a:rPr b="1" lang="cs" sz="2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DEKÓDOVÁNÍ</a:t>
            </a:r>
            <a:r>
              <a:rPr lang="cs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0" name="Google Shape;220;p34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21" name="Google Shape;221;p34">
            <a:hlinkClick r:id="rId3"/>
          </p:cNvPr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KONTEXT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22" name="Google Shape;222;p34"/>
          <p:cNvSpPr/>
          <p:nvPr/>
        </p:nvSpPr>
        <p:spPr>
          <a:xfrm>
            <a:off x="3991100" y="1524625"/>
            <a:ext cx="971400" cy="39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4"/>
          <p:cNvSpPr txBox="1"/>
          <p:nvPr/>
        </p:nvSpPr>
        <p:spPr>
          <a:xfrm>
            <a:off x="1242750" y="2566450"/>
            <a:ext cx="6830400" cy="1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společný</a:t>
            </a:r>
            <a:endParaRPr b="1" sz="2400">
              <a:solidFill>
                <a:schemeClr val="accent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osobní									osobní</a:t>
            </a:r>
            <a:endParaRPr b="1" sz="2400">
              <a:solidFill>
                <a:schemeClr val="accent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389400" y="395502"/>
            <a:ext cx="83652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pomáhá snižovat pravděpodobnost nedorozumění a vede k efektivní komunikaci?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∗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stejný komunikační kód: používáme slova, kterým rozumíme stejně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∗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systém jako opak chaosu, komunikace má logickou návaznost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∗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posloupnost od celku k detailu, od kontextu ke konkrétnostem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∗"/>
            </a:pPr>
            <a:r>
              <a:t/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0" name="Google Shape;230;p35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idx="1" type="body"/>
          </p:nvPr>
        </p:nvSpPr>
        <p:spPr>
          <a:xfrm>
            <a:off x="457200" y="1250100"/>
            <a:ext cx="8365200" cy="3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naděláš!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Ále prosím tě!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 si snad děláš srandu!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Seš normální?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Přijď včas.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To bys nevěřil, co se mi stalo...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Dneska ti to sluší!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Když myslíš...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r">
              <a:spcBef>
                <a:spcPts val="48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řečník “vlastně” sděluje?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r">
              <a:spcBef>
                <a:spcPts val="48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Jak tomu můžu rozumět?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7" name="Google Shape;237;p36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38" name="Google Shape;238;p36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VRSTVY SDĚLENÍ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idx="1" type="body"/>
          </p:nvPr>
        </p:nvSpPr>
        <p:spPr>
          <a:xfrm>
            <a:off x="457200" y="1250100"/>
            <a:ext cx="8365200" cy="3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sobě: o své náladě, názorech, hodnotách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sobě ve své sociální roli: názory a hodnoty, které jsou součástí role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vztahu k sobě, kým jsem sám pro sebe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tom druhém: co si o něm myslím, kým pro mne je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našem vztahu: jaký je teď, jaký ho chci mít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svých potřebách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fair Display"/>
              <a:buChar char="-"/>
            </a:pPr>
            <a:r>
              <a:rPr lang="cs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svém záměru (něco získat, někoho přesvědčit...)</a:t>
            </a:r>
            <a:endParaRPr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5" name="Google Shape;245;p37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46" name="Google Shape;246;p37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čem  (ještě) mluvíme, když něco říkáme?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>
            <p:ph idx="1" type="body"/>
          </p:nvPr>
        </p:nvSpPr>
        <p:spPr>
          <a:xfrm>
            <a:off x="457200" y="922000"/>
            <a:ext cx="83652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F4CCCC"/>
              </a:buClr>
              <a:buSzPts val="2400"/>
              <a:buFont typeface="Playfair Display"/>
              <a:buChar char="-"/>
            </a:pPr>
            <a:r>
              <a:rPr b="1" lang="cs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 co mi jde? Co chci, aby se stalo?</a:t>
            </a:r>
            <a:endParaRPr b="1">
              <a:solidFill>
                <a:srgbClr val="F4CC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2400"/>
              <a:buFont typeface="Playfair Display"/>
              <a:buChar char="-"/>
            </a:pPr>
            <a:r>
              <a:rPr b="1" lang="cs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už nechci? </a:t>
            </a:r>
            <a:r>
              <a:rPr b="1" lang="cs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Kam už nechci, aby to zašlo? </a:t>
            </a:r>
            <a:endParaRPr b="1">
              <a:solidFill>
                <a:srgbClr val="F4CC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2400"/>
              <a:buFont typeface="Playfair Display"/>
              <a:buChar char="-"/>
            </a:pPr>
            <a:r>
              <a:rPr b="1" lang="cs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potřebuju? A o co v té souvislosti žádám druhého?</a:t>
            </a:r>
            <a:endParaRPr b="1">
              <a:solidFill>
                <a:srgbClr val="F4CC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2400"/>
              <a:buFont typeface="Playfair Display"/>
              <a:buChar char="-"/>
            </a:pPr>
            <a:r>
              <a:rPr b="1" lang="cs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mi ten druhý sděluje? Co potřebuje?</a:t>
            </a:r>
            <a:endParaRPr b="1">
              <a:solidFill>
                <a:srgbClr val="F4CC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4CCCC"/>
              </a:buClr>
              <a:buSzPts val="2400"/>
              <a:buFont typeface="Playfair Display"/>
              <a:buChar char="-"/>
            </a:pPr>
            <a:r>
              <a:rPr b="1" lang="cs">
                <a:solidFill>
                  <a:srgbClr val="F4CC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Jak se cítím? A proč - co je zdrojem mých pocitů?</a:t>
            </a:r>
            <a:endParaRPr b="1">
              <a:solidFill>
                <a:srgbClr val="F4CC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Playfair Display"/>
              <a:buChar char="-"/>
            </a:pPr>
            <a:r>
              <a:t/>
            </a:r>
            <a:endParaRPr b="1" sz="1800">
              <a:solidFill>
                <a:srgbClr val="FFF2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Playfair Display"/>
              <a:buChar char="-"/>
            </a:pPr>
            <a:r>
              <a:rPr b="1" lang="cs" sz="1800">
                <a:solidFill>
                  <a:srgbClr val="FFF2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to oprávněný požadavek, nebo žádost o laskavost?</a:t>
            </a:r>
            <a:endParaRPr b="1" sz="1800">
              <a:solidFill>
                <a:srgbClr val="FFF2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Playfair Display"/>
              <a:buChar char="-"/>
            </a:pPr>
            <a:r>
              <a:rPr b="1" lang="cs" sz="1800">
                <a:solidFill>
                  <a:srgbClr val="FFF2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Nakolik vychází mé porozumění ze mne a nakolik z toho, co mi druhý říká?</a:t>
            </a:r>
            <a:endParaRPr b="1" sz="1800">
              <a:solidFill>
                <a:srgbClr val="FFF2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Font typeface="Playfair Display"/>
              <a:buChar char="-"/>
            </a:pPr>
            <a:r>
              <a:rPr b="1" lang="cs" sz="1800">
                <a:solidFill>
                  <a:srgbClr val="FFF2C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to, co chci říct užitečné pro druhého, nebo to říkám kvůli sobě?</a:t>
            </a:r>
            <a:endParaRPr b="1" sz="1800">
              <a:solidFill>
                <a:srgbClr val="FFF2C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r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53" name="Google Shape;253;p38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54" name="Google Shape;254;p38"/>
          <p:cNvSpPr txBox="1"/>
          <p:nvPr>
            <p:ph type="title"/>
          </p:nvPr>
        </p:nvSpPr>
        <p:spPr>
          <a:xfrm>
            <a:off x="457200" y="253750"/>
            <a:ext cx="82296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Užitečné otázky </a:t>
            </a:r>
            <a:r>
              <a:rPr b="1" lang="cs" sz="18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 komunikační mistrovství</a:t>
            </a: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25" y="0"/>
            <a:ext cx="52318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9"/>
          <p:cNvSpPr txBox="1"/>
          <p:nvPr/>
        </p:nvSpPr>
        <p:spPr>
          <a:xfrm>
            <a:off x="5425150" y="550275"/>
            <a:ext cx="3571200" cy="3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Proč to říkám?</a:t>
            </a:r>
            <a:endParaRPr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SOKRATOVA SÍTA</a:t>
            </a:r>
            <a:endParaRPr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to pravda?</a:t>
            </a:r>
            <a:endParaRPr b="1"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to dobré?</a:t>
            </a:r>
            <a:endParaRPr b="1"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 to</a:t>
            </a:r>
            <a:r>
              <a:rPr b="1" lang="cs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užitečné</a:t>
            </a:r>
            <a:r>
              <a:rPr b="1" lang="cs" sz="2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?</a:t>
            </a:r>
            <a:endParaRPr b="1" sz="2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/>
          <p:nvPr>
            <p:ph idx="1" type="body"/>
          </p:nvPr>
        </p:nvSpPr>
        <p:spPr>
          <a:xfrm>
            <a:off x="457200" y="922000"/>
            <a:ext cx="83652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nenásilná komunikace (Marshall B. Rosenberg)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asertivita (Tomáš Novák, Věra Capponi)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psychická manipulace (Isabelle Nazare-Aga)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komunikační judo/aikido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win-win strategie, vyjednávání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vztahové agrese (Michal Dubec aj.)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67" name="Google Shape;267;p40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68" name="Google Shape;268;p40"/>
          <p:cNvSpPr txBox="1"/>
          <p:nvPr>
            <p:ph type="title"/>
          </p:nvPr>
        </p:nvSpPr>
        <p:spPr>
          <a:xfrm>
            <a:off x="457200" y="253750"/>
            <a:ext cx="82296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24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 googlit, chci-li se naučit lépe komunikovat|?</a:t>
            </a:r>
            <a:endParaRPr b="1" sz="24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/>
          <p:nvPr>
            <p:ph idx="1" type="body"/>
          </p:nvPr>
        </p:nvSpPr>
        <p:spPr>
          <a:xfrm>
            <a:off x="457200" y="922000"/>
            <a:ext cx="83652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 byla zpětná vazba (hodnocení) užitečná a nezraňující...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●"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5" name="Google Shape;275;p41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76" name="Google Shape;276;p41"/>
          <p:cNvSpPr txBox="1"/>
          <p:nvPr>
            <p:ph type="title"/>
          </p:nvPr>
        </p:nvSpPr>
        <p:spPr>
          <a:xfrm>
            <a:off x="457200" y="253750"/>
            <a:ext cx="82296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24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jsme se v centru aktivit naučili o zpětné vazbě?</a:t>
            </a:r>
            <a:endParaRPr b="1" sz="24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 txBox="1"/>
          <p:nvPr>
            <p:ph idx="1" type="body"/>
          </p:nvPr>
        </p:nvSpPr>
        <p:spPr>
          <a:xfrm>
            <a:off x="457200" y="922000"/>
            <a:ext cx="8365200" cy="3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Pokud chci ve sporu dosáhnout co nejlepšího řešení...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●"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3" name="Google Shape;283;p42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84" name="Google Shape;284;p42"/>
          <p:cNvSpPr txBox="1"/>
          <p:nvPr>
            <p:ph type="title"/>
          </p:nvPr>
        </p:nvSpPr>
        <p:spPr>
          <a:xfrm>
            <a:off x="457200" y="253750"/>
            <a:ext cx="8229600" cy="6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2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jsme se v centru aktivit naučili o řešení konfliktních situací?</a:t>
            </a:r>
            <a:endParaRPr b="1" sz="2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Zadání závěrečné práce ze sociální psychologie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95536" y="1113588"/>
            <a:ext cx="8136900" cy="3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7556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☛"/>
            </a:pP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Můžete mít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JEDNU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absenc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jejichž důvody mohou být jakékoli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nemusíte se omlouvat.</a:t>
            </a:r>
            <a:endParaRPr i="0" sz="200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57556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☛"/>
            </a:pP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Pokud se nemůžete zúčastnit svého semináře, můžete si jej přijít nahradit do jiné seminární skupiny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b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ez předchozího ohlášení. (začínáme sudým týdnem)</a:t>
            </a:r>
            <a:endParaRPr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57556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☛"/>
            </a:pP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Semináře se konají v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úterý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8.00 a v 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00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 uč. 58</a:t>
            </a:r>
            <a:endParaRPr i="0" sz="200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57556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Char char="☛"/>
            </a:pP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Pokud by měla vaše absence překročit povolen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ou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informujete 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mne o tom do 14 dnů od této absence a požád</a:t>
            </a:r>
            <a:r>
              <a:rPr lang="cs" sz="2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ej</a:t>
            </a:r>
            <a:r>
              <a:rPr i="0" lang="cs" sz="2000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 si o zadání náhradní práce na </a:t>
            </a:r>
            <a:r>
              <a:rPr b="0" i="0" lang="cs" sz="2400" u="sng" cap="none" strike="noStrike">
                <a:solidFill>
                  <a:srgbClr val="FFFF00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7477@mail.muni.cz</a:t>
            </a:r>
            <a:endParaRPr b="0" i="0" sz="2400" u="none" cap="none" strike="noStrike">
              <a:solidFill>
                <a:srgbClr val="FFFF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453444" y="411599"/>
            <a:ext cx="8352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b="1" i="0" lang="cs" sz="3000" u="none" cap="none" strike="noStrike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DOCHÁZKA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 sz="1000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000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4"/>
          <p:cNvSpPr txBox="1"/>
          <p:nvPr>
            <p:ph idx="1" type="subTitle"/>
          </p:nvPr>
        </p:nvSpPr>
        <p:spPr>
          <a:xfrm>
            <a:off x="265500" y="681948"/>
            <a:ext cx="4045200" cy="35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cs" sz="2400">
                <a:solidFill>
                  <a:srgbClr val="FFFF00"/>
                </a:solidFill>
              </a:rPr>
              <a:t>Za</a:t>
            </a:r>
            <a:r>
              <a:rPr lang="cs" sz="2400">
                <a:solidFill>
                  <a:srgbClr val="FFFF00"/>
                </a:solidFill>
              </a:rPr>
              <a:t>dání závěrečné práce vychází z cíle semináře a snaží se ověřit jeho dosažení (důkaz o učení):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2000"/>
              <a:t>Naučit se přemýšlet o sobě a o pedagogických situacích a lépe jim porozumět s využitím psychologických poznatků.</a:t>
            </a:r>
            <a:endParaRPr sz="2000"/>
          </a:p>
        </p:txBody>
      </p:sp>
      <p:sp>
        <p:nvSpPr>
          <p:cNvPr id="295" name="Google Shape;295;p44"/>
          <p:cNvSpPr txBox="1"/>
          <p:nvPr>
            <p:ph idx="2" type="body"/>
          </p:nvPr>
        </p:nvSpPr>
        <p:spPr>
          <a:xfrm>
            <a:off x="4939500" y="444700"/>
            <a:ext cx="3837000" cy="397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Popište situaci ze školy </a:t>
            </a:r>
            <a:br>
              <a:rPr lang="cs"/>
            </a:br>
            <a:r>
              <a:rPr lang="cs" sz="1400"/>
              <a:t>(ideálně ze své jakékoli pedagogické praxe)</a:t>
            </a:r>
            <a:r>
              <a:rPr lang="cs"/>
              <a:t>, která vás nějak ovlivnila a na které dobře ukážete své psychologické uvažování.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Tuto situaci rozeberte s využitím poznatků ze sociální psychologie.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Prokažte tím porozumění vztahům i motivům aktérů.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5"/>
          <p:cNvSpPr txBox="1"/>
          <p:nvPr>
            <p:ph idx="1" type="body"/>
          </p:nvPr>
        </p:nvSpPr>
        <p:spPr>
          <a:xfrm>
            <a:off x="457200" y="1055750"/>
            <a:ext cx="8365200" cy="3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i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formální</a:t>
            </a:r>
            <a:endParaRPr i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-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odevzdaná v papírové podobě nejpozději poslední hodinu semináře, tj. </a:t>
            </a:r>
            <a:b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7.5. 2019</a:t>
            </a:r>
            <a:endParaRPr b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-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rozsah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nepřesáhne 1.5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strany A4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-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text je psán spisovně, bez chyb a využívá 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odborný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jazyk</a:t>
            </a:r>
            <a:endParaRPr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-"/>
            </a:pPr>
            <a:r>
              <a:rPr i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titulní strany, shrnutí v angličtině ani poděkování rodičům nejsou potřeba</a:t>
            </a:r>
            <a:endParaRPr i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i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obsahová</a:t>
            </a:r>
            <a:endParaRPr i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429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800"/>
              <a:buFont typeface="Playfair Display"/>
              <a:buChar char="-"/>
            </a:pP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text zahrnuje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popis situace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(s podstatným kontextem) +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psychologickou analýzu</a:t>
            </a:r>
            <a:r>
              <a:rPr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toho, co se tam děje + odkazy na použitou </a:t>
            </a:r>
            <a:r>
              <a:rPr b="1" lang="cs" sz="18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literaturu a zdroje</a:t>
            </a:r>
            <a:endParaRPr b="1" sz="18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Pokud nebude naplněno některé z těchto kritérií, práce nebude </a:t>
            </a:r>
            <a:r>
              <a:rPr b="1" lang="cs" sz="180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přijata</a:t>
            </a:r>
            <a:r>
              <a:rPr b="1" lang="cs" sz="180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 </a:t>
            </a:r>
            <a:endParaRPr b="1" sz="1800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cs" sz="140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Pokud vám něco brání v </a:t>
            </a:r>
            <a:r>
              <a:rPr b="1" lang="cs" sz="140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jejich</a:t>
            </a:r>
            <a:r>
              <a:rPr b="1" lang="cs" sz="140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naplnění, ozvěte se včas (alespoň týden před termínem odevzdání) a domluvíme se na řešení.</a:t>
            </a:r>
            <a:endParaRPr b="1" sz="1400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02" name="Google Shape;302;p45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03" name="Google Shape;303;p45"/>
          <p:cNvSpPr txBox="1"/>
          <p:nvPr>
            <p:ph type="title"/>
          </p:nvPr>
        </p:nvSpPr>
        <p:spPr>
          <a:xfrm>
            <a:off x="457200" y="253750"/>
            <a:ext cx="82296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Kritéria hodnocení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"/>
          <p:cNvSpPr txBox="1"/>
          <p:nvPr>
            <p:ph idx="1" type="body"/>
          </p:nvPr>
        </p:nvSpPr>
        <p:spPr>
          <a:xfrm>
            <a:off x="457200" y="823150"/>
            <a:ext cx="8365200" cy="3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Playfair Display"/>
              <a:buChar char="❏"/>
            </a:pPr>
            <a:r>
              <a:rPr b="1"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vyhněte se věštění</a:t>
            </a: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- psychologicky analyzujte chování a komunikaci obsaženou v situaci, nezacházejte do vzdálených úvah o rodinné situaci, možné minulosti či vlivu jiných osob, o kterých na základě situace nic nevíme</a:t>
            </a:r>
            <a:endParaRPr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Playfair Display"/>
              <a:buChar char="❏"/>
            </a:pP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analýzu pojměte jako </a:t>
            </a:r>
            <a:r>
              <a:rPr b="1"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převyprávění</a:t>
            </a: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příběhu </a:t>
            </a:r>
            <a:r>
              <a:rPr b="1"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psychologickým jazykem</a:t>
            </a:r>
            <a:br>
              <a:rPr b="1"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</a:br>
            <a:r>
              <a:rPr i="1"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(příklad k videu Houba: Učitelka je frustrovaná, protože.... Reaguje na frustraci tak, že .... Čímž u žáků způsobí...., protože... atd.)</a:t>
            </a:r>
            <a:endParaRPr i="1"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Playfair Display"/>
              <a:buChar char="❏"/>
            </a:pP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vyberte si </a:t>
            </a:r>
            <a:r>
              <a:rPr b="1"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jen jeden</a:t>
            </a: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nebo dva psychologické jevy, které jsou pro situaci </a:t>
            </a: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nejpodstatnější, a ty využijte k analýze, nezahlťte sebe ani text mnohostí</a:t>
            </a:r>
            <a:endParaRPr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Playfair Display"/>
              <a:buChar char="❏"/>
            </a:pP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nehledejte v tom složitosti, jde o to ukázat pochopení vztahů, motivů, chování... podložené psychologickými poznatky</a:t>
            </a:r>
            <a:endParaRPr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Playfair Display"/>
              <a:buChar char="❏"/>
            </a:pPr>
            <a:r>
              <a:rPr b="1"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neokecávejte</a:t>
            </a: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to, jděte přímo k věci, zkuste si představit, že se snažíte někomu vysvětlit, jak rozumíte tomu, co se tam vlastně stalo</a:t>
            </a:r>
            <a:endParaRPr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Playfair Display"/>
              <a:buChar char="❏"/>
            </a:pP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nic </a:t>
            </a:r>
            <a:r>
              <a:rPr b="1"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nekopírujte</a:t>
            </a: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pokud potřebujete něco definovat, použijte vlastní slova a porozumění</a:t>
            </a:r>
            <a:endParaRPr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Playfair Display"/>
              <a:buChar char="❏"/>
            </a:pP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mějte na paměti, že se snažíte přesvědčit mne, že dokážete adekvátně psychologicky uvažovat</a:t>
            </a:r>
            <a:endParaRPr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1150" lvl="0" marL="457200" rtl="0" algn="l">
              <a:spcBef>
                <a:spcPts val="1000"/>
              </a:spcBef>
              <a:spcAft>
                <a:spcPts val="0"/>
              </a:spcAft>
              <a:buClr>
                <a:srgbClr val="073763"/>
              </a:buClr>
              <a:buSzPts val="1300"/>
              <a:buFont typeface="Playfair Display"/>
              <a:buChar char="❏"/>
            </a:pPr>
            <a:r>
              <a:rPr lang="cs" sz="13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samotnému psaní nevěnujte více než dvě hodiny svého života</a:t>
            </a:r>
            <a:endParaRPr sz="13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0" name="Google Shape;310;p46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11" name="Google Shape;311;p46"/>
          <p:cNvSpPr txBox="1"/>
          <p:nvPr>
            <p:ph type="title"/>
          </p:nvPr>
        </p:nvSpPr>
        <p:spPr>
          <a:xfrm>
            <a:off x="457200" y="25375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Doporučení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7"/>
          <p:cNvSpPr txBox="1"/>
          <p:nvPr>
            <p:ph idx="1" type="body"/>
          </p:nvPr>
        </p:nvSpPr>
        <p:spPr>
          <a:xfrm>
            <a:off x="457200" y="897250"/>
            <a:ext cx="8365200" cy="3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SOCIÁLNÍ PERCEPCE  a chyby v ní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ZÁTĚŽOVÉ SITUACE: frustrace, deprivace stres, reakce na frustraci, frustrační tolerance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SOCIÁLNÍ POTŘEBY: status, autonomie, přijetí, spravedlnost a jistota a reakce na jejich nenaplnění,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KONFLIKTNÍ KOMUNIKACE a strategie řešení konfliktu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VZTAHY: symetrie, asymetrie, autorita, respekt...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EMOCE a jejich vliv na naše reakce; kontrolované a nekontrolované odžívání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SKUPINOVÁ DYNAMIKA, vztahy ve skupině, status a role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SOCIÁLNÍ ROLE a osobnost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ZPĚTNÁ VAZBA a hodnocení, vhodné - nevhodné způsoby jejího poskytování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317500" lvl="0" marL="457200" rtl="0" algn="l">
              <a:spcBef>
                <a:spcPts val="48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Playfair Display"/>
              <a:buChar char="❏"/>
            </a:pPr>
            <a:r>
              <a:rPr lang="cs" sz="14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jiné z oblasti sociální psychologie</a:t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7376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18" name="Google Shape;318;p47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319" name="Google Shape;319;p47"/>
          <p:cNvSpPr txBox="1"/>
          <p:nvPr>
            <p:ph type="title"/>
          </p:nvPr>
        </p:nvSpPr>
        <p:spPr>
          <a:xfrm>
            <a:off x="457200" y="253750"/>
            <a:ext cx="8229600" cy="6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Témata, která můžete při analýze využít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95536" y="1113588"/>
            <a:ext cx="8136900" cy="3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 byl seminář opravdu seminářem, přeju si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byli přítomni pozorností i myšlenkami.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přemýšleli, diskutovali, ptali se a oponovali.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přinášeli svá témata, zkušenosti, názory, postřehy.</a:t>
            </a:r>
            <a:endParaRPr i="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byli otevření, vytvářeli si názory a přijímali nové úhly pohledu na známé věci.</a:t>
            </a:r>
            <a:endParaRPr i="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-229362" lvl="0" marL="27432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Playfair Display"/>
              <a:buChar char="…"/>
            </a:pPr>
            <a:r>
              <a:rPr i="0" lang="cs" u="none" cap="none" strike="noStrike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abyste si chtěli něco odnést, ne jen sedět.</a:t>
            </a:r>
            <a:endParaRPr i="0" u="none" cap="none" strike="noStrike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3439"/>
              </a:buClr>
              <a:buSzPts val="336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206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D3439"/>
              </a:buClr>
              <a:buSzPts val="3360"/>
              <a:buFont typeface="Noto Sans Symbols"/>
              <a:buNone/>
            </a:pPr>
            <a:r>
              <a:t/>
            </a:r>
            <a:endParaRPr/>
          </a:p>
          <a:p>
            <a:pPr indent="-121920" lvl="0" marL="27432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7" name="Google Shape;97;p18"/>
          <p:cNvSpPr txBox="1"/>
          <p:nvPr>
            <p:ph type="title"/>
          </p:nvPr>
        </p:nvSpPr>
        <p:spPr>
          <a:xfrm>
            <a:off x="467544" y="303499"/>
            <a:ext cx="83529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20"/>
              <a:buFont typeface="Candara"/>
              <a:buNone/>
            </a:pPr>
            <a:r>
              <a:rPr b="1" i="0" lang="cs" sz="3000" u="none" cap="none" strike="noStrike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PRÁCE V SEMINÁŘI</a:t>
            </a:r>
            <a:endParaRPr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</a:rPr>
              <a:t>...</a:t>
            </a: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mluvíme o něčem, co už jste probrali jinde.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 mluvíme o něčem, co vám připadá nepoužitelné, moc teoretické, bez kontaktu s praxí.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...vám to nedává smysl.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...nesouhlasíte či máte jinou zkušenost.</a:t>
            </a:r>
            <a:endParaRPr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6" name="Google Shape;106;p19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OZVĚTE SE, POKUD...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</a:rPr>
              <a:t>.</a:t>
            </a: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 nerozumíte.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...chcete jít víc do hloubky.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...chcete téma propojit se svou zkušeností.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14" name="Google Shape;114;p20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PTEJTE SE, POKUD...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Čím se (podle vás) zabývá sociální psychologie?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Jaká jsou její témata, která zkoumá?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z ní můžete využít?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1" name="Google Shape;121;p21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22" name="Google Shape;122;p21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PREKONCEPTY (volné psaní)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457200" y="1318481"/>
            <a:ext cx="8365200" cy="3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3000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HOUBA</a:t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 z toho, co jste viděli ve videu, je objektem zkoumání sociální psychologie?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0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9" name="Google Shape;129;p22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30" name="Google Shape;130;p22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PREKONCEPTY (s nápovědou)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7200" y="1193350"/>
            <a:ext cx="8365200" cy="3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inspirace metodou Dylana Wiliama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další techniky v </a:t>
            </a:r>
            <a:r>
              <a:rPr lang="cs" sz="3000" u="sng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The Classroom Experiment</a:t>
            </a:r>
            <a:r>
              <a:rPr lang="cs" sz="30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30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cs" sz="140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zkrácená verze:</a:t>
            </a:r>
            <a:endParaRPr sz="140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cs" sz="14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https://youtu.be/b0TTgeSn7ys</a:t>
            </a:r>
            <a:endParaRPr sz="14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3991088" y="4687622"/>
            <a:ext cx="11619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38" name="Google Shape;138;p23"/>
          <p:cNvSpPr txBox="1"/>
          <p:nvPr>
            <p:ph type="title"/>
          </p:nvPr>
        </p:nvSpPr>
        <p:spPr>
          <a:xfrm>
            <a:off x="457200" y="253746"/>
            <a:ext cx="8229600" cy="9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AKTIVITZACE  losováním jmen</a:t>
            </a:r>
            <a:r>
              <a:rPr b="1" lang="cs" sz="3000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b="1" sz="3000">
              <a:solidFill>
                <a:schemeClr val="accent5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3000" y="2314457"/>
            <a:ext cx="3990999" cy="2829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