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Candara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ndar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andara-italic.fntdata"/><Relationship Id="rId30" Type="http://schemas.openxmlformats.org/officeDocument/2006/relationships/font" Target="fonts/Candara-bold.fntdata"/><Relationship Id="rId11" Type="http://schemas.openxmlformats.org/officeDocument/2006/relationships/slide" Target="slides/slide7.xml"/><Relationship Id="rId33" Type="http://schemas.openxmlformats.org/officeDocument/2006/relationships/font" Target="fonts/Oswald-regular.fntdata"/><Relationship Id="rId10" Type="http://schemas.openxmlformats.org/officeDocument/2006/relationships/slide" Target="slides/slide6.xml"/><Relationship Id="rId32" Type="http://schemas.openxmlformats.org/officeDocument/2006/relationships/font" Target="fonts/Candara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swal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44d10b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44d10b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44d10b6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5044d10b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5044d10b6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44d10b66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5044d10b6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5044d10b66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1c4ca877c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51c4ca877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51c4ca877c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0237288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4d023728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4d0237288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c4ca877c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51c4ca877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51c4ca877c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1c4ca877c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51c4ca877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51c4ca877c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30815d15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4f30815d1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4f30815d15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30815d15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4f30815d1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4f30815d15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f30815d15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4f30815d1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4f30815d15_0_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30815d15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4f30815d1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4f30815d15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30815d15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4f30815d1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4f30815d15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30815d15_0_2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4f30815d1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4f30815d15_0_2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f30815d15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4f30815d15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4f30815d15_0_2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c4ca877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51c4ca8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51c4ca877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estivalnikon.fr/video/2018/1047?fbclid=IwAR0WpltM_Uk8Gqpg-KVWRQdLTZnwpM2mB14VlOmKr4eYq2Rjaubnx8rRm8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QX_oy9614HQ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QX_oy9614HQ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7477@mail.muni.cz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7yk_BuODdM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J25d9aC1GZA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SOCIÁLNÍ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PSYCHOLOGIE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44250" y="3550650"/>
            <a:ext cx="1929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JARO 2019 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 rot="-1615918">
            <a:off x="5796427" y="3677448"/>
            <a:ext cx="3352158" cy="43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Playfair Display"/>
                <a:ea typeface="Playfair Display"/>
                <a:cs typeface="Playfair Display"/>
                <a:sym typeface="Playfair Display"/>
              </a:rPr>
              <a:t>MGR. ZUZANA KROČÁKOVÁ</a:t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Zátěžové situace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 náročné situace, které ke svému zvládnutí vyžadují zvýšené úsilí a které jsou doprovázeny silnými emocemi.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DEPRIVACE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b="1" sz="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STRES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NÁROČNÉ ŽIVOTNÍ SITUACE (komplexní)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52" name="Google Shape;152;p25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 	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" y="1162875"/>
            <a:ext cx="50208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Stav, vznikající ze skutečnosti, že jedinec nemohl náležitě uspokojit své potřeby.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 se projevuje nepříjemnými pocity 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nutnost reagovat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60" name="Google Shape;160;p26"/>
          <p:cNvSpPr txBox="1"/>
          <p:nvPr>
            <p:ph type="title"/>
          </p:nvPr>
        </p:nvSpPr>
        <p:spPr>
          <a:xfrm>
            <a:off x="457200" y="253750"/>
            <a:ext cx="50208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894" y="0"/>
            <a:ext cx="36661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3527625" y="3347675"/>
            <a:ext cx="704700" cy="27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KOULE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 ní?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Řízené (vědomé) odžití emocí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0" name="Google Shape;170;p27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EMOČNÍ ZÁTĚŽ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 základě videa i vlastních zkušeností a znalostí dejte do souvislostí následující pojmy: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							POTŘEBY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FRUSTRAČNÍ TOLERANCE		NEPŘÍJEMNÉ POCITY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OKAMŽITÉ USPOKOJENÍ			SEBEKONTROLA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SLAST									</a:t>
            </a: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ODMĚNA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ODLOŽENÍ SLASTI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ÚSPĚCH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8" name="Google Shape;178;p28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94 dětí ze školky Stanfordovy univerzity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60. léta 20. století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vysledován vliv na životní úspěšnost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DNEŠNÍ POHLED: https://psychologie.cz/marshmallow-test-v-opravne/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86" name="Google Shape;186;p29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ven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dovnitř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*racionalizace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*projekce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*únik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*kompenzace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REAKCE NA FRUSTRACI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5" name="Google Shape;195;p30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</a:t>
            </a:r>
            <a:r>
              <a:rPr lang="cs" sz="1800">
                <a:solidFill>
                  <a:schemeClr val="accent2"/>
                </a:solidFill>
              </a:rPr>
              <a:t>vytváření póz, masek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*náhradní cíl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*rezignace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*regrese/transgrese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*identifikace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accent2"/>
                </a:solidFill>
              </a:rPr>
              <a:t>*substituční chování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více v </a:t>
            </a:r>
            <a:r>
              <a:rPr b="1" lang="cs">
                <a:solidFill>
                  <a:schemeClr val="dk1"/>
                </a:solidFill>
              </a:rPr>
              <a:t>Řezáč Jaroslav: Sociální psychologie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CÍLE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676650" y="1325561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Naučit se přemýšlet o sobě a o pedagogických situacích a lépe jim porozumět s využitím psychologických poznatků.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645150" y="1325626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Proč?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se snáze stali takovým pedagogem, jakým chcete být.</a:t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našli si vlastní cestu, jak věci dělat, na níž budete spokojení.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95536" y="1113588"/>
            <a:ext cx="8136900" cy="3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556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Můžete mít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JEDNU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absenc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jejichž důvody mohou být jakékoli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nemusíte se omlouvat.</a:t>
            </a:r>
            <a:endParaRPr i="0" sz="200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se nemůžete zúčastnit svého semináře, můžete si jej přijít nahradit do jiné seminární skupiny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b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ez předchozího ohlášení. (začínáme sudým týdnem)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Semináře se konají v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úterý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8.00 a v 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00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 uč. 58</a:t>
            </a:r>
            <a:endParaRPr i="0" sz="200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by měla vaše absence překročit povolen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informujete 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mne o tom do 14 dnů od této absence a požád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ej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 si o zadání náhradní práce na </a:t>
            </a:r>
            <a:r>
              <a:rPr b="0" i="0" lang="cs" sz="2400" u="sng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7477@mail.muni.cz</a:t>
            </a:r>
            <a:endParaRPr b="0" i="0" sz="2400" u="none" cap="none" strike="noStrik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453444" y="4115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DOCHÁZKA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95536" y="1113588"/>
            <a:ext cx="81369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 seminář opravdu seminářem, přeju si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přítomni pozorností i myšlenkami.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přemýšleli, diskutovali, ptali se a oponovali.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přinášeli svá témata, zkušenosti, názory, postřehy.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otevření, vytvářeli si názory a přijímali nové úhly pohledu na známé věci.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chtěli něco odnést, ne jen sedět.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/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467544" y="3034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PRÁCE V SEMINÁŘI</a:t>
            </a:r>
            <a:endParaRPr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...</a:t>
            </a: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mluvíme o něčem, co už jste probrali jinde.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 mluvíme o něčem, co vám připadá nepoužitelné, moc teoretické, bez kontaktu s praxí.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...vám to nedává smysl.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...nesouhlasíte či máte jinou zkušenost.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OZVĚTE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 nerozumíte.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jít víc do hloubky.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téma propojit se svou zkušeností.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PTEJTE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Čím se (podle vás) zabývá sociální psychologie?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Jaká jsou její témata, která zkoumá?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z ní můžete využít?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22" name="Google Shape;122;p21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PREKONCEPTY (volné psaní)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HOUBA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z toho, co jste viděli ve videu, je objektem zkoumání sociální psychologie?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PREKONCEPTY (s nápovědou)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7200" y="1193350"/>
            <a:ext cx="8365200" cy="3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inspirace metodou Dylana Wiliama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další techniky v </a:t>
            </a:r>
            <a:r>
              <a:rPr lang="cs" sz="30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The Classroom Experiment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14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zkrácená verze:</a:t>
            </a:r>
            <a:endParaRPr sz="14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https://youtu.be/b0TTgeSn7ys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AKTIVITZACE  losováním jmen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000" y="2314457"/>
            <a:ext cx="3990999" cy="28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