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embeddedFontLst>
    <p:embeddedFont>
      <p:font typeface="Playfair Display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Candara"/>
      <p:regular r:id="rId58"/>
      <p:bold r:id="rId59"/>
      <p:italic r:id="rId60"/>
      <p:boldItalic r:id="rId61"/>
    </p:embeddedFont>
    <p:embeddedFont>
      <p:font typeface="Oswald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Oswald-regular.fntdata"/><Relationship Id="rId61" Type="http://schemas.openxmlformats.org/officeDocument/2006/relationships/font" Target="fonts/Candara-boldItalic.fntdata"/><Relationship Id="rId20" Type="http://schemas.openxmlformats.org/officeDocument/2006/relationships/slide" Target="slides/slide16.xml"/><Relationship Id="rId63" Type="http://schemas.openxmlformats.org/officeDocument/2006/relationships/font" Target="fonts/Oswald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andara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PlayfairDisplay-bold.fntdata"/><Relationship Id="rId50" Type="http://schemas.openxmlformats.org/officeDocument/2006/relationships/font" Target="fonts/PlayfairDisplay-regular.fntdata"/><Relationship Id="rId53" Type="http://schemas.openxmlformats.org/officeDocument/2006/relationships/font" Target="fonts/PlayfairDisplay-boldItalic.fntdata"/><Relationship Id="rId52" Type="http://schemas.openxmlformats.org/officeDocument/2006/relationships/font" Target="fonts/PlayfairDisplay-italic.fntdata"/><Relationship Id="rId11" Type="http://schemas.openxmlformats.org/officeDocument/2006/relationships/slide" Target="slides/slide7.xml"/><Relationship Id="rId55" Type="http://schemas.openxmlformats.org/officeDocument/2006/relationships/font" Target="fonts/Montserrat-bold.fntdata"/><Relationship Id="rId10" Type="http://schemas.openxmlformats.org/officeDocument/2006/relationships/slide" Target="slides/slide6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59" Type="http://schemas.openxmlformats.org/officeDocument/2006/relationships/font" Target="fonts/Candara-bold.fntdata"/><Relationship Id="rId14" Type="http://schemas.openxmlformats.org/officeDocument/2006/relationships/slide" Target="slides/slide10.xml"/><Relationship Id="rId58" Type="http://schemas.openxmlformats.org/officeDocument/2006/relationships/font" Target="fonts/Candar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fc2c2e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7fc2c2e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e9efd1642aa82d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4e9efd1642aa82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34e9efd1642aa82d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66330f3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566330f3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66330f30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566330f30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66330f30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566330f3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7fc2c2e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7fc2c2e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>
  <p:cSld name="Záhlaví části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28600" y="171450"/>
            <a:ext cx="8695800" cy="3552525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047439" y="3152694"/>
            <a:ext cx="2876431" cy="535520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235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619321" y="3056468"/>
            <a:ext cx="5544517" cy="637604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828728" y="3065672"/>
            <a:ext cx="5467982" cy="580704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609489" y="3055631"/>
            <a:ext cx="3308002" cy="488661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11665" y="3043917"/>
            <a:ext cx="8723372" cy="997405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690032" y="184767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33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367365" y="1078086"/>
            <a:ext cx="6417600" cy="704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5163672" y="4687623"/>
            <a:ext cx="3786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193638" y="4687623"/>
            <a:ext cx="3786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3991088" y="4687622"/>
            <a:ext cx="11619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28600" y="171450"/>
            <a:ext cx="8695800" cy="4526325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1" name="Google Shape;81;p16"/>
          <p:cNvGrpSpPr/>
          <p:nvPr/>
        </p:nvGrpSpPr>
        <p:grpSpPr>
          <a:xfrm>
            <a:off x="211485" y="4015526"/>
            <a:ext cx="8723976" cy="998709"/>
            <a:chOff x="-3905250" y="4294188"/>
            <a:chExt cx="13011150" cy="1892300"/>
          </a:xfrm>
        </p:grpSpPr>
        <p:sp>
          <p:nvSpPr>
            <p:cNvPr id="82" name="Google Shape;82;p1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7" name="Google Shape;87;p16"/>
          <p:cNvSpPr txBox="1"/>
          <p:nvPr>
            <p:ph type="title"/>
          </p:nvPr>
        </p:nvSpPr>
        <p:spPr>
          <a:xfrm>
            <a:off x="4874155" y="254000"/>
            <a:ext cx="3812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1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868333" y="2089150"/>
            <a:ext cx="3818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35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675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5163672" y="4687623"/>
            <a:ext cx="3786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193638" y="4687623"/>
            <a:ext cx="3786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3991088" y="4687622"/>
            <a:ext cx="11619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75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2" name="Google Shape;92;p16"/>
          <p:cNvSpPr/>
          <p:nvPr>
            <p:ph idx="2" type="pic"/>
          </p:nvPr>
        </p:nvSpPr>
        <p:spPr>
          <a:xfrm>
            <a:off x="838200" y="1028700"/>
            <a:ext cx="3566100" cy="219465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1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5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estivalnikon.fr/video/2018/1047?fbclid=IwAR0WpltM_Uk8Gqpg-KVWRQdLTZnwpM2mB14VlOmKr4eYq2Rjaubnx8rRm8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QX_oy9614HQ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QX_oy9614HQ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outu.be/v3o85G-N0T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7477@mail.muni.cz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eduo.cz/komunikace-s-lidmi-v-souladu-s-fungovanim-mozku/lekce/5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eduo.cz/komunikace-s-lidmi-v-souladu-s-fungovanim-mozku" TargetMode="External"/><Relationship Id="rId4" Type="http://schemas.openxmlformats.org/officeDocument/2006/relationships/hyperlink" Target="https://www.seduo.cz/komunikace-s-lidmi-v-souladu-s-fungovanim-mozku" TargetMode="External"/><Relationship Id="rId5" Type="http://schemas.openxmlformats.org/officeDocument/2006/relationships/hyperlink" Target="https://www.seduo.cz/komunikace-s-lidmi-v-souladu-s-fungovanim-mozku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7yk_BuODdM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J25d9aC1GZA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cs"/>
              <a:t>SOCIÁLNÍ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cs"/>
              <a:t>PSYCHOLOGIE</a:t>
            </a:r>
            <a:endParaRPr/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344250" y="3550650"/>
            <a:ext cx="19293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/>
              <a:t>JARO 2019 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 rot="-1615918">
            <a:off x="5796427" y="3677448"/>
            <a:ext cx="3352158" cy="43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" sz="1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MGR. ZUZANA KROČÁKOVÁ</a:t>
            </a:r>
            <a:endParaRPr b="1" i="0" sz="18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Zátěžové situace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 náročné situace, které ke svému zvládnutí vyžadují zvýšené úsilí a které jsou doprovázeny silnými emocemi.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DEPRIVACE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b="1" sz="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STRES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NÁROČNÉ ŽIVOTNÍ SITUACE (komplexní)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8" name="Google Shape;178;p27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 	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457200" y="1162875"/>
            <a:ext cx="50208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Stav, vznikající ze skutečnosti, že jedinec nemohl náležitě uspokojit své potřeby.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 se projevuje nepříjemnými pocity 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nutnost reagovat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86" name="Google Shape;186;p28"/>
          <p:cNvSpPr txBox="1"/>
          <p:nvPr>
            <p:ph type="title"/>
          </p:nvPr>
        </p:nvSpPr>
        <p:spPr>
          <a:xfrm>
            <a:off x="457200" y="253750"/>
            <a:ext cx="5020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894" y="0"/>
            <a:ext cx="36661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3527625" y="3347675"/>
            <a:ext cx="704700" cy="27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KOULE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 ní?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Řízené (vědomé) odžití emocí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457200" y="846450"/>
            <a:ext cx="8365200" cy="4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Řízené (vědomé) odžití emocí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zveřejnění: “Cítím se nepříjemně, když...”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vědomé ventilování (sportem, prací, svěřením se...)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vědomá kompenzace (sebepéče)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vědomá práce s emocí, naslouchání jí - Kde se vzala? Co mi říká?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Nekontrolované odžití emocí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agrese vůči zdroji - slovní či fyzická - křik, nadávání, ponižování, strkání, facky...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přenesená agrese - vůči náhradnímu cíli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obviňování, hledání viníka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sebeobviňování, snižovaní vlastní hodnoty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potlačení, popření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layfair Display"/>
              <a:buChar char="➔"/>
            </a:pPr>
            <a:r>
              <a:rPr lang="cs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“vyhnití” - nijak s ní nepracuji a ona nevědomě ovlivňuje mé chování </a:t>
            </a:r>
            <a:endParaRPr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04" name="Google Shape;204;p30"/>
          <p:cNvSpPr txBox="1"/>
          <p:nvPr>
            <p:ph type="title"/>
          </p:nvPr>
        </p:nvSpPr>
        <p:spPr>
          <a:xfrm>
            <a:off x="457200" y="253750"/>
            <a:ext cx="8229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28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ven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dovnitř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*racionalizace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*projekce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*únik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*kompenzace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REAKCE NA FRUSTRACI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3" name="Google Shape;213;p31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*vytváření póz, masek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*náhradní cíl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*rezignace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*regrese/transgrese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*identifikace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cs" sz="1800">
                <a:solidFill>
                  <a:schemeClr val="accent2"/>
                </a:solidFill>
              </a:rPr>
              <a:t>*substituční chování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více v </a:t>
            </a:r>
            <a:r>
              <a:rPr b="1" lang="cs">
                <a:solidFill>
                  <a:schemeClr val="dk1"/>
                </a:solidFill>
              </a:rPr>
              <a:t>Řezáč Jaroslav: Sociální psychologie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 základě videa i vlastních zkušeností a znalostí dejte do souvislostí následující pojmy: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					POTŘEBY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FRUSTRAČNÍ TOLERANCE		NEPŘÍJEMNÉ POCITY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OKAMŽITÉ USPOKOJENÍ			SEBEKONTROLA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SLAST									ODMĚNA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ODLOŽENÍ SLASTI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ÚSPĚCH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21" name="Google Shape;221;p32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94 dětí ze školky Stanfordovy univerzity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60. léta 20. století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vysledován vliv na životní úspěšnost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DNEŠNÍ POHLED: https://psychologie.cz/marshmallow-test-v-opravne/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8" name="Google Shape;228;p3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29" name="Google Shape;229;p33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KOMUNIKACE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389400" y="777300"/>
            <a:ext cx="8365200" cy="3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Manželka říká manželovi: 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“Můžeš mi podat noviny?”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Manžel: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“Co ty seš za zpozdilce? Technologie jde pořád dopředu a ty pořád chceš papírový noviny. Na, vezmi si můj iPad.”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Žena si vzala iPad a rozmáčkla s ním pavouka</a:t>
            </a: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čem spočívá popsané nedorozumění?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se z komunikace dozvídáme o aktérech a jejich vztahu?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76650" y="1325561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Naučit se přemýšlet o sobě a o pedagogických situacích a lépe jim porozumět s využitím psychologických poznatků.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4645150" y="1325626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si vlastní cestu, jak věci dělat, na níž budete spokojení.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44530" y="1193350"/>
            <a:ext cx="8121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může v komunikaci jít?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komunikujeme?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7" name="Google Shape;247;p36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záměr 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1193250" y="1388050"/>
            <a:ext cx="6879900" cy="905400"/>
          </a:xfrm>
          <a:prstGeom prst="rect">
            <a:avLst/>
          </a:prstGeom>
          <a:solidFill>
            <a:srgbClr val="8E7CC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 </a:t>
            </a: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4" name="Google Shape;254;p3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5" name="Google Shape;255;p37">
            <a:hlinkClick r:id="rId3"/>
          </p:cNvPr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KONTEXT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3991100" y="1524625"/>
            <a:ext cx="971400" cy="3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1242750" y="2566450"/>
            <a:ext cx="68304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společný</a:t>
            </a:r>
            <a:endParaRPr b="1" i="0" sz="2400" u="none" cap="none" strike="noStrike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osobní									osobní</a:t>
            </a:r>
            <a:endParaRPr b="1" i="0" sz="2400" u="none" cap="none" strike="noStrike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89400" y="395502"/>
            <a:ext cx="8365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pomáhá snižovat pravděpodobnost nedorozumění a vede k efektivní komunikaci?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stejný komunikační kód: používáme slova, kterým rozumíme stejně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systém jako opak chaosu, komunikace má logickou návaznost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posloupnost od celku k detailu, od kontextu ke konkrétnostem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4" name="Google Shape;264;p3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naděláš!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Ále prosím tě!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si snad děláš srandu!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Seš normální?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Přijď včas.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bys nevěřil, co se mi stalo...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Dneska ti to sluší!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Když myslíš...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řečník “vlastně” sděluje?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tomu můžu rozumět?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1" name="Google Shape;271;p3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72" name="Google Shape;272;p39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VRSTVY SDĚLENÍ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sobě: o své náladě, názorech, hodnotách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 ve své sociální roli: názory a hodnoty, které jsou součástí role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vztahu k sobě, kým jsem sám pro sebe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tom druhém: co si o něm myslím, kým pro mne je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našem vztahu: jaký je teď, jaký ho chci mít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svých potřebách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svém záměru (něco získat, někoho přesvědčit...)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80" name="Google Shape;280;p40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čem  (ještě) mluvíme, když něco říkáme?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mi jde? Co chci, aby se stalo?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už nechci? Kam už nechci, aby to zašlo? 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potřebuju? A o co v té souvislosti žádám druhého?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mi ten druhý sděluje? Co potřebuje?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se cítím? A proč - co je zdrojem mých pocitů?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None/>
            </a:pPr>
            <a:r>
              <a:t/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oprávněný požadavek, nebo žádost o laskavost?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Nakolik vychází mé porozumění ze mne a nakolik z toho, co mi druhý říká?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to, co chci říct užitečné pro druhého, nebo to říkám kvůli sobě?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7" name="Google Shape;287;p4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88" name="Google Shape;288;p41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Užitečné otázky </a:t>
            </a:r>
            <a:r>
              <a:rPr b="1" lang="cs" sz="1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 komunikační mistrovství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5" y="0"/>
            <a:ext cx="52318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 txBox="1"/>
          <p:nvPr/>
        </p:nvSpPr>
        <p:spPr>
          <a:xfrm>
            <a:off x="5425150" y="550275"/>
            <a:ext cx="35712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to říkám?</a:t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SOKRATOVA SÍTA</a:t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pravda?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dobré?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užitečné?</a:t>
            </a:r>
            <a:endParaRPr b="1" i="0" sz="2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nenásilná komunikace (Marshall B. Rosenberg)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asertivita (Tomáš Novák, Věra Capponi)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psychická manipulace (Isabelle Nazare-Aga)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judo/aikido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win-win strategie, vyjednávání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vztahové agrese (Michal Dubec aj.)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1" name="Google Shape;301;p4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2" name="Google Shape;302;p43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4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 googlit, chci-li se naučit lépe komunikovat|?</a:t>
            </a:r>
            <a:endParaRPr b="1" sz="24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byla zpětná vazba (hodnocení) užitečná a nezraňující...</a:t>
            </a:r>
            <a:endParaRPr b="1"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odděluji chování (výkon) od člověka </a:t>
            </a:r>
            <a:r>
              <a:rPr lang="cs" sz="12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(děláš hluk x jsi hlučný)</a:t>
            </a:r>
            <a:endParaRPr sz="12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měla by být vyvážená - říkám ocenění i kritiku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zdůvodňuji své stanovisko, argumentuji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popisuji, mluvím o konkrétních věcech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formuluji to subjektivně, ne obecně </a:t>
            </a:r>
            <a:r>
              <a:rPr lang="cs" sz="12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(Líbilo by se mi, kdybys víc... x To bylo hrozné, když jsi...)</a:t>
            </a:r>
            <a:endParaRPr sz="12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mluvím o pocitech a prožitcích, které ve mně vyvolává konkrétní chování 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 hodnocení je cílem, aby druhý věděl, co příště udělat stejně (dobře) a co udělat jinak 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zodpovědnost nechávám na druhém </a:t>
            </a:r>
            <a:r>
              <a:rPr lang="cs" sz="12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(co si z mé ZV vezme, bude-li na mé připomínky reagovat a jak)</a:t>
            </a:r>
            <a:endParaRPr sz="12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řešení, návrhy vyslovují jako nabídku, ne rozkaz </a:t>
            </a:r>
            <a:r>
              <a:rPr lang="cs" sz="12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(Mně se osvědčilo..., Můžeš zkusit... x Musíš..., Neexistuje, abys...)</a:t>
            </a:r>
            <a:endParaRPr sz="12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9" name="Google Shape;309;p4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10" name="Google Shape;310;p44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4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jsme se v centru aktivit naučili o zpětné vazbě?</a:t>
            </a:r>
            <a:endParaRPr b="1" sz="24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chci ve sporu dosáhnout co nejlepšího řešení...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uvažuju/zjišťuju, co chce druhá strana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snažím se vyřešit problém, ne vyhrát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měl/a bych vědět, co chci, o co mi jde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nepředpokládám - ptám se</a:t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Playfair Display"/>
              <a:buNone/>
            </a:pPr>
            <a:r>
              <a:t/>
            </a:r>
            <a:endParaRPr sz="18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7" name="Google Shape;317;p4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18" name="Google Shape;318;p45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jsme se v centru aktivit naučili o řešení konfliktních situací?</a:t>
            </a:r>
            <a:endParaRPr b="1"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556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Můžete mít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JEDNU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absenc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jejichž důvody mohou být jakékoli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nemusíte se omlouvat.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se nemůžete zúčastnit svého semináře, můžete si jej přijít nahradit do jiné seminární skupiny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b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ez předchozího ohlášení. (začínáme sudým týdnem)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Semináře se konají v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úterý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8.00 a v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00 v uč. 58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by měla vaše absence překročit povolen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informujete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mne o tom do 14 dnů od této absence a požád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ej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 si o zadání náhradní práce na </a:t>
            </a:r>
            <a:r>
              <a:rPr b="0" i="0" lang="cs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b="0" i="0" sz="24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DOCHÁZKA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490250" y="526350"/>
            <a:ext cx="803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5"/>
                </a:solidFill>
              </a:rPr>
              <a:t>Nekázeň vzniká tehdy, když něco chybí.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00"/>
                </a:solidFill>
              </a:rPr>
              <a:t>❠</a:t>
            </a:r>
            <a:r>
              <a:rPr lang="cs" sz="3600">
                <a:solidFill>
                  <a:srgbClr val="FFFF00"/>
                </a:solidFill>
              </a:rPr>
              <a:t>Děti se chovají dobře, když můžou. Když se chovají nevhodně, znamená to, že nemůžou. Jejich mozek jim to neumožňuje.” 					</a:t>
            </a:r>
            <a:endParaRPr sz="3600">
              <a:solidFill>
                <a:srgbClr val="FFFF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FFFF00"/>
                </a:solidFill>
              </a:rPr>
              <a:t>Lars Lyster - dětský psycholog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FFFF00"/>
                </a:solidFill>
              </a:rPr>
              <a:t>in Musíme jim dávat, ne brát, Respekt 16.6.2018</a:t>
            </a:r>
            <a:r>
              <a:rPr lang="cs" sz="2400">
                <a:solidFill>
                  <a:srgbClr val="FFFF00"/>
                </a:solidFill>
              </a:rPr>
              <a:t> 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30" name="Google Shape;330;p47"/>
          <p:cNvSpPr txBox="1"/>
          <p:nvPr>
            <p:ph idx="4294967295" type="title"/>
          </p:nvPr>
        </p:nvSpPr>
        <p:spPr>
          <a:xfrm>
            <a:off x="821474" y="2060654"/>
            <a:ext cx="750105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 sz="54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Primární sociální potřeby</a:t>
            </a:r>
            <a:endParaRPr sz="54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1" name="Google Shape;331;p47"/>
          <p:cNvSpPr/>
          <p:nvPr/>
        </p:nvSpPr>
        <p:spPr>
          <a:xfrm>
            <a:off x="379142" y="312232"/>
            <a:ext cx="364273" cy="341971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8408076" y="4445619"/>
            <a:ext cx="364273" cy="341971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7"/>
          <p:cNvSpPr/>
          <p:nvPr/>
        </p:nvSpPr>
        <p:spPr>
          <a:xfrm>
            <a:off x="379142" y="4443432"/>
            <a:ext cx="364273" cy="341971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7"/>
          <p:cNvSpPr/>
          <p:nvPr/>
        </p:nvSpPr>
        <p:spPr>
          <a:xfrm>
            <a:off x="8315862" y="312233"/>
            <a:ext cx="364273" cy="341971"/>
          </a:xfrm>
          <a:prstGeom prst="star5">
            <a:avLst>
              <a:gd fmla="val 24997" name="adj"/>
              <a:gd fmla="val 105146" name="hf"/>
              <a:gd fmla="val 110557" name="vf"/>
            </a:avLst>
          </a:prstGeom>
          <a:solidFill>
            <a:srgbClr val="00B0F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386576" y="1126819"/>
            <a:ext cx="8363414" cy="356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1. Naše chování je řízeno obecným organizačním principem </a:t>
            </a:r>
            <a:r>
              <a:rPr lang="cs" sz="1500" u="sng">
                <a:solidFill>
                  <a:srgbClr val="002060"/>
                </a:solidFill>
              </a:rPr>
              <a:t>minimalizace ohrožení a maximalizace odměny</a:t>
            </a:r>
            <a:r>
              <a:rPr lang="cs" sz="1500">
                <a:solidFill>
                  <a:srgbClr val="002060"/>
                </a:solidFill>
              </a:rPr>
              <a:t> či libosti (Gordon 2000). 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Poslední výzkumy mozku a poznatky sociální neurovědy ukazují, že to platí pro chování sociální. Tedy že i v našem kontaktu s ostatními lidmi se snažíme vyhýbat se ohrožení a maximalizovat bezpečí, které přináší příjemné pocity.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2. Ukázalo se, že </a:t>
            </a:r>
            <a:r>
              <a:rPr lang="cs" sz="1500" u="sng">
                <a:solidFill>
                  <a:srgbClr val="002060"/>
                </a:solidFill>
              </a:rPr>
              <a:t>sociální zkušenosti</a:t>
            </a:r>
            <a:r>
              <a:rPr lang="cs" sz="1500">
                <a:solidFill>
                  <a:srgbClr val="002060"/>
                </a:solidFill>
              </a:rPr>
              <a:t> používají a </a:t>
            </a:r>
            <a:r>
              <a:rPr lang="cs" sz="1500" u="sng">
                <a:solidFill>
                  <a:srgbClr val="002060"/>
                </a:solidFill>
              </a:rPr>
              <a:t>aktivují stejná mozková propojení, která jsou používaná pro primární potřeby</a:t>
            </a:r>
            <a:r>
              <a:rPr lang="cs" sz="1500">
                <a:solidFill>
                  <a:srgbClr val="002060"/>
                </a:solidFill>
              </a:rPr>
              <a:t> přežití (Lieberman a Eisenberger, 2008). Jinými slovy, sociální potřeby jsou pro mozek totéž jako potřeba jídla či spánku. Při jejich nenaplnění jsou aktivována centra bolesti a my reagujeme silnými emocemi.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500">
                <a:solidFill>
                  <a:srgbClr val="002060"/>
                </a:solidFill>
              </a:rPr>
              <a:t>3. „</a:t>
            </a:r>
            <a:r>
              <a:rPr i="1" lang="cs" sz="1500">
                <a:solidFill>
                  <a:srgbClr val="002060"/>
                </a:solidFill>
              </a:rPr>
              <a:t>Jsme evolučně nastaveni tak, že potřebujeme být napojeni na ostatní, potřebujeme s nimi být v kontaktu. Po narození je to věc přežití, jak vyrůstáme, jen při dostatku kvalitních vztahů, se můžeme zdravě vyvíjet po emoční, fyzické, intelektuální, duševní i duchovní stránce.” </a:t>
            </a:r>
            <a:r>
              <a:rPr lang="cs" sz="1500">
                <a:solidFill>
                  <a:srgbClr val="002060"/>
                </a:solidFill>
              </a:rPr>
              <a:t>(Brené Brown 2008)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50">
              <a:solidFill>
                <a:srgbClr val="1C4587"/>
              </a:solidFill>
            </a:endParaRPr>
          </a:p>
        </p:txBody>
      </p:sp>
      <p:sp>
        <p:nvSpPr>
          <p:cNvPr id="341" name="Google Shape;341;p48"/>
          <p:cNvSpPr txBox="1"/>
          <p:nvPr>
            <p:ph idx="12" type="sldNum"/>
          </p:nvPr>
        </p:nvSpPr>
        <p:spPr>
          <a:xfrm>
            <a:off x="4136316" y="4687622"/>
            <a:ext cx="871425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42" name="Google Shape;342;p48"/>
          <p:cNvSpPr txBox="1"/>
          <p:nvPr>
            <p:ph type="title"/>
          </p:nvPr>
        </p:nvSpPr>
        <p:spPr>
          <a:xfrm>
            <a:off x="1485900" y="253745"/>
            <a:ext cx="6172200" cy="7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 sz="3600">
                <a:solidFill>
                  <a:srgbClr val="00B0F0"/>
                </a:solidFill>
              </a:rPr>
              <a:t>Jsou sociální potřeby primární?</a:t>
            </a:r>
            <a:endParaRPr sz="3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idx="12" type="sldNum"/>
          </p:nvPr>
        </p:nvSpPr>
        <p:spPr>
          <a:xfrm>
            <a:off x="4136316" y="4687622"/>
            <a:ext cx="871425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49" name="Google Shape;34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00" y="591850"/>
            <a:ext cx="7501561" cy="3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9"/>
          <p:cNvSpPr txBox="1"/>
          <p:nvPr/>
        </p:nvSpPr>
        <p:spPr>
          <a:xfrm>
            <a:off x="4306451" y="4107050"/>
            <a:ext cx="4223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SCARF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primární sociální potřeby dle Davida Rocka (2008)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544075" y="1155525"/>
            <a:ext cx="8363400" cy="3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800">
                <a:solidFill>
                  <a:srgbClr val="002060"/>
                </a:solidFill>
              </a:rPr>
              <a:t>1.</a:t>
            </a:r>
            <a:r>
              <a:rPr lang="cs" sz="1200">
                <a:solidFill>
                  <a:srgbClr val="002060"/>
                </a:solidFill>
              </a:rPr>
              <a:t> Rozdělte se do skupin tak, aby v každé bylo minimálně 5 členů. To je vaše DOMOVSKÁ SKUPINA.</a:t>
            </a:r>
            <a:endParaRPr sz="12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200">
                <a:solidFill>
                  <a:srgbClr val="002060"/>
                </a:solidFill>
              </a:rPr>
              <a:t>2. Teď se </a:t>
            </a:r>
            <a:r>
              <a:rPr b="1" lang="cs" sz="1200">
                <a:solidFill>
                  <a:srgbClr val="002060"/>
                </a:solidFill>
              </a:rPr>
              <a:t>rozejděte </a:t>
            </a:r>
            <a:r>
              <a:rPr lang="cs" sz="1200">
                <a:solidFill>
                  <a:srgbClr val="002060"/>
                </a:solidFill>
              </a:rPr>
              <a:t>do pěti EXPERTNÍCH SKUPIN. V každé expertní skupině je po jednom člověku z každé domovské skupiny.</a:t>
            </a:r>
            <a:endParaRPr sz="12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lang="cs" sz="1200">
                <a:solidFill>
                  <a:srgbClr val="002060"/>
                </a:solidFill>
              </a:rPr>
              <a:t>3. Každá expertní skupina má za úkol nastudovat jednu z potřeb tak, aby její členové dokázali téma předat v domovské skupině. Po </a:t>
            </a:r>
            <a:r>
              <a:rPr b="1" lang="cs" sz="1200">
                <a:solidFill>
                  <a:srgbClr val="002060"/>
                </a:solidFill>
              </a:rPr>
              <a:t>10 minutách</a:t>
            </a:r>
            <a:r>
              <a:rPr lang="cs" sz="1200">
                <a:solidFill>
                  <a:srgbClr val="002060"/>
                </a:solidFill>
              </a:rPr>
              <a:t> budete v domovské skupině předávat odpovědi na tyto otázky: </a:t>
            </a:r>
            <a:endParaRPr sz="1200">
              <a:solidFill>
                <a:srgbClr val="002060"/>
              </a:solidFill>
            </a:endParaRPr>
          </a:p>
          <a:p>
            <a:pPr indent="-41910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3000"/>
              <a:buAutoNum type="alphaLcParenR"/>
            </a:pPr>
            <a:r>
              <a:rPr lang="cs" sz="3000">
                <a:solidFill>
                  <a:srgbClr val="002060"/>
                </a:solidFill>
              </a:rPr>
              <a:t>V čem potřeba spočívá? </a:t>
            </a:r>
            <a:endParaRPr sz="3000">
              <a:solidFill>
                <a:srgbClr val="002060"/>
              </a:solidFill>
            </a:endParaRPr>
          </a:p>
          <a:p>
            <a:pPr indent="-419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AutoNum type="alphaLcParenR"/>
            </a:pPr>
            <a:r>
              <a:rPr lang="cs" sz="3000">
                <a:solidFill>
                  <a:srgbClr val="002060"/>
                </a:solidFill>
              </a:rPr>
              <a:t>Co ji ve škole/ve třídě naplňuje? Jaké chování učitele?</a:t>
            </a:r>
            <a:endParaRPr sz="3000">
              <a:solidFill>
                <a:srgbClr val="002060"/>
              </a:solidFill>
            </a:endParaRPr>
          </a:p>
          <a:p>
            <a:pPr indent="-419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AutoNum type="alphaLcParenR"/>
            </a:pPr>
            <a:r>
              <a:rPr lang="cs" sz="3000">
                <a:solidFill>
                  <a:srgbClr val="002060"/>
                </a:solidFill>
              </a:rPr>
              <a:t>Jaké chování učitele ve škole/ ve třídě brání jejímu naplňování?</a:t>
            </a:r>
            <a:endParaRPr sz="3000">
              <a:solidFill>
                <a:srgbClr val="1C4587"/>
              </a:solidFill>
            </a:endParaRPr>
          </a:p>
        </p:txBody>
      </p:sp>
      <p:sp>
        <p:nvSpPr>
          <p:cNvPr id="357" name="Google Shape;357;p50"/>
          <p:cNvSpPr txBox="1"/>
          <p:nvPr>
            <p:ph idx="12" type="sldNum"/>
          </p:nvPr>
        </p:nvSpPr>
        <p:spPr>
          <a:xfrm>
            <a:off x="4136316" y="4687622"/>
            <a:ext cx="8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58" name="Google Shape;358;p50"/>
          <p:cNvSpPr txBox="1"/>
          <p:nvPr>
            <p:ph type="title"/>
          </p:nvPr>
        </p:nvSpPr>
        <p:spPr>
          <a:xfrm>
            <a:off x="1485900" y="253745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 sz="3600">
                <a:solidFill>
                  <a:srgbClr val="00B0F0"/>
                </a:solidFill>
              </a:rPr>
              <a:t>Expertní a domovské skupiny</a:t>
            </a:r>
            <a:endParaRPr sz="3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/>
          <p:nvPr>
            <p:ph idx="1" type="body"/>
          </p:nvPr>
        </p:nvSpPr>
        <p:spPr>
          <a:xfrm>
            <a:off x="311699" y="371707"/>
            <a:ext cx="3606095" cy="43170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800">
                <a:solidFill>
                  <a:srgbClr val="FFFF00"/>
                </a:solidFill>
              </a:rPr>
              <a:t>Model SCARF je akronymem pro primární sociální potřeby: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Statusu</a:t>
            </a:r>
            <a:r>
              <a:rPr lang="cs" sz="1600"/>
              <a:t>, postavení ve skupině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Jistoty</a:t>
            </a:r>
            <a:r>
              <a:rPr lang="cs" sz="1600"/>
              <a:t>, orientace, předvídatelnosti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Autonomie</a:t>
            </a:r>
            <a:r>
              <a:rPr lang="cs" sz="1600"/>
              <a:t>, samostatnosti, svobody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Propojení</a:t>
            </a:r>
            <a:r>
              <a:rPr lang="cs" sz="1600"/>
              <a:t> s ostatními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cs" sz="1600"/>
              <a:t>Spravedlnosti</a:t>
            </a:r>
            <a:r>
              <a:rPr lang="cs" sz="1600"/>
              <a:t>, férového jednání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65" name="Google Shape;365;p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6" name="Google Shape;36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893" y="607575"/>
            <a:ext cx="3688106" cy="167470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 txBox="1"/>
          <p:nvPr/>
        </p:nvSpPr>
        <p:spPr>
          <a:xfrm>
            <a:off x="4415883" y="2691161"/>
            <a:ext cx="4289502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Šipky ukazují naši reakci na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nenaplňování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těchto potřeb, kdy cítíme ohrožení a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vzdalujeme</a:t>
            </a:r>
            <a:r>
              <a:rPr b="0" i="0" lang="cs" sz="1600" u="none" cap="none" strike="noStrike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či vyhýbáme.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naplňování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máme tendenci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přibližovat</a:t>
            </a:r>
            <a:r>
              <a:rPr b="0" i="0" lang="cs" sz="1600" u="none" cap="none" strike="noStrike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i="0" lang="cs" sz="1600" u="none" cap="none" strike="noStrike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</a:t>
            </a:r>
            <a:r>
              <a:rPr b="0" i="0" lang="c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vyhledávat kontakt s těmi, kdo naše potřeby naplňují či vytvářejí prostředí pro jejich naplnění</a:t>
            </a:r>
            <a:r>
              <a:rPr b="0" i="0" lang="cs" sz="1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type="title"/>
          </p:nvPr>
        </p:nvSpPr>
        <p:spPr>
          <a:xfrm>
            <a:off x="1485900" y="253749"/>
            <a:ext cx="61722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cs">
                <a:solidFill>
                  <a:srgbClr val="00B0F0"/>
                </a:solidFill>
              </a:rPr>
              <a:t>ZNÁTE ODPOVĚDI?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374" name="Google Shape;374;p52"/>
          <p:cNvSpPr txBox="1"/>
          <p:nvPr>
            <p:ph idx="1" type="body"/>
          </p:nvPr>
        </p:nvSpPr>
        <p:spPr>
          <a:xfrm>
            <a:off x="579850" y="1106276"/>
            <a:ext cx="83187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rPr i="1" lang="cs" sz="2250"/>
              <a:t>J</a:t>
            </a:r>
            <a:r>
              <a:rPr i="1" lang="cs" sz="2250"/>
              <a:t>en s využitím paměti a svých zápisků odpovězte na následující otázky</a:t>
            </a:r>
            <a:endParaRPr i="1" sz="225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250"/>
          </a:p>
          <a:p>
            <a:pPr indent="-28575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2400"/>
              <a:buAutoNum type="arabicPeriod"/>
            </a:pPr>
            <a:r>
              <a:rPr lang="cs">
                <a:solidFill>
                  <a:srgbClr val="FFFF00"/>
                </a:solidFill>
              </a:rPr>
              <a:t>O kterých potřebách D. Rock tvrdí, že jsou primární? (můžete si pomoci modelem SCARF)</a:t>
            </a:r>
            <a:endParaRPr>
              <a:solidFill>
                <a:srgbClr val="FFFF00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400"/>
              <a:buAutoNum type="arabicPeriod"/>
            </a:pPr>
            <a:r>
              <a:rPr lang="cs">
                <a:solidFill>
                  <a:srgbClr val="FFFF00"/>
                </a:solidFill>
              </a:rPr>
              <a:t>Jak reaguje mozek na jejich </a:t>
            </a:r>
            <a:r>
              <a:rPr b="1" lang="cs">
                <a:solidFill>
                  <a:srgbClr val="FFFF00"/>
                </a:solidFill>
              </a:rPr>
              <a:t>nenaplnění</a:t>
            </a:r>
            <a:r>
              <a:rPr lang="cs">
                <a:solidFill>
                  <a:srgbClr val="FFFF00"/>
                </a:solidFill>
              </a:rPr>
              <a:t> a proč?</a:t>
            </a:r>
            <a:endParaRPr>
              <a:solidFill>
                <a:srgbClr val="FFFF00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00"/>
              </a:buClr>
              <a:buSzPts val="2400"/>
              <a:buAutoNum type="arabicPeriod"/>
            </a:pPr>
            <a:r>
              <a:rPr lang="cs">
                <a:solidFill>
                  <a:srgbClr val="FFFF00"/>
                </a:solidFill>
              </a:rPr>
              <a:t>V čem spočívá potřeba propojení?</a:t>
            </a:r>
            <a:endParaRPr>
              <a:solidFill>
                <a:srgbClr val="FFFF00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1500"/>
              </a:spcBef>
              <a:spcAft>
                <a:spcPts val="750"/>
              </a:spcAft>
              <a:buClr>
                <a:srgbClr val="FFFF00"/>
              </a:buClr>
              <a:buSzPts val="2400"/>
              <a:buAutoNum type="arabicPeriod"/>
            </a:pPr>
            <a:r>
              <a:rPr lang="cs">
                <a:solidFill>
                  <a:srgbClr val="FFFF00"/>
                </a:solidFill>
              </a:rPr>
              <a:t>Jak může učitel podporovat naplnění potřeby autonomie?</a:t>
            </a:r>
            <a:r>
              <a:rPr lang="cs"/>
              <a:t> </a:t>
            </a:r>
            <a:endParaRPr/>
          </a:p>
        </p:txBody>
      </p:sp>
      <p:sp>
        <p:nvSpPr>
          <p:cNvPr id="375" name="Google Shape;375;p52"/>
          <p:cNvSpPr txBox="1"/>
          <p:nvPr>
            <p:ph idx="12" type="sldNum"/>
          </p:nvPr>
        </p:nvSpPr>
        <p:spPr>
          <a:xfrm>
            <a:off x="4136316" y="4687622"/>
            <a:ext cx="871425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 txBox="1"/>
          <p:nvPr>
            <p:ph type="title"/>
          </p:nvPr>
        </p:nvSpPr>
        <p:spPr>
          <a:xfrm>
            <a:off x="457200" y="253749"/>
            <a:ext cx="822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>
                <a:solidFill>
                  <a:schemeClr val="accent5"/>
                </a:solidFill>
              </a:rPr>
              <a:t>Věcné a vztahové signály v komunikaci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381" name="Google Shape;381;p53"/>
          <p:cNvSpPr txBox="1"/>
          <p:nvPr>
            <p:ph idx="1" type="body"/>
          </p:nvPr>
        </p:nvSpPr>
        <p:spPr>
          <a:xfrm>
            <a:off x="676650" y="1290827"/>
            <a:ext cx="3822300" cy="3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VĚCNÉ SIGNÁLY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To, co říkáme o věcech, které jsou předmětem komunikace.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382" name="Google Shape;382;p53"/>
          <p:cNvSpPr txBox="1"/>
          <p:nvPr>
            <p:ph idx="2" type="body"/>
          </p:nvPr>
        </p:nvSpPr>
        <p:spPr>
          <a:xfrm>
            <a:off x="4645150" y="963200"/>
            <a:ext cx="38223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VZTAHOVÉ SIGNÁLY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73763"/>
                </a:solidFill>
              </a:rPr>
              <a:t>To, jak svou komunikací a jednáním referujeme o našem vzájemném vztahu.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>
                <a:solidFill>
                  <a:srgbClr val="073763"/>
                </a:solidFill>
              </a:rPr>
              <a:t>vztahová symetrie = </a:t>
            </a:r>
            <a:r>
              <a:rPr i="1" lang="cs" sz="1800">
                <a:solidFill>
                  <a:srgbClr val="073763"/>
                </a:solidFill>
              </a:rPr>
              <a:t>vnímám náš vztah jako partnerský, uvažuju o “nás”</a:t>
            </a:r>
            <a:endParaRPr i="1" sz="18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>
                <a:solidFill>
                  <a:srgbClr val="073763"/>
                </a:solidFill>
              </a:rPr>
              <a:t>vztahová asymetrie = </a:t>
            </a:r>
            <a:r>
              <a:rPr i="1" lang="cs" sz="1800">
                <a:solidFill>
                  <a:srgbClr val="073763"/>
                </a:solidFill>
              </a:rPr>
              <a:t>vnímám náš vztah jako vztah nadřazenost- podřízenost, uvažuju o “já/my” vs. “ty/vy”</a:t>
            </a:r>
            <a:endParaRPr i="1"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/>
          <p:nvPr>
            <p:ph type="title"/>
          </p:nvPr>
        </p:nvSpPr>
        <p:spPr>
          <a:xfrm>
            <a:off x="457200" y="253749"/>
            <a:ext cx="822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 sz="3000">
                <a:solidFill>
                  <a:schemeClr val="accent5"/>
                </a:solidFill>
              </a:rPr>
              <a:t>Vztahové války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388" name="Google Shape;388;p54"/>
          <p:cNvSpPr txBox="1"/>
          <p:nvPr>
            <p:ph idx="2" type="body"/>
          </p:nvPr>
        </p:nvSpPr>
        <p:spPr>
          <a:xfrm>
            <a:off x="385175" y="1050250"/>
            <a:ext cx="8082300" cy="3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73763"/>
                </a:solidFill>
              </a:rPr>
              <a:t>Pokud vnímám vztahové signály jako </a:t>
            </a:r>
            <a:r>
              <a:rPr b="1" lang="cs" sz="3000">
                <a:solidFill>
                  <a:srgbClr val="073763"/>
                </a:solidFill>
              </a:rPr>
              <a:t>asymetrické</a:t>
            </a:r>
            <a:r>
              <a:rPr lang="cs" sz="3000">
                <a:solidFill>
                  <a:srgbClr val="073763"/>
                </a:solidFill>
              </a:rPr>
              <a:t>, mám potřebu se bránit, nebo to “vrátit”, tím začínají VZTAHOVÉ VÁLKY.</a:t>
            </a:r>
            <a:endParaRPr sz="3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73763"/>
                </a:solidFill>
              </a:rPr>
              <a:t>Ty se projevují výměnou VZTAHOVÝCH AGRESÍ.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/>
          <p:nvPr>
            <p:ph type="title"/>
          </p:nvPr>
        </p:nvSpPr>
        <p:spPr>
          <a:xfrm>
            <a:off x="311700" y="287800"/>
            <a:ext cx="8434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Vztahové agrese (signály asymetrie) v komunikaci</a:t>
            </a:r>
            <a:endParaRPr>
              <a:solidFill>
                <a:schemeClr val="accent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94" name="Google Shape;394;p55"/>
          <p:cNvSpPr txBox="1"/>
          <p:nvPr>
            <p:ph idx="1" type="body"/>
          </p:nvPr>
        </p:nvSpPr>
        <p:spPr>
          <a:xfrm>
            <a:off x="311700" y="969850"/>
            <a:ext cx="85206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HODNOCENÍ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VĚŠTĚNÍ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MENTOROVÁNÍ, NEVYŽÁDANÉ DOBRÉ RADY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POPÍRÁNÍ VIDĚNÍ SVĚTA DRUHÝCH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IRONIE, SARKASMUS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2400"/>
              <a:buFont typeface="Candara"/>
              <a:buAutoNum type="arabicPeriod"/>
            </a:pP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OTÁZKA S JEDINOU SPRÁVNOU </a:t>
            </a:r>
            <a:r>
              <a:rPr lang="cs" sz="24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ODPOVĚDÍ (bez správné odpovědi)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 přeju si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/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/>
          <p:nvPr>
            <p:ph idx="1" type="body"/>
          </p:nvPr>
        </p:nvSpPr>
        <p:spPr>
          <a:xfrm>
            <a:off x="311700" y="2730700"/>
            <a:ext cx="5998800" cy="17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Výklad k tomuto tématu s mnoha příklady najdete jako krátká videa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seduo.cz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Kurz se jmenuje </a:t>
            </a:r>
            <a:r>
              <a:rPr b="1" lang="cs"/>
              <a:t>Komunikace s lidmi v souladu s fungováním mozku </a:t>
            </a:r>
            <a:r>
              <a:rPr lang="cs"/>
              <a:t>a je zdarma.</a:t>
            </a:r>
            <a:endParaRPr/>
          </a:p>
        </p:txBody>
      </p:sp>
      <p:sp>
        <p:nvSpPr>
          <p:cNvPr id="400" name="Google Shape;400;p56"/>
          <p:cNvSpPr txBox="1"/>
          <p:nvPr/>
        </p:nvSpPr>
        <p:spPr>
          <a:xfrm>
            <a:off x="5199850" y="520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1700" u="sng">
                <a:solidFill>
                  <a:schemeClr val="hlink"/>
                </a:solidFill>
                <a:hlinkClick r:id="rId4"/>
              </a:rPr>
              <a:t>Komunikace s lidmi v souladu s fungováním mozku</a:t>
            </a:r>
            <a:endParaRPr b="1" sz="17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490250" y="526350"/>
            <a:ext cx="8434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">
                <a:solidFill>
                  <a:schemeClr val="accent5"/>
                </a:solidFill>
              </a:rPr>
              <a:t>Zadání závěrečné práce </a:t>
            </a:r>
            <a:endParaRPr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">
                <a:solidFill>
                  <a:schemeClr val="accent5"/>
                </a:solidFill>
              </a:rPr>
              <a:t>ze sociální psychologie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>
            <p:ph idx="1" type="subTitle"/>
          </p:nvPr>
        </p:nvSpPr>
        <p:spPr>
          <a:xfrm>
            <a:off x="265500" y="681948"/>
            <a:ext cx="40452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</a:pPr>
            <a:r>
              <a:rPr lang="cs" sz="2400">
                <a:solidFill>
                  <a:srgbClr val="FFFF00"/>
                </a:solidFill>
              </a:rPr>
              <a:t>Zadání závěrečné práce vychází z cíle semináře a snaží se ověřit jeho dosažení (důkaz o učení):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2000"/>
              <a:t>Naučit se přemýšlet o sobě a o pedagogických situacích a lépe jim porozumět s využitím psychologických poznatků.</a:t>
            </a:r>
            <a:endParaRPr sz="2000"/>
          </a:p>
        </p:txBody>
      </p:sp>
      <p:sp>
        <p:nvSpPr>
          <p:cNvPr id="411" name="Google Shape;411;p58"/>
          <p:cNvSpPr txBox="1"/>
          <p:nvPr>
            <p:ph idx="2" type="body"/>
          </p:nvPr>
        </p:nvSpPr>
        <p:spPr>
          <a:xfrm>
            <a:off x="4939500" y="444700"/>
            <a:ext cx="3837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Popište situaci ze školy </a:t>
            </a:r>
            <a:br>
              <a:rPr lang="cs"/>
            </a:br>
            <a:r>
              <a:rPr lang="cs" sz="1400"/>
              <a:t>(ideálně ze své jakékoli pedagogické praxe)</a:t>
            </a:r>
            <a:r>
              <a:rPr lang="cs"/>
              <a:t>, která vás nějak ovlivnila a na které dobře ukážete své psychologické uvažování.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cs"/>
              <a:t>Tuto situaci rozeberte s využitím poznatků ze sociální psychologie.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cs"/>
              <a:t>Prokažte tím porozumění vztahům i motivům aktérů.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 txBox="1"/>
          <p:nvPr>
            <p:ph idx="1" type="body"/>
          </p:nvPr>
        </p:nvSpPr>
        <p:spPr>
          <a:xfrm>
            <a:off x="457200" y="1055750"/>
            <a:ext cx="83652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formální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odevzdaná v papírové podobě nejpozději poslední hodinu semináře, tj. </a:t>
            </a:r>
            <a:b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7.5. 2019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rozsah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nepřesáhne 1.5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strany A4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je psán spisovně, bez chyb a využívá odborný jazyk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titulní strany, shrnutí v angličtině ani poděkování rodičům nejsou potřeba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6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obsahová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zahrnuje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popis situace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(s podstatným kontextem) +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psychologickou analýzu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toho, co se tam děje + odkazy na použitou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literaturu a zdroje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18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nebude naplněno některé z těchto kritérií, práce nebude přijata. </a:t>
            </a:r>
            <a:endParaRPr b="1" sz="18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vám něco brání v jejich naplnění, ozvěte se včas (alespoň týden před termínem odevzdání) a domluvíme se na řešení.</a:t>
            </a:r>
            <a:endParaRPr b="1" sz="14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8" name="Google Shape;418;p5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19" name="Google Shape;419;p59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Kritéria hodnocení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/>
          <p:nvPr>
            <p:ph idx="1" type="body"/>
          </p:nvPr>
        </p:nvSpPr>
        <p:spPr>
          <a:xfrm>
            <a:off x="457200" y="823150"/>
            <a:ext cx="83652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vyhněte se věštění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psychologicky analyzujte chování a komunikaci obsaženou v situaci, nezacházejte do vzdálených úvah o rodinné situaci, možné minulosti či vlivu jiných osob, o kterých na základě situace nic nevíme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analýzu pojměte jako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převyprávění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příběhu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psychologickým jazykem</a:t>
            </a:r>
            <a:b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i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(příklad k videu Houba: Učitelka je frustrovaná, protože.... Reaguje na frustraci tak, že .... Čímž u žáků způsobí...., protože... atd.)</a:t>
            </a:r>
            <a:endParaRPr i="1"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vyberte si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jen jeden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nebo dva psychologické jevy, které jsou pro situaci nejpodstatnější, a ty využijte k analýze, nezahlťte sebe ani text mnohostí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nehledejte v tom složitosti, jde o to ukázat pochopení vztahů, motivů, chování... podložené psychologickými poznatky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neokecávejte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to, jděte přímo k věci, zkuste si představit, že se snažíte někomu vysvětlit, jak rozumíte tomu, co se tam vlastně stalo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nekopírujte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pokud potřebujete něco definovat, použijte vlastní slova a porozumění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mějte na paměti, že se snažíte přesvědčit mne, že dokážete adekvátně psychologicky uvažovat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samotnému psaní nevěnujte více než dvě hodiny svého života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6" name="Google Shape;426;p6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27" name="Google Shape;427;p60"/>
          <p:cNvSpPr txBox="1"/>
          <p:nvPr>
            <p:ph type="title"/>
          </p:nvPr>
        </p:nvSpPr>
        <p:spPr>
          <a:xfrm>
            <a:off x="457200" y="25375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Doporučení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1"/>
          <p:cNvSpPr txBox="1"/>
          <p:nvPr>
            <p:ph idx="1" type="body"/>
          </p:nvPr>
        </p:nvSpPr>
        <p:spPr>
          <a:xfrm>
            <a:off x="457200" y="897250"/>
            <a:ext cx="83652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PERCEPCE  a chyby v 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SITUACE: frustrace, deprivace stres, reakce na frustraci, frustrační tolerance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POTŘEBY: status, autonomie, přijetí, spravedlnost a jistota a reakce na jejich nenaplnění,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KONFLIKTNÍ KOMUNIKACE a strategie řešení konfliktu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VZTAHY: symetrie, asymetrie, autorita, respekt...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EMOCE a jejich vliv na naše reakce; kontrolované a nekontrolované odžívání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SKUPINOVÁ DYNAMIKA, vztahy ve skupině, status a role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ROLE a osobnost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ZPĚTNÁ VAZBA a hodnocení, vhodné - nevhodné způsoby jejího poskytování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jiné z oblasti sociální psychologie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4" name="Google Shape;434;p6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35" name="Google Shape;435;p61"/>
          <p:cNvSpPr txBox="1"/>
          <p:nvPr>
            <p:ph type="title"/>
          </p:nvPr>
        </p:nvSpPr>
        <p:spPr>
          <a:xfrm>
            <a:off x="457200" y="253750"/>
            <a:ext cx="82296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Témata, která můžete při analýze využít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...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mluvíme o něčem, co už jste probrali jinde.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 nerozumíte.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Čím se (podle vás) zabývá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Jaká jsou její témata, která zkoumá?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ní můžete využít?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(volné psaní)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HOUBA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toho, co jste viděli ve videu, je objektem zkoumání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(s nápovědou)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57200" y="1193350"/>
            <a:ext cx="83652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inspirace metodou Dylana Wiliama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další techniky v </a:t>
            </a:r>
            <a:r>
              <a:rPr lang="cs" sz="3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The Classroom Experiment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14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zkrácená verze:</a:t>
            </a:r>
            <a:endParaRPr sz="14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https://youtu.be/b0TTgeSn7ys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AKTIVITZACE  losováním jmen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000" y="2314457"/>
            <a:ext cx="3990999" cy="28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