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Arimo"/>
      <p:regular r:id="rId22"/>
      <p:bold r:id="rId23"/>
      <p:italic r:id="rId24"/>
      <p:boldItalic r:id="rId25"/>
    </p:embeddedFont>
    <p:embeddedFont>
      <p:font typeface="Libre Franklin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Arimo-regular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regular.fntdata"/><Relationship Id="rId25" Type="http://schemas.openxmlformats.org/officeDocument/2006/relationships/font" Target="fonts/Arimo-boldItalic.fntdata"/><Relationship Id="rId28" Type="http://schemas.openxmlformats.org/officeDocument/2006/relationships/font" Target="fonts/LibreFranklinMedium-italic.fntdata"/><Relationship Id="rId27" Type="http://schemas.openxmlformats.org/officeDocument/2006/relationships/font" Target="fonts/LibreFranklin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063676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ADCADD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 Medium"/>
              <a:buNone/>
            </a:pPr>
            <a:r>
              <a:rPr b="1" lang="cs-CZ" sz="4800"/>
              <a:t>SOCIÁLNÍ SKUPINA</a:t>
            </a:r>
            <a:endParaRPr b="1" sz="4800"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>
                <a:latin typeface="Arimo"/>
                <a:ea typeface="Arimo"/>
                <a:cs typeface="Arimo"/>
                <a:sym typeface="Arimo"/>
              </a:rPr>
              <a:t>Mgr. Zuzana Kročáková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r>
              <a:rPr lang="cs-CZ" sz="2400"/>
              <a:t>(TUCKMANŮV MODEL) </a:t>
            </a:r>
            <a:endParaRPr sz="2400"/>
          </a:p>
        </p:txBody>
      </p:sp>
      <p:pic>
        <p:nvPicPr>
          <p:cNvPr id="147" name="Google Shape;14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268760"/>
            <a:ext cx="8136904" cy="492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endParaRPr/>
          </a:p>
        </p:txBody>
      </p:sp>
      <p:pic>
        <p:nvPicPr>
          <p:cNvPr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31" y="1387297"/>
            <a:ext cx="8626941" cy="497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endParaRPr/>
          </a:p>
        </p:txBody>
      </p:sp>
      <p:pic>
        <p:nvPicPr>
          <p:cNvPr id="159" name="Google Shape;15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980" y="1268760"/>
            <a:ext cx="6534031" cy="492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CO TO JE A NENÍ?</a:t>
            </a:r>
            <a:endParaRPr/>
          </a:p>
        </p:txBody>
      </p:sp>
      <p:pic>
        <p:nvPicPr>
          <p:cNvPr id="98" name="Google Shape;9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212976"/>
            <a:ext cx="4824536" cy="326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937" y="1268760"/>
            <a:ext cx="4860471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PROČ NÁS ZAJÍMÁ?</a:t>
            </a:r>
            <a:endParaRPr/>
          </a:p>
        </p:txBody>
      </p:sp>
      <p:pic>
        <p:nvPicPr>
          <p:cNvPr id="105" name="Google Shape;10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12775"/>
            <a:ext cx="6336704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JAK SE PROMĚŇUJE </a:t>
            </a:r>
            <a:r>
              <a:rPr lang="cs-CZ" cap="none"/>
              <a:t>referenční?</a:t>
            </a:r>
            <a:endParaRPr/>
          </a:p>
        </p:txBody>
      </p:sp>
      <p:pic>
        <p:nvPicPr>
          <p:cNvPr id="111" name="Google Shape;11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132856"/>
            <a:ext cx="8279917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HIERARCHIE</a:t>
            </a:r>
            <a:endParaRPr/>
          </a:p>
        </p:txBody>
      </p:sp>
      <p:pic>
        <p:nvPicPr>
          <p:cNvPr id="117" name="Google Shape;11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340779"/>
            <a:ext cx="6984776" cy="52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 ROLE</a:t>
            </a:r>
            <a:endParaRPr/>
          </a:p>
        </p:txBody>
      </p:sp>
      <p:pic>
        <p:nvPicPr>
          <p:cNvPr id="123" name="Google Shape;12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124744"/>
            <a:ext cx="6062996" cy="52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NEBO...</a:t>
            </a:r>
            <a:endParaRPr/>
          </a:p>
        </p:txBody>
      </p:sp>
      <p:pic>
        <p:nvPicPr>
          <p:cNvPr id="129" name="Google Shape;12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620688"/>
            <a:ext cx="6000349" cy="602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PERFEKTNÍ TÝM</a:t>
            </a:r>
            <a:endParaRPr/>
          </a:p>
        </p:txBody>
      </p:sp>
      <p:pic>
        <p:nvPicPr>
          <p:cNvPr id="135" name="Google Shape;13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71" y="1785144"/>
            <a:ext cx="8486560" cy="4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JAK SE VYVINE?</a:t>
            </a:r>
            <a:endParaRPr/>
          </a:p>
        </p:txBody>
      </p:sp>
      <p:pic>
        <p:nvPicPr>
          <p:cNvPr id="141" name="Google Shape;14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599787"/>
            <a:ext cx="6480720" cy="43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sta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