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5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4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6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20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8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507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91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91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72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84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34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67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7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38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15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19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7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64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DE8C20-4ECC-47EA-B3FF-C51123B2F5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62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0121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Základní principy koučování – aneb stručně na co nezapomenout</a:t>
            </a:r>
            <a:r>
              <a:rPr lang="cs-CZ" dirty="0"/>
              <a:t>: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981056"/>
              </p:ext>
            </p:extLst>
          </p:nvPr>
        </p:nvGraphicFramePr>
        <p:xfrm>
          <a:off x="841420" y="1983347"/>
          <a:ext cx="10509160" cy="3683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4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7338">
                <a:tc>
                  <a:txBody>
                    <a:bodyPr/>
                    <a:lstStyle/>
                    <a:p>
                      <a:pPr algn="ctr"/>
                      <a:r>
                        <a:rPr lang="cs-CZ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kouč nedělá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kouč dělá</a:t>
                      </a:r>
                      <a:endParaRPr lang="cs-CZ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0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Nevnáší vlastní obsah (témata, názory, nápady, rady…)</a:t>
                      </a:r>
                      <a:endParaRPr lang="cs-CZ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Naslouchá, vidí svět očima druhého (alfa)</a:t>
                      </a:r>
                      <a:endParaRPr lang="cs-CZ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0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o čem koučovaný mluví, nehodnotí a neinterpretuje</a:t>
                      </a:r>
                      <a:endParaRPr lang="cs-CZ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Pomocí otázek rozvíjí myšlenky druhého (omega)</a:t>
                      </a:r>
                      <a:endParaRPr lang="cs-CZ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7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 obsahu k </a:t>
            </a:r>
            <a:r>
              <a:rPr lang="cs-CZ" b="1" dirty="0" smtClean="0"/>
              <a:t>procesu</a:t>
            </a:r>
            <a:r>
              <a:rPr lang="cs-CZ" dirty="0" smtClean="0"/>
              <a:t> myšlení (reflexe)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Sledovat obsah myšlení</a:t>
            </a:r>
            <a:r>
              <a:rPr lang="cs-CZ" dirty="0" smtClean="0"/>
              <a:t>: o čem to ten druhý myslí</a:t>
            </a:r>
          </a:p>
          <a:p>
            <a:pPr lvl="1"/>
            <a:r>
              <a:rPr lang="cs-CZ" dirty="0" smtClean="0"/>
              <a:t>JAK: upozadit vlastní myšlenky, názory, témata (…) – pozornost druhému (ne sobě)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Provázet procesem myšlení</a:t>
            </a:r>
            <a:r>
              <a:rPr lang="cs-CZ" dirty="0" smtClean="0"/>
              <a:t>: jak ten druhý myslí</a:t>
            </a:r>
          </a:p>
          <a:p>
            <a:pPr lvl="1"/>
            <a:r>
              <a:rPr lang="cs-CZ" dirty="0" smtClean="0"/>
              <a:t>JAK: korigovat myšlenky (pozornost) druhého určitým směrem – tradičně pomocí modelu GROW – kouč klade otázky, aby pomohl druhému uvědomit si co chce a jak toho chce dosáhnout </a:t>
            </a:r>
            <a:br>
              <a:rPr lang="cs-CZ" dirty="0" smtClean="0"/>
            </a:b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609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GROW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sz="3200" b="1" dirty="0" err="1" smtClean="0">
                <a:solidFill>
                  <a:srgbClr val="0070C0"/>
                </a:solidFill>
              </a:rPr>
              <a:t>G</a:t>
            </a:r>
            <a:r>
              <a:rPr lang="cs-CZ" sz="3200" dirty="0" err="1" smtClean="0">
                <a:solidFill>
                  <a:srgbClr val="0070C0"/>
                </a:solidFill>
              </a:rPr>
              <a:t>oals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>
                <a:solidFill>
                  <a:srgbClr val="0070C0"/>
                </a:solidFill>
              </a:rPr>
              <a:t>(cíle) </a:t>
            </a:r>
            <a:r>
              <a:rPr lang="cs-CZ" sz="3200" dirty="0"/>
              <a:t>– </a:t>
            </a:r>
            <a:r>
              <a:rPr lang="cs-CZ" sz="3200" u="sng" dirty="0"/>
              <a:t>Co chcete, aby se stalo? </a:t>
            </a:r>
            <a:r>
              <a:rPr lang="cs-CZ" sz="3200" dirty="0"/>
              <a:t>(jednak v reálu a jednak během rozhovoru)</a:t>
            </a:r>
          </a:p>
          <a:p>
            <a:pPr lvl="0"/>
            <a:r>
              <a:rPr lang="cs-CZ" sz="3200" b="1" dirty="0">
                <a:solidFill>
                  <a:srgbClr val="0070C0"/>
                </a:solidFill>
              </a:rPr>
              <a:t>R</a:t>
            </a:r>
            <a:r>
              <a:rPr lang="cs-CZ" sz="3200" dirty="0">
                <a:solidFill>
                  <a:srgbClr val="0070C0"/>
                </a:solidFill>
              </a:rPr>
              <a:t>eality (realita) </a:t>
            </a:r>
            <a:r>
              <a:rPr lang="cs-CZ" sz="3200" dirty="0"/>
              <a:t>– </a:t>
            </a:r>
            <a:r>
              <a:rPr lang="cs-CZ" sz="3200" u="sng" dirty="0"/>
              <a:t>Jak je to teď, v realitě? Jak to teď reálně probíhá?</a:t>
            </a:r>
            <a:endParaRPr lang="cs-CZ" sz="3200" dirty="0"/>
          </a:p>
          <a:p>
            <a:pPr lvl="0"/>
            <a:r>
              <a:rPr lang="cs-CZ" sz="3200" b="1" dirty="0" err="1">
                <a:solidFill>
                  <a:srgbClr val="0070C0"/>
                </a:solidFill>
              </a:rPr>
              <a:t>O</a:t>
            </a:r>
            <a:r>
              <a:rPr lang="cs-CZ" sz="3200" dirty="0" err="1">
                <a:solidFill>
                  <a:srgbClr val="0070C0"/>
                </a:solidFill>
              </a:rPr>
              <a:t>ptions</a:t>
            </a:r>
            <a:r>
              <a:rPr lang="cs-CZ" sz="3200" dirty="0">
                <a:solidFill>
                  <a:srgbClr val="0070C0"/>
                </a:solidFill>
              </a:rPr>
              <a:t> (možnosti) </a:t>
            </a:r>
            <a:r>
              <a:rPr lang="cs-CZ" sz="3200" dirty="0"/>
              <a:t>– </a:t>
            </a:r>
            <a:r>
              <a:rPr lang="cs-CZ" sz="3200" u="sng" dirty="0"/>
              <a:t>Jaké jsou podle vás možnosti řešení? Co lze udělat proto, aby…?</a:t>
            </a:r>
            <a:endParaRPr lang="cs-CZ" sz="3200" dirty="0"/>
          </a:p>
          <a:p>
            <a:pPr lvl="0"/>
            <a:r>
              <a:rPr lang="cs-CZ" sz="3200" b="1" dirty="0" err="1">
                <a:solidFill>
                  <a:srgbClr val="0070C0"/>
                </a:solidFill>
              </a:rPr>
              <a:t>W</a:t>
            </a:r>
            <a:r>
              <a:rPr lang="cs-CZ" sz="3200" dirty="0" err="1">
                <a:solidFill>
                  <a:srgbClr val="0070C0"/>
                </a:solidFill>
              </a:rPr>
              <a:t>ill</a:t>
            </a:r>
            <a:r>
              <a:rPr lang="cs-CZ" sz="3200" dirty="0">
                <a:solidFill>
                  <a:srgbClr val="0070C0"/>
                </a:solidFill>
              </a:rPr>
              <a:t> (vůle) </a:t>
            </a:r>
            <a:r>
              <a:rPr lang="cs-CZ" sz="3200" dirty="0"/>
              <a:t>– </a:t>
            </a:r>
            <a:r>
              <a:rPr lang="cs-CZ" sz="3200" u="sng" dirty="0"/>
              <a:t>Co konkrétně uděláte a kdy?</a:t>
            </a:r>
            <a:r>
              <a:rPr lang="cs-CZ" sz="32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77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Pravidla správně </a:t>
            </a:r>
            <a:r>
              <a:rPr lang="cs-CZ" b="1" dirty="0"/>
              <a:t>definovaného cíle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4552" y="2524259"/>
            <a:ext cx="10290220" cy="369623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3000" b="1" dirty="0">
                <a:solidFill>
                  <a:srgbClr val="0070C0"/>
                </a:solidFill>
              </a:rPr>
              <a:t>Pozitivně formulovaný </a:t>
            </a:r>
            <a:r>
              <a:rPr lang="cs-CZ" sz="3000" dirty="0"/>
              <a:t>(mozek neumí nemyslet, nelze nemyslet na růžového slona, je výhodnější myslet na to, co chci než na to co nechci </a:t>
            </a:r>
            <a:r>
              <a:rPr lang="cs-CZ" sz="3000" dirty="0" smtClean="0"/>
              <a:t>– myšlenky přechází v prožívání a jednání). </a:t>
            </a:r>
            <a:r>
              <a:rPr lang="cs-CZ" sz="3000" u="sng" dirty="0"/>
              <a:t>Co chceš místo toho?</a:t>
            </a:r>
            <a:endParaRPr lang="cs-CZ" sz="3000" dirty="0"/>
          </a:p>
          <a:p>
            <a:pPr lvl="0"/>
            <a:r>
              <a:rPr lang="cs-CZ" sz="3000" b="1" dirty="0">
                <a:solidFill>
                  <a:srgbClr val="0070C0"/>
                </a:solidFill>
              </a:rPr>
              <a:t>Pod vlivem koučovaného </a:t>
            </a:r>
            <a:r>
              <a:rPr lang="cs-CZ" sz="3000" dirty="0"/>
              <a:t>– nemohu např. změnit postoj druhého, pouze svůj postoj (škála 1-10 – </a:t>
            </a:r>
            <a:r>
              <a:rPr lang="cs-CZ" sz="3000" u="sng" dirty="0"/>
              <a:t>jak moc je to pod tvým vlivem?)</a:t>
            </a:r>
            <a:endParaRPr lang="cs-CZ" sz="3000" dirty="0"/>
          </a:p>
          <a:p>
            <a:pPr lvl="0"/>
            <a:r>
              <a:rPr lang="cs-CZ" sz="3000" b="1" dirty="0">
                <a:solidFill>
                  <a:srgbClr val="0070C0"/>
                </a:solidFill>
              </a:rPr>
              <a:t>Orientovaný na výsledek spíše než na aktivitu </a:t>
            </a:r>
            <a:r>
              <a:rPr lang="cs-CZ" sz="3000" dirty="0"/>
              <a:t>– je to více motivační. </a:t>
            </a:r>
            <a:r>
              <a:rPr lang="cs-CZ" sz="3000" u="sng" dirty="0"/>
              <a:t>Co ti to přinese?</a:t>
            </a:r>
            <a:r>
              <a:rPr lang="cs-CZ" sz="3000" dirty="0"/>
              <a:t> </a:t>
            </a:r>
            <a:r>
              <a:rPr lang="cs-CZ" sz="3000" i="1" dirty="0"/>
              <a:t>Na aktivitu </a:t>
            </a:r>
            <a:r>
              <a:rPr lang="cs-CZ" sz="3000" dirty="0"/>
              <a:t>znamená např. chci chodit včas na srazy. </a:t>
            </a:r>
            <a:r>
              <a:rPr lang="cs-CZ" sz="3000" i="1" dirty="0"/>
              <a:t>Na výsledek </a:t>
            </a:r>
            <a:r>
              <a:rPr lang="cs-CZ" sz="3000" dirty="0"/>
              <a:t>znamená např. můžu se na sebe víc spolehnout, druzí se na mě můžou spolehnout.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48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SMART-ER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459865"/>
            <a:ext cx="9601196" cy="381214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2600" b="1" dirty="0"/>
              <a:t>specifický</a:t>
            </a:r>
            <a:r>
              <a:rPr lang="cs-CZ" sz="2600" dirty="0"/>
              <a:t> – </a:t>
            </a:r>
            <a:r>
              <a:rPr lang="cs-CZ" sz="2600" u="sng" dirty="0"/>
              <a:t>Co konkrétně…?</a:t>
            </a:r>
            <a:endParaRPr lang="cs-CZ" sz="2600" dirty="0"/>
          </a:p>
          <a:p>
            <a:pPr lvl="0"/>
            <a:r>
              <a:rPr lang="cs-CZ" sz="2600" b="1" dirty="0"/>
              <a:t>měřitelný</a:t>
            </a:r>
            <a:r>
              <a:rPr lang="cs-CZ" sz="2600" dirty="0"/>
              <a:t> – </a:t>
            </a:r>
            <a:r>
              <a:rPr lang="cs-CZ" sz="2600" u="sng" dirty="0"/>
              <a:t>Jak poznáš, že už to máš?</a:t>
            </a:r>
            <a:r>
              <a:rPr lang="cs-CZ" sz="2600" dirty="0"/>
              <a:t> (konkrétní příklad co bude jinak)</a:t>
            </a:r>
          </a:p>
          <a:p>
            <a:pPr lvl="0"/>
            <a:r>
              <a:rPr lang="cs-CZ" sz="2600" dirty="0"/>
              <a:t>ambiciózní – </a:t>
            </a:r>
            <a:r>
              <a:rPr lang="cs-CZ" sz="2600" u="sng" dirty="0"/>
              <a:t>Jak moc velká výzva to je? Jak velká chceš, aby byla?</a:t>
            </a:r>
            <a:endParaRPr lang="cs-CZ" sz="2600" dirty="0"/>
          </a:p>
          <a:p>
            <a:pPr lvl="0"/>
            <a:r>
              <a:rPr lang="cs-CZ" sz="2600" dirty="0"/>
              <a:t>reálný</a:t>
            </a:r>
          </a:p>
          <a:p>
            <a:pPr lvl="0"/>
            <a:r>
              <a:rPr lang="cs-CZ" sz="2600" b="1" dirty="0"/>
              <a:t>termínovaný</a:t>
            </a:r>
            <a:r>
              <a:rPr lang="cs-CZ" sz="2600" dirty="0"/>
              <a:t> – </a:t>
            </a:r>
            <a:r>
              <a:rPr lang="cs-CZ" sz="2600" u="sng" dirty="0"/>
              <a:t>Do kdy chceš, aby se to co chceš, stalo?</a:t>
            </a:r>
            <a:r>
              <a:rPr lang="cs-CZ" sz="2600" dirty="0"/>
              <a:t>  (Aby byl cíl naplněn?)</a:t>
            </a:r>
            <a:br>
              <a:rPr lang="cs-CZ" sz="2600" dirty="0"/>
            </a:br>
            <a:r>
              <a:rPr lang="cs-CZ" sz="2600" dirty="0"/>
              <a:t>-------</a:t>
            </a:r>
          </a:p>
          <a:p>
            <a:pPr lvl="0"/>
            <a:r>
              <a:rPr lang="cs-CZ" sz="2600" dirty="0"/>
              <a:t>ekologický (etický) – </a:t>
            </a:r>
            <a:r>
              <a:rPr lang="cs-CZ" sz="2600" u="sng" dirty="0"/>
              <a:t>Koho a jak to ovlivní ve tvém okolí?</a:t>
            </a:r>
            <a:endParaRPr lang="cs-CZ" sz="2600" dirty="0"/>
          </a:p>
          <a:p>
            <a:pPr lvl="0"/>
            <a:r>
              <a:rPr lang="cs-CZ" sz="2600" b="1" dirty="0"/>
              <a:t>zapsaný</a:t>
            </a:r>
            <a:r>
              <a:rPr lang="cs-CZ" sz="2600" dirty="0"/>
              <a:t> (</a:t>
            </a:r>
            <a:r>
              <a:rPr lang="cs-CZ" sz="2600" dirty="0" err="1"/>
              <a:t>recorded</a:t>
            </a:r>
            <a:r>
              <a:rPr lang="cs-CZ" sz="2600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32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Pár doporučení </a:t>
            </a:r>
            <a:r>
              <a:rPr lang="cs-CZ" b="1" dirty="0"/>
              <a:t>při kladení </a:t>
            </a:r>
            <a:r>
              <a:rPr lang="cs-CZ" b="1" dirty="0" smtClean="0"/>
              <a:t>otázek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smtClean="0"/>
              <a:t>Používejme otevřené otázky </a:t>
            </a:r>
            <a:r>
              <a:rPr lang="cs-CZ" dirty="0" smtClean="0"/>
              <a:t>(není </a:t>
            </a:r>
            <a:r>
              <a:rPr lang="cs-CZ" dirty="0"/>
              <a:t>na ně odpověď pouze ano a ne)</a:t>
            </a:r>
          </a:p>
          <a:p>
            <a:pPr lvl="0"/>
            <a:r>
              <a:rPr lang="cs-CZ" b="1" dirty="0"/>
              <a:t>Vyhýbejme se otázce PROČ? </a:t>
            </a:r>
            <a:r>
              <a:rPr lang="cs-CZ" dirty="0"/>
              <a:t>– směřuje pozornost do minulosti, </a:t>
            </a:r>
            <a:r>
              <a:rPr lang="cs-CZ" dirty="0" smtClean="0"/>
              <a:t>negativní </a:t>
            </a:r>
            <a:r>
              <a:rPr lang="cs-CZ" dirty="0"/>
              <a:t>konotace z dětství (často jsme otázku slýchávali v obviňující rovině), vyvolává obranou reakci nebo útěk, agresi</a:t>
            </a:r>
          </a:p>
          <a:p>
            <a:pPr lvl="0"/>
            <a:r>
              <a:rPr lang="cs-CZ" b="1" dirty="0"/>
              <a:t>Je dobré používat slova koučovaného </a:t>
            </a:r>
            <a:r>
              <a:rPr lang="cs-CZ" dirty="0"/>
              <a:t>– nedochází tak k (</a:t>
            </a:r>
            <a:r>
              <a:rPr lang="cs-CZ" dirty="0" err="1"/>
              <a:t>dez</a:t>
            </a:r>
            <a:r>
              <a:rPr lang="cs-CZ" dirty="0"/>
              <a:t>)interpretaci </a:t>
            </a:r>
          </a:p>
          <a:p>
            <a:pPr lvl="0"/>
            <a:r>
              <a:rPr lang="cs-CZ" b="1" dirty="0"/>
              <a:t>Ověřovací otázka </a:t>
            </a:r>
            <a:r>
              <a:rPr lang="cs-CZ" dirty="0"/>
              <a:t>– na čem chceš tedy dnes pracovat? O čem to tedy je?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2184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367</TotalTime>
  <Words>273</Words>
  <Application>Microsoft Office PowerPoint</Application>
  <PresentationFormat>Širokoúhlá obrazovka</PresentationFormat>
  <Paragraphs>35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Organický</vt:lpstr>
      <vt:lpstr>Základní principy koučování – aneb stručně na co nezapomenout: </vt:lpstr>
      <vt:lpstr>Od obsahu k procesu myšlení (reflexe)</vt:lpstr>
      <vt:lpstr>Model GROW</vt:lpstr>
      <vt:lpstr>Pravidla správně definovaného cíle  </vt:lpstr>
      <vt:lpstr>SMART-ER</vt:lpstr>
      <vt:lpstr>Pár doporučení při kladení otázek…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</dc:creator>
  <cp:lastModifiedBy>lektor</cp:lastModifiedBy>
  <cp:revision>46</cp:revision>
  <dcterms:created xsi:type="dcterms:W3CDTF">2015-11-03T21:27:20Z</dcterms:created>
  <dcterms:modified xsi:type="dcterms:W3CDTF">2019-04-10T10:59:42Z</dcterms:modified>
</cp:coreProperties>
</file>