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426" r:id="rId3"/>
    <p:sldId id="409" r:id="rId4"/>
    <p:sldId id="427" r:id="rId5"/>
    <p:sldId id="428" r:id="rId6"/>
    <p:sldId id="282" r:id="rId7"/>
    <p:sldId id="429" r:id="rId8"/>
    <p:sldId id="430" r:id="rId9"/>
    <p:sldId id="408" r:id="rId10"/>
    <p:sldId id="391" r:id="rId11"/>
    <p:sldId id="392" r:id="rId12"/>
    <p:sldId id="402" r:id="rId13"/>
    <p:sldId id="420" r:id="rId14"/>
    <p:sldId id="421" r:id="rId15"/>
    <p:sldId id="425" r:id="rId16"/>
    <p:sldId id="422" r:id="rId17"/>
    <p:sldId id="423" r:id="rId18"/>
    <p:sldId id="424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03" r:id="rId30"/>
    <p:sldId id="404" r:id="rId31"/>
    <p:sldId id="405" r:id="rId32"/>
    <p:sldId id="406" r:id="rId33"/>
    <p:sldId id="407" r:id="rId34"/>
    <p:sldId id="397" r:id="rId35"/>
    <p:sldId id="398" r:id="rId36"/>
    <p:sldId id="399" r:id="rId37"/>
    <p:sldId id="400" r:id="rId38"/>
    <p:sldId id="401" r:id="rId39"/>
    <p:sldId id="368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567B-ABF4-46B1-947C-9013AA77BE5C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34D9-6B55-47EE-B085-5ECBC90D2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05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522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15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-rYp-BQJQ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games/pavlovsdo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Kognitivní psychologie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 s behaviorismem?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5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 smtClean="0"/>
              <a:t>Je přespříliš zjednodušující (nevyhovuje to současnému poznání komplexity mysli).</a:t>
            </a:r>
          </a:p>
          <a:p>
            <a:pPr marL="118872" indent="0">
              <a:buNone/>
            </a:pPr>
            <a:r>
              <a:rPr lang="cs-CZ" dirty="0" smtClean="0"/>
              <a:t>Předně: b. tvrdí, že posílení vazby (asociace) mezi podnětem a chováním je dáno zcela zvenčí. Že je to vnější přírodní („minerální“) proces, který není nijak závislý na vnitřních procesech (jako je paměť, vůle, předjímání událostí apod.).</a:t>
            </a:r>
          </a:p>
          <a:p>
            <a:pPr marL="118872" indent="0">
              <a:buNone/>
            </a:pPr>
            <a:r>
              <a:rPr lang="cs-CZ" dirty="0" smtClean="0"/>
              <a:t>Jenže lidská mysl je právě tímto a mnohým jiným (emoce, hodnoty, sociální vztahy apod.) ovlivněna. Srov. hra kámen-nůžky-papír.</a:t>
            </a:r>
          </a:p>
          <a:p>
            <a:pPr marL="118872" indent="0">
              <a:buNone/>
            </a:pPr>
            <a:r>
              <a:rPr lang="cs-CZ" dirty="0" smtClean="0"/>
              <a:t>To je počátek kognitivní revoluce.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75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0"/>
            <a:ext cx="17335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Noam</a:t>
            </a:r>
            <a:r>
              <a:rPr lang="cs-CZ" dirty="0" smtClean="0"/>
              <a:t> </a:t>
            </a:r>
            <a:r>
              <a:rPr lang="cs-CZ" dirty="0" err="1" smtClean="0"/>
              <a:t>Chomsky</a:t>
            </a:r>
            <a:r>
              <a:rPr lang="cs-CZ" dirty="0" smtClean="0"/>
              <a:t> (1928)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896544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Behaviorismus torpédoval nejprve N. </a:t>
            </a:r>
            <a:r>
              <a:rPr lang="cs-CZ" dirty="0" err="1"/>
              <a:t>Chomsky</a:t>
            </a:r>
            <a:r>
              <a:rPr lang="cs-CZ" dirty="0"/>
              <a:t> (1959</a:t>
            </a:r>
            <a:r>
              <a:rPr lang="cs-CZ" dirty="0" smtClean="0"/>
              <a:t>): osvojování řeči nelze vysvětlit pouhým působením odměn a trestů.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1. děti tvoří i věty, za které nebyly nikdy odměněny, popř. i nové věty, které nikdy neslyšely!</a:t>
            </a:r>
            <a:endParaRPr lang="cs-CZ" dirty="0"/>
          </a:p>
          <a:p>
            <a:pPr marL="118872" indent="0">
              <a:buNone/>
            </a:pPr>
            <a:r>
              <a:rPr lang="cs-CZ" dirty="0" smtClean="0"/>
              <a:t>2. tvoří např. pravidelné koncovky u nepravidelných sloves, což nikdy nemohly slyšet.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err="1" smtClean="0"/>
              <a:t>Chomsky</a:t>
            </a:r>
            <a:r>
              <a:rPr lang="cs-CZ" dirty="0" smtClean="0"/>
              <a:t> již uvažoval o nějakém vrozeném mechanismu, který dětem pomáhá např. s odvozováním </a:t>
            </a:r>
            <a:r>
              <a:rPr lang="cs-CZ" dirty="0"/>
              <a:t>gramatických </a:t>
            </a:r>
            <a:r>
              <a:rPr lang="cs-CZ" dirty="0" smtClean="0"/>
              <a:t>pravidel (LAD =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acquisition</a:t>
            </a:r>
            <a:r>
              <a:rPr lang="cs-CZ" dirty="0" smtClean="0"/>
              <a:t> </a:t>
            </a:r>
            <a:r>
              <a:rPr lang="cs-CZ" dirty="0" err="1" smtClean="0"/>
              <a:t>device</a:t>
            </a:r>
            <a:r>
              <a:rPr lang="cs-CZ" dirty="0" smtClean="0"/>
              <a:t>).</a:t>
            </a:r>
            <a:endParaRPr lang="cs-CZ" dirty="0"/>
          </a:p>
          <a:p>
            <a:pPr marL="118872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8188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 smtClean="0"/>
              <a:t>Od 60. let je KP svým způsobem dominující přístup v psychologii.</a:t>
            </a:r>
          </a:p>
          <a:p>
            <a:pPr marL="118872" indent="0">
              <a:buNone/>
            </a:pPr>
            <a:r>
              <a:rPr lang="cs-CZ" dirty="0" smtClean="0"/>
              <a:t>KP je ovlivněna paralelními </a:t>
            </a:r>
            <a:r>
              <a:rPr lang="cs-CZ" dirty="0" err="1" smtClean="0"/>
              <a:t>kognitivistickými</a:t>
            </a:r>
            <a:r>
              <a:rPr lang="cs-CZ" dirty="0" smtClean="0"/>
              <a:t> disciplínami: lingvistikou, teorií komunikace, teorií informace, kybernetikou, neurologií ad.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DEF: Kognice (kognitivní atd.) označuje všechny procesy, </a:t>
            </a:r>
            <a:r>
              <a:rPr lang="cs-CZ" dirty="0"/>
              <a:t>které zpracovávají, transformují, </a:t>
            </a:r>
            <a:r>
              <a:rPr lang="cs-CZ" dirty="0" smtClean="0"/>
              <a:t>redukují, dotvářejí, uskladňují, vybavují a  používají senzorické informace.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PS: (Psycho)dynamické směry se na člověka dívají z jiné perspektivy: spíše z hlediska motivací, popudů, přání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86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 počátku stojí otázka: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 mysl (nebo inteligence) jednotnou, na všechny oblasti života zaměřenou schopností,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nebo je skupinou jednotlivých „modulů“ zaměřených na relativně úzkou oblast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modularity mysli se kloní ke </a:t>
            </a:r>
            <a:r>
              <a:rPr lang="cs-CZ" sz="27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druhé možnosti.</a:t>
            </a:r>
            <a:endParaRPr lang="cs-CZ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Modularita </a:t>
            </a:r>
            <a:r>
              <a:rPr lang="cs-CZ" sz="4000" dirty="0" smtClean="0">
                <a:solidFill>
                  <a:srgbClr val="FFC000"/>
                </a:solidFill>
              </a:rPr>
              <a:t>mysli</a:t>
            </a:r>
            <a:endParaRPr lang="cs-CZ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8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</a:t>
            </a:r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30934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72" indent="0">
              <a:buNone/>
            </a:pP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  <a:r>
              <a:rPr lang="cs-CZ" sz="2200" dirty="0" smtClean="0"/>
              <a:t>= </a:t>
            </a:r>
            <a:r>
              <a:rPr lang="cs-CZ" sz="2200" dirty="0"/>
              <a:t>předpoklad, že lidská kognice je hierarchický systém, který zahrnuje řadu subsystémů s vlastními zákonitostmi lišící se navzájem ve své struktuře a funkci.</a:t>
            </a:r>
          </a:p>
          <a:p>
            <a:pPr marL="118872" indent="0">
              <a:buNone/>
            </a:pPr>
            <a:r>
              <a:rPr lang="cs-CZ" sz="2200" dirty="0"/>
              <a:t>Strukturu a funkci jedněch modulů nelze vysvětlit ze struktury a funkce jiných </a:t>
            </a:r>
            <a:r>
              <a:rPr lang="cs-CZ" sz="2200" dirty="0" smtClean="0"/>
              <a:t>modulů.</a:t>
            </a:r>
          </a:p>
          <a:p>
            <a:pPr marL="118872"/>
            <a:endParaRPr lang="cs-CZ" sz="22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72"/>
            <a:r>
              <a:rPr lang="cs-CZ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mysli je předpokládána většinou soudobých teorií kognice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(Schwarzová, 1996, 2009)!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Počátky:</a:t>
            </a:r>
            <a:endParaRPr kumimoji="0" lang="cs-CZ" sz="2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200" spc="-1" noProof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F. J.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Gall (1758 </a:t>
            </a: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– 1828), zakladatel dnes zamítnuté pseudovědy frenologie, tvrdil, že kognitivní funkce lze ohraničit a lokalizovat v mozku. Srov. výzkumy P. </a:t>
            </a:r>
            <a:r>
              <a:rPr lang="cs-CZ" sz="2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Broca</a:t>
            </a: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lvl="0">
              <a:defRPr/>
            </a:pPr>
            <a:r>
              <a:rPr kumimoji="0" lang="cs-CZ" sz="2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Viz český seriál </a:t>
            </a:r>
            <a:r>
              <a:rPr kumimoji="0" lang="cs-CZ" sz="2200" b="0" i="1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Křeček v noční košili</a:t>
            </a:r>
            <a:r>
              <a:rPr kumimoji="0" lang="cs-CZ" sz="2200" b="0" i="1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2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(1987)</a:t>
            </a:r>
            <a:endParaRPr kumimoji="0" lang="cs-CZ" sz="2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912648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28" y="-243408"/>
            <a:ext cx="6912948" cy="70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58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(1983, 1985) rozpracoval 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modularity mysli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kognitivní 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</a:t>
            </a:r>
            <a:r>
              <a:rPr lang="cs-CZ" sz="4000" b="1" dirty="0" smtClean="0">
                <a:solidFill>
                  <a:srgbClr val="FFC000"/>
                </a:solidFill>
              </a:rPr>
              <a:t>mysli</a:t>
            </a:r>
            <a:endParaRPr lang="cs-CZ" sz="4000" b="1" dirty="0">
              <a:solidFill>
                <a:srgbClr val="FFC000"/>
              </a:solidFill>
            </a:endParaRP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27" y="1809843"/>
            <a:ext cx="2298413" cy="321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popsal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dvě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skupiny modulů a procesů: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doménově specifické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domain-specific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a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doménově obecné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domain-general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Příklady kognitivních modulů: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mysli (TOM), rozpoznání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tváří, rozpoznávání hlasu,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intonace…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naivní fyzika, naivní biologie… 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</a:t>
            </a:r>
            <a:r>
              <a:rPr lang="cs-CZ" sz="4000" b="1" dirty="0" smtClean="0">
                <a:solidFill>
                  <a:srgbClr val="FFC000"/>
                </a:solidFill>
              </a:rPr>
              <a:t>mysli</a:t>
            </a:r>
            <a:endParaRPr lang="cs-CZ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4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kompeticí s jinými znaky.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(jsou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neuronální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povahy),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si je nemůže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vypnout (viz zrakové klamy),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zaměřené na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 úzkou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výseč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vstupů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=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</a:t>
            </a:r>
            <a:r>
              <a:rPr kumimoji="0" lang="cs-CZ" sz="24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mplicitní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(tj.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nevědomé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reprezentačně uzavřené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(jsou kognitivně nepřístupné – přístupné jsou až jejich výstupy).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 (=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systém 1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043891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kompeticí s jinými znaky.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(jsou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neuronální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povahy),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si je nemůže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vypnout (viz zrakové klamy),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zaměřené na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 úzkou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výseč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vstupů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=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</a:t>
            </a:r>
            <a:r>
              <a:rPr kumimoji="0" lang="cs-CZ" sz="24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mplicitní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(tj.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nevědomé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reprezentačně uzavřené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(jsou kognitivně nepřístupné – přístupné jsou až jejich výstupy).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 (=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systém 1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565702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Přečíst text z </a:t>
            </a:r>
            <a:r>
              <a:rPr lang="cs-CZ" dirty="0" err="1" smtClean="0"/>
              <a:t>Sternberg</a:t>
            </a:r>
            <a:r>
              <a:rPr lang="cs-CZ" dirty="0" smtClean="0"/>
              <a:t> (2009, s. 337-345) o osvojování jazyka ve Studijních materiálech.</a:t>
            </a:r>
          </a:p>
          <a:p>
            <a:r>
              <a:rPr lang="cs-CZ" dirty="0" smtClean="0"/>
              <a:t>Napsat vlastní </a:t>
            </a:r>
            <a:r>
              <a:rPr lang="cs-CZ" b="1" dirty="0" smtClean="0"/>
              <a:t>shrnutí</a:t>
            </a:r>
            <a:r>
              <a:rPr lang="cs-CZ" dirty="0" smtClean="0"/>
              <a:t> textů (</a:t>
            </a:r>
            <a:r>
              <a:rPr lang="cs-CZ" dirty="0" err="1" smtClean="0"/>
              <a:t>max</a:t>
            </a:r>
            <a:r>
              <a:rPr lang="cs-CZ" dirty="0" smtClean="0"/>
              <a:t> A4): podstatné informace, důležité mezníky, teorie, výzkumy atd.</a:t>
            </a:r>
          </a:p>
          <a:p>
            <a:r>
              <a:rPr lang="cs-CZ" dirty="0" smtClean="0"/>
              <a:t>Vymyslet </a:t>
            </a:r>
            <a:r>
              <a:rPr lang="cs-CZ" b="1" dirty="0" smtClean="0"/>
              <a:t>dvě otázky</a:t>
            </a:r>
            <a:r>
              <a:rPr lang="cs-CZ" dirty="0" smtClean="0"/>
              <a:t>, které Vás v souvislosti s osvojováním jazyka napadají.</a:t>
            </a:r>
          </a:p>
          <a:p>
            <a:r>
              <a:rPr lang="cs-CZ" dirty="0" smtClean="0"/>
              <a:t>Odevzdat do </a:t>
            </a:r>
            <a:r>
              <a:rPr lang="cs-CZ" dirty="0" err="1" smtClean="0"/>
              <a:t>Odevzdávárny</a:t>
            </a:r>
            <a:r>
              <a:rPr lang="cs-CZ" dirty="0" smtClean="0"/>
              <a:t> : „1. úkol“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67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279191" y="2348880"/>
            <a:ext cx="4536504" cy="3096344"/>
          </a:xfrm>
          <a:prstGeom prst="rect">
            <a:avLst/>
          </a:prstGeom>
          <a:ln>
            <a:noFill/>
          </a:ln>
        </p:spPr>
      </p:pic>
      <p:pic>
        <p:nvPicPr>
          <p:cNvPr id="1030" name="Picture 6" descr="Výsledek obrázku pro stroops 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5" y="2348880"/>
            <a:ext cx="43609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6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17980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illu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7943"/>
            <a:ext cx="4601855" cy="41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77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cs-CZ" dirty="0" err="1" smtClean="0"/>
              <a:t>Ponzova</a:t>
            </a:r>
            <a:r>
              <a:rPr lang="cs-CZ" dirty="0" smtClean="0"/>
              <a:t> iluze</a:t>
            </a:r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29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3701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popsal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také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ovlivněné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globálními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cíli jedince. </a:t>
            </a:r>
          </a:p>
          <a:p>
            <a:pPr marL="118800" lvl="0"/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omezeny rozsahem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pracovní paměti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jednotka (vědomá mysl)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dostává data z výstupů jednotlivých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doménově specifických modulů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 formátu obecné reprezentace nazývané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jazyk myšlení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Dle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Fodora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je vše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geneticky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předchystáno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ke skutečnému vývoji kognitivních modulů během ontogeneze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vlastně nedochází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0555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Anette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Karmiloff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-Smith (1992)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556792"/>
            <a:ext cx="8229240" cy="518457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Vedle pouhé vrozenosti jednotlivých modulů je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ale asi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lepší uvažovat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i o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</a:t>
            </a:r>
            <a:r>
              <a:rPr kumimoji="0" lang="cs-CZ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vývoji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 průběhu zrání jedince –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moduly se rozvíjejí i podle okolních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podmínek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(kdo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má hudební sluch a hlas, tak může/nemusí rozvíjet tuto dovednost). 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jednotlivé moduly mohou být u jedince  vyvinuty rozdílně (lepší sociální vnímání, ale horší hudební sluch atp.). </a:t>
            </a:r>
          </a:p>
          <a:p>
            <a:pPr marL="118800"/>
            <a:endParaRPr lang="cs-CZ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Piaget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ovšem postuloval vývoj ve všech kognitivních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oblastech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zaráz: odtud jeho 4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fáze!!!) – Čemu to odpovídá?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581681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</a:t>
            </a:r>
            <a:endParaRPr lang="cs-CZ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229240" cy="5040560"/>
          </a:xfrm>
        </p:spPr>
        <p:txBody>
          <a:bodyPr anchor="t">
            <a:normAutofit lnSpcReduction="10000"/>
          </a:bodyPr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je kolik a jaké moduly lze definovat.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6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6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inteligence, tedy relativně odlišných oblastí/modulů:</a:t>
            </a: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intrapersonální, </a:t>
            </a:r>
            <a:r>
              <a:rPr lang="cs-CZ" sz="2600" kern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  <a:endParaRPr lang="cs-CZ" sz="2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www.youtube.com/watch?v=w7-rYp-BQJQ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917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324" y="1510152"/>
            <a:ext cx="8928992" cy="533340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sociální, technickou, 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a řečovou.</a:t>
            </a:r>
          </a:p>
          <a:p>
            <a:pPr marL="118800">
              <a:lnSpc>
                <a:spcPct val="100000"/>
              </a:lnSpc>
            </a:pPr>
            <a:endParaRPr lang="cs-CZ" sz="23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(</a:t>
            </a:r>
            <a:r>
              <a:rPr lang="cs-CZ" sz="23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heidelbergů</a:t>
            </a: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neandrtálců) byla jako </a:t>
            </a:r>
            <a:r>
              <a:rPr lang="cs-CZ" sz="23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měla jen speciální nástroje určené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(=systém2)</a:t>
            </a: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3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45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Kognitivní moduly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 smtClean="0"/>
              <a:t>Daniel </a:t>
            </a:r>
            <a:r>
              <a:rPr lang="cs-CZ" sz="2200" dirty="0" err="1" smtClean="0"/>
              <a:t>Kahneman</a:t>
            </a:r>
            <a:r>
              <a:rPr lang="cs-CZ" sz="2200" dirty="0" smtClean="0"/>
              <a:t> (2002) a </a:t>
            </a:r>
            <a:r>
              <a:rPr lang="cs-CZ" sz="2200" b="1" i="1" dirty="0" err="1" smtClean="0"/>
              <a:t>dual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process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theory</a:t>
            </a:r>
            <a:r>
              <a:rPr lang="cs-CZ" sz="2200" dirty="0" smtClean="0"/>
              <a:t> popisuje zmíněné dva typy procesů jako systém 1 a systém 2.</a:t>
            </a:r>
          </a:p>
          <a:p>
            <a:r>
              <a:rPr lang="cs-CZ" sz="2200" b="1" i="1" dirty="0" smtClean="0"/>
              <a:t>Systém 1</a:t>
            </a:r>
            <a:r>
              <a:rPr lang="cs-CZ" sz="2200" dirty="0" smtClean="0"/>
              <a:t>: </a:t>
            </a:r>
            <a:r>
              <a:rPr lang="cs-CZ" sz="2200" dirty="0" err="1" smtClean="0"/>
              <a:t>domain-specific</a:t>
            </a:r>
            <a:r>
              <a:rPr lang="cs-CZ" sz="2200" dirty="0" smtClean="0"/>
              <a:t>, implicitní, rychlé a automatické (tzv. intuitivní) procesy.</a:t>
            </a:r>
          </a:p>
          <a:p>
            <a:r>
              <a:rPr lang="cs-CZ" sz="2200" b="1" i="1" dirty="0" smtClean="0"/>
              <a:t>Systém 2</a:t>
            </a:r>
            <a:r>
              <a:rPr lang="cs-CZ" sz="2200" dirty="0" smtClean="0"/>
              <a:t>: vědomé, pomalé a záměrné procesy přemýšlení. </a:t>
            </a:r>
          </a:p>
          <a:p>
            <a:r>
              <a:rPr lang="cs-CZ" sz="2200" dirty="0" smtClean="0"/>
              <a:t>Systému 1 je třeba dlouhý čas a úsilí ke změnám (pokud vůbec), systém 2 je rychleji ovlivnitelný. Systém 1 je přímo spojen s emocemi, systém 2 je ovládán pravidly.</a:t>
            </a:r>
            <a:endParaRPr lang="cs-CZ" sz="2200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4828860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77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Modularita mysli a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Disponuje člověk nějakým obecným mechanismem učení? Nebo je učení v každé doméně specifické? Srov. např. učení se novým tvářím a učení se lovu žab.</a:t>
            </a:r>
          </a:p>
          <a:p>
            <a:pPr marL="118872" indent="0">
              <a:buNone/>
            </a:pPr>
            <a:r>
              <a:rPr lang="cs-CZ" dirty="0" smtClean="0"/>
              <a:t>Vedle toho u většiny zvířat nepozorujeme žádný obecný mechanismus učení (většina schopností </a:t>
            </a:r>
            <a:r>
              <a:rPr lang="cs-CZ" smtClean="0"/>
              <a:t>je vrozená), </a:t>
            </a:r>
            <a:r>
              <a:rPr lang="cs-CZ" dirty="0" smtClean="0"/>
              <a:t>zatímco učení se je lidskou univerzálií.</a:t>
            </a:r>
          </a:p>
        </p:txBody>
      </p:sp>
    </p:spTree>
    <p:extLst>
      <p:ext uri="{BB962C8B-B14F-4D97-AF65-F5344CB8AC3E}">
        <p14:creationId xmlns:p14="http://schemas.microsoft.com/office/powerpoint/2010/main" val="331546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Asocianismus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Vlastně velmi stará představa, že se mentální procesy rozvíjejí tak, že se vytvářejí asociace mezi mentálními stavy. </a:t>
            </a:r>
          </a:p>
          <a:p>
            <a:r>
              <a:rPr lang="cs-CZ" dirty="0" smtClean="0"/>
              <a:t>Kognitivní činnost je utvářena pouze zkušeností organismu.</a:t>
            </a:r>
            <a:endParaRPr lang="cs-CZ" dirty="0"/>
          </a:p>
          <a:p>
            <a:r>
              <a:rPr lang="cs-CZ" dirty="0" smtClean="0"/>
              <a:t>Učení je chápáno jako upevňování asociací. H. </a:t>
            </a:r>
            <a:r>
              <a:rPr lang="cs-CZ" dirty="0" err="1" smtClean="0"/>
              <a:t>Ebbinghaus</a:t>
            </a:r>
            <a:r>
              <a:rPr lang="cs-CZ" dirty="0" smtClean="0"/>
              <a:t> svými pokusy s pamětí dokázal, že opakování upevňuje asociace.</a:t>
            </a:r>
          </a:p>
          <a:p>
            <a:r>
              <a:rPr lang="cs-CZ" dirty="0" smtClean="0"/>
              <a:t>První pádný doklad asociačního učení nabídl I. P. Pavlov v teorii klasického podmiňování.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2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52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626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836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772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8051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/>
              <a:t>Proč mají lidé tak velký mozek? (moderní lidské vynálezy dneška jej těžko vysvětlí, neb zhruba stejnou velikost měl již před 200-300 tisíci lety</a:t>
            </a:r>
            <a:r>
              <a:rPr lang="cs-CZ" dirty="0" smtClean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/>
              <a:t>hypothesis</a:t>
            </a:r>
            <a:r>
              <a:rPr lang="cs-CZ" dirty="0"/>
              <a:t>: primáti si vyvinuli neobyčejně velký mozek (v poměru k tělu), aby řídil neobyčejně komplexní sociální </a:t>
            </a:r>
            <a:r>
              <a:rPr lang="cs-CZ" dirty="0" smtClean="0"/>
              <a:t>systémy, ve kterých žili. </a:t>
            </a:r>
            <a:r>
              <a:rPr lang="cs-CZ" dirty="0"/>
              <a:t>Počet sociálních vazeb (resp. velikost skupin) je u primátů </a:t>
            </a:r>
            <a:r>
              <a:rPr lang="cs-CZ" dirty="0" smtClean="0"/>
              <a:t>přímo úměrný </a:t>
            </a:r>
            <a:r>
              <a:rPr lang="cs-CZ" dirty="0"/>
              <a:t>velikosti mozku.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794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774825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0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(2009): u ostatních savců (než primátů) a u ptáků neplatí zmíněná závislost velikosti </a:t>
            </a:r>
            <a:r>
              <a:rPr lang="cs-CZ" dirty="0" err="1"/>
              <a:t>neokortexu</a:t>
            </a:r>
            <a:r>
              <a:rPr lang="cs-CZ" dirty="0"/>
              <a:t> a velikosti skupiny. ALE: Větší mozek mají druhy, které žijí a rozmnožují se párově!</a:t>
            </a:r>
          </a:p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 vyslovuje hypotézu, zda sociální systémy, které vytvořili primáti, nejsou odvozeny zobecněním párové vazby na další jedince ve skupině?</a:t>
            </a:r>
          </a:p>
          <a:p>
            <a:pPr marL="118872" indent="0">
              <a:buNone/>
            </a:pPr>
            <a:r>
              <a:rPr lang="cs-CZ" dirty="0"/>
              <a:t>Odevzdanost skupině (skutečně trochu podobnou odevzdanosti v lásce) lze spatřovat v jevech jako je: </a:t>
            </a:r>
            <a:r>
              <a:rPr lang="cs-CZ" b="1" dirty="0"/>
              <a:t>soc. konformita </a:t>
            </a:r>
            <a:r>
              <a:rPr lang="cs-CZ" dirty="0"/>
              <a:t>(motorická i postojová), </a:t>
            </a:r>
            <a:r>
              <a:rPr lang="cs-CZ" b="1" dirty="0"/>
              <a:t>soc. koheze</a:t>
            </a:r>
            <a:r>
              <a:rPr lang="cs-CZ" dirty="0"/>
              <a:t>, </a:t>
            </a:r>
            <a:r>
              <a:rPr lang="cs-CZ" b="1" dirty="0"/>
              <a:t>polarizace myšlení</a:t>
            </a:r>
            <a:r>
              <a:rPr lang="cs-CZ" dirty="0"/>
              <a:t> ad.</a:t>
            </a:r>
          </a:p>
        </p:txBody>
      </p:sp>
    </p:spTree>
    <p:extLst>
      <p:ext uri="{BB962C8B-B14F-4D97-AF65-F5344CB8AC3E}">
        <p14:creationId xmlns:p14="http://schemas.microsoft.com/office/powerpoint/2010/main" val="942573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Rozdíly mezi člověkem a ostatními primáty (podle </a:t>
            </a:r>
            <a:r>
              <a:rPr lang="cs-CZ" dirty="0" err="1" smtClean="0"/>
              <a:t>Matsuzawa</a:t>
            </a:r>
            <a:r>
              <a:rPr lang="cs-CZ" dirty="0" smtClean="0"/>
              <a:t>, 2012)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Lidský a šimpanzí genom se liší pouze v 1.23 %, přesto jsme na první pohled odlišní.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Šimpanzi začnou rodit děti cca v 12 letech a děti mají </a:t>
            </a:r>
            <a:r>
              <a:rPr lang="cs-CZ" dirty="0"/>
              <a:t>1 po cca 5 </a:t>
            </a:r>
            <a:r>
              <a:rPr lang="cs-CZ" dirty="0" smtClean="0"/>
              <a:t>letech. Ne dříve.</a:t>
            </a:r>
          </a:p>
          <a:p>
            <a:pPr marL="118872" indent="0">
              <a:buNone/>
            </a:pPr>
            <a:r>
              <a:rPr lang="cs-CZ" dirty="0" smtClean="0"/>
              <a:t>Člověk začíná v 18 a děti má po dvou, třech, ale i po jednom roce (ovšem „soběstačné“ jsou děti tak kolem osmi let). Šimpanzice jsou </a:t>
            </a:r>
            <a:r>
              <a:rPr lang="cs-CZ" dirty="0"/>
              <a:t>plodné až do smrti (nemají menopauzu).</a:t>
            </a:r>
          </a:p>
          <a:p>
            <a:pPr marL="118872" indent="0">
              <a:buNone/>
            </a:pPr>
            <a:r>
              <a:rPr lang="cs-CZ" dirty="0" smtClean="0"/>
              <a:t>Jak je možné, že uživí lidské matky více dětí zaráz (šimpanzice by to jednoduše nedokázaly)? </a:t>
            </a:r>
          </a:p>
          <a:p>
            <a:pPr marL="118872" indent="0">
              <a:buNone/>
            </a:pPr>
            <a:r>
              <a:rPr lang="cs-CZ" dirty="0" smtClean="0"/>
              <a:t>Protože rodičovství se účastní i </a:t>
            </a:r>
            <a:r>
              <a:rPr lang="cs-CZ" b="1" dirty="0" smtClean="0"/>
              <a:t>otcové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 smtClean="0"/>
              <a:t>A navíc i babičky, dědové, strýcové atd. U primátů jsou tyto pečovatelské vztahy ze strany širší komunity zcela výjimečné</a:t>
            </a:r>
            <a:r>
              <a:rPr lang="cs-CZ" dirty="0"/>
              <a:t>.</a:t>
            </a: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Odtud role otců, prarodičů, ale i </a:t>
            </a:r>
            <a:r>
              <a:rPr lang="cs-CZ" b="1" dirty="0" smtClean="0"/>
              <a:t>sourozenců</a:t>
            </a:r>
            <a:r>
              <a:rPr lang="cs-CZ" dirty="0" smtClean="0"/>
              <a:t>!! Proto jsou komunity lidí mnohem kooperativnější než primátů.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797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ostatními primáty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 smtClean="0"/>
              <a:t>U šimpanzů se výchovy účastní pouze matky. Samci pouze zajišťují matkám s dětmi ochranu a přístup ke zdrojům potravy.</a:t>
            </a:r>
          </a:p>
          <a:p>
            <a:pPr marL="118872" indent="0">
              <a:buNone/>
            </a:pPr>
            <a:r>
              <a:rPr lang="cs-CZ" dirty="0" smtClean="0"/>
              <a:t>Šimpanzí samice inzerují svoji ovulaci. Lidské ženy mají skrytou ovulaci (to je zcela raritní mezi živočichy).</a:t>
            </a:r>
          </a:p>
          <a:p>
            <a:pPr marL="118872" indent="0">
              <a:buNone/>
            </a:pPr>
            <a:r>
              <a:rPr lang="cs-CZ" dirty="0" smtClean="0"/>
              <a:t>Adaptací mužů na skrytou ovulaci žen (aby zajistili svoje otcovství) je celoživotní soužití s jednou partnerkou (tzv. </a:t>
            </a:r>
            <a:r>
              <a:rPr lang="cs-CZ" i="1" dirty="0" smtClean="0"/>
              <a:t>mate </a:t>
            </a:r>
            <a:r>
              <a:rPr lang="cs-CZ" i="1" dirty="0" err="1" smtClean="0"/>
              <a:t>guarding</a:t>
            </a:r>
            <a:r>
              <a:rPr lang="cs-CZ" i="1" dirty="0" smtClean="0"/>
              <a:t> </a:t>
            </a:r>
            <a:r>
              <a:rPr lang="cs-CZ" dirty="0" smtClean="0"/>
              <a:t>– existuje i u šimpanzů, ale v mnohem menší míře).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371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nám srst (popř. je tam, kde u savců chybí)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83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Klasické </a:t>
            </a:r>
            <a:r>
              <a:rPr lang="cs-CZ" b="1" dirty="0" smtClean="0"/>
              <a:t>podmiňování (</a:t>
            </a:r>
            <a:r>
              <a:rPr lang="cs-CZ" b="1" i="1" dirty="0" err="1" smtClean="0"/>
              <a:t>classical</a:t>
            </a:r>
            <a:r>
              <a:rPr lang="cs-CZ" b="1" i="1" dirty="0" smtClean="0"/>
              <a:t> </a:t>
            </a:r>
            <a:r>
              <a:rPr lang="cs-CZ" b="1" i="1" dirty="0" err="1" smtClean="0"/>
              <a:t>conditioning</a:t>
            </a:r>
            <a:r>
              <a:rPr lang="cs-CZ" b="1" dirty="0" smtClean="0"/>
              <a:t>)</a:t>
            </a:r>
            <a:r>
              <a:rPr lang="cs-CZ" dirty="0" smtClean="0"/>
              <a:t>: </a:t>
            </a:r>
            <a:r>
              <a:rPr lang="cs-CZ" dirty="0"/>
              <a:t>když pes vidí potravu (NS=Nepodmíněný Stimulus), tak slintá (NR). Když nějaký NS (třeba žrádlo) spojíme s PS (=Podmíněný stimulus), třeba se zvukem zvonku či modrým světlem, tak po dostatečně dlouhém opakování dojde k nové (=Podmíněné) asociaci mezi PS a NR a vznikne PR = </a:t>
            </a:r>
            <a:r>
              <a:rPr lang="cs-CZ" b="1" dirty="0"/>
              <a:t>podmíněný reflex </a:t>
            </a:r>
            <a:r>
              <a:rPr lang="cs-CZ" dirty="0"/>
              <a:t>(srov. </a:t>
            </a:r>
            <a:r>
              <a:rPr lang="cs-CZ" dirty="0" err="1"/>
              <a:t>Thorndike</a:t>
            </a:r>
            <a:r>
              <a:rPr lang="cs-CZ" dirty="0"/>
              <a:t>, Pavlov</a:t>
            </a:r>
            <a:r>
              <a:rPr lang="cs-CZ" dirty="0" smtClean="0"/>
              <a:t>).</a:t>
            </a:r>
          </a:p>
          <a:p>
            <a:r>
              <a:rPr lang="cs-CZ" dirty="0">
                <a:hlinkClick r:id="rId2"/>
              </a:rPr>
              <a:t>https://www.brainpop.com/games/pavlovsdog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 smtClean="0"/>
              <a:t>Dojde k nahrazení stimulu. Všimněte </a:t>
            </a:r>
            <a:r>
              <a:rPr lang="cs-CZ" dirty="0"/>
              <a:t>si, že odpověď (</a:t>
            </a:r>
            <a:r>
              <a:rPr lang="cs-CZ" i="1" dirty="0" smtClean="0"/>
              <a:t>response</a:t>
            </a:r>
            <a:r>
              <a:rPr lang="cs-CZ" dirty="0" smtClean="0"/>
              <a:t>) </a:t>
            </a:r>
            <a:r>
              <a:rPr lang="cs-CZ" dirty="0"/>
              <a:t>je </a:t>
            </a:r>
            <a:r>
              <a:rPr lang="cs-CZ" dirty="0" smtClean="0"/>
              <a:t>neovlivněna (proto: teorie </a:t>
            </a:r>
            <a:r>
              <a:rPr lang="cs-CZ" i="1" dirty="0"/>
              <a:t>nahrazení stimulu</a:t>
            </a:r>
            <a:r>
              <a:rPr lang="cs-CZ" dirty="0"/>
              <a:t>)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8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i.pinimg.com/736x/2a/0e/24/2a0e245f806f897bd3c20e6348438d4a--school-psychology-maltese-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76036"/>
            <a:ext cx="8172400" cy="6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6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Asocianismus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301208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cs-CZ" dirty="0"/>
              <a:t>Edward </a:t>
            </a:r>
            <a:r>
              <a:rPr lang="cs-CZ" dirty="0" smtClean="0"/>
              <a:t>L. </a:t>
            </a:r>
            <a:r>
              <a:rPr lang="cs-CZ" dirty="0" err="1" smtClean="0"/>
              <a:t>Thorndike</a:t>
            </a:r>
            <a:r>
              <a:rPr lang="cs-CZ" dirty="0" smtClean="0"/>
              <a:t> </a:t>
            </a:r>
            <a:r>
              <a:rPr lang="cs-CZ" dirty="0"/>
              <a:t>(1874-1949) </a:t>
            </a:r>
            <a:r>
              <a:rPr lang="cs-CZ" dirty="0" smtClean="0"/>
              <a:t>k asociativnímu učení </a:t>
            </a:r>
          </a:p>
          <a:p>
            <a:pPr marL="137160" indent="0">
              <a:buNone/>
            </a:pPr>
            <a:r>
              <a:rPr lang="cs-CZ" dirty="0" smtClean="0"/>
              <a:t>přidal vztah k účinku chování.</a:t>
            </a:r>
            <a:endParaRPr lang="cs-CZ" dirty="0"/>
          </a:p>
          <a:p>
            <a:pPr marL="137160" indent="0">
              <a:buNone/>
            </a:pPr>
            <a:r>
              <a:rPr lang="cs-CZ" dirty="0" smtClean="0"/>
              <a:t>Klíčem k utváření asociací je registrace důsledku, což </a:t>
            </a:r>
          </a:p>
          <a:p>
            <a:pPr marL="137160" indent="0">
              <a:buNone/>
            </a:pPr>
            <a:r>
              <a:rPr lang="cs-CZ" dirty="0" smtClean="0"/>
              <a:t>působí jako </a:t>
            </a:r>
            <a:r>
              <a:rPr lang="cs-CZ" b="1" dirty="0" smtClean="0"/>
              <a:t>odměna </a:t>
            </a:r>
            <a:r>
              <a:rPr lang="cs-CZ" dirty="0" smtClean="0"/>
              <a:t>(popř. trest). Pracoval se zvířaty</a:t>
            </a:r>
            <a:r>
              <a:rPr lang="cs-CZ" dirty="0"/>
              <a:t>, 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hlavně </a:t>
            </a:r>
            <a:r>
              <a:rPr lang="cs-CZ" dirty="0"/>
              <a:t>s kočkami: kočky zavíral do „</a:t>
            </a:r>
            <a:r>
              <a:rPr lang="cs-CZ" dirty="0" smtClean="0"/>
              <a:t>problémových </a:t>
            </a:r>
            <a:r>
              <a:rPr lang="cs-CZ" dirty="0"/>
              <a:t>boxů“, 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kde </a:t>
            </a:r>
            <a:r>
              <a:rPr lang="cs-CZ" dirty="0"/>
              <a:t>musela kočka </a:t>
            </a:r>
            <a:r>
              <a:rPr lang="cs-CZ" dirty="0" smtClean="0"/>
              <a:t>většinou </a:t>
            </a:r>
            <a:r>
              <a:rPr lang="cs-CZ" dirty="0"/>
              <a:t>zatáhnout za páčku, aby </a:t>
            </a:r>
            <a:r>
              <a:rPr lang="cs-CZ" dirty="0" smtClean="0"/>
              <a:t>se</a:t>
            </a:r>
          </a:p>
          <a:p>
            <a:pPr marL="137160" indent="0">
              <a:buNone/>
            </a:pPr>
            <a:r>
              <a:rPr lang="cs-CZ" dirty="0" smtClean="0"/>
              <a:t>dostala ven, nebo aby dostala jídlo.</a:t>
            </a:r>
          </a:p>
          <a:p>
            <a:pPr marL="137160" indent="0">
              <a:buNone/>
            </a:pPr>
            <a:r>
              <a:rPr lang="cs-CZ" dirty="0" smtClean="0"/>
              <a:t>1911: „zákon účinku“: chování doprovázené libým pocitem bude více asociováno, než chování bez libého pocitu či s pocitem nelibým.</a:t>
            </a:r>
            <a:endParaRPr lang="cs-CZ" dirty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Z </a:t>
            </a:r>
            <a:r>
              <a:rPr lang="cs-CZ" dirty="0"/>
              <a:t>jeho výzkumů i výzkumů jeho následovníků pro učitele vyplývá (</a:t>
            </a:r>
            <a:r>
              <a:rPr lang="cs-CZ" dirty="0" err="1"/>
              <a:t>Petty</a:t>
            </a:r>
            <a:r>
              <a:rPr lang="cs-CZ" dirty="0"/>
              <a:t>, 1996,s. 15):</a:t>
            </a:r>
          </a:p>
          <a:p>
            <a:r>
              <a:rPr lang="cs-CZ" dirty="0"/>
              <a:t>Že žáci potřebují za to, že se něčemu učí, </a:t>
            </a:r>
            <a:r>
              <a:rPr lang="cs-CZ" b="1" dirty="0"/>
              <a:t>odměnu</a:t>
            </a:r>
            <a:r>
              <a:rPr lang="cs-CZ" dirty="0"/>
              <a:t> (viz téma: </a:t>
            </a:r>
            <a:r>
              <a:rPr lang="cs-CZ" b="1" dirty="0"/>
              <a:t>motivace</a:t>
            </a:r>
            <a:r>
              <a:rPr lang="cs-CZ" dirty="0"/>
              <a:t>, analýza lidských potřeb</a:t>
            </a:r>
            <a:r>
              <a:rPr lang="cs-CZ" dirty="0" smtClean="0"/>
              <a:t>).</a:t>
            </a:r>
            <a:endParaRPr lang="cs-CZ" dirty="0"/>
          </a:p>
          <a:p>
            <a:r>
              <a:rPr lang="cs-CZ" dirty="0"/>
              <a:t>Odměna by měla následovat </a:t>
            </a:r>
            <a:r>
              <a:rPr lang="cs-CZ" b="1" dirty="0"/>
              <a:t>co nejdříve </a:t>
            </a:r>
            <a:r>
              <a:rPr lang="cs-CZ" dirty="0"/>
              <a:t>po správné </a:t>
            </a:r>
            <a:r>
              <a:rPr lang="cs-CZ" dirty="0" smtClean="0"/>
              <a:t>reakci.</a:t>
            </a:r>
            <a:endParaRPr lang="cs-CZ" dirty="0"/>
          </a:p>
          <a:p>
            <a:r>
              <a:rPr lang="cs-CZ" dirty="0"/>
              <a:t>Výsledky učení se dostavují spíše postupně než najednou a vlivem opakovaných úspěchů se </a:t>
            </a:r>
            <a:r>
              <a:rPr lang="cs-CZ" dirty="0" smtClean="0"/>
              <a:t>zlepšují.</a:t>
            </a:r>
            <a:endParaRPr lang="cs-CZ" dirty="0"/>
          </a:p>
          <a:p>
            <a:r>
              <a:rPr lang="cs-CZ" dirty="0"/>
              <a:t>Nezapomínáme na to, co si opakujeme, a co máme v čerstvé </a:t>
            </a:r>
            <a:r>
              <a:rPr lang="cs-CZ" dirty="0" smtClean="0"/>
              <a:t>paměti</a:t>
            </a:r>
            <a:r>
              <a:rPr lang="cs-CZ" dirty="0"/>
              <a:t>.</a:t>
            </a:r>
          </a:p>
          <a:p>
            <a:pPr marL="13716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74" y="796807"/>
            <a:ext cx="1845307" cy="24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7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Operantní podmiňování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2. Operantní podmiňování: </a:t>
            </a:r>
            <a:r>
              <a:rPr lang="cs-CZ" dirty="0"/>
              <a:t>S nezpůsobuje R tak jako u klas. podmiňování, ale </a:t>
            </a:r>
            <a:r>
              <a:rPr lang="cs-CZ" b="1" dirty="0"/>
              <a:t>tvoří asociaci mezi chováním a jeho následkem</a:t>
            </a:r>
            <a:r>
              <a:rPr lang="cs-CZ" dirty="0"/>
              <a:t>. </a:t>
            </a:r>
            <a:r>
              <a:rPr lang="cs-CZ" dirty="0" smtClean="0"/>
              <a:t>Takto může vzniknout zcela nový druh chování, což klasické podmiňování nevysvětlovalo.</a:t>
            </a:r>
          </a:p>
          <a:p>
            <a:pPr marL="118872" indent="0">
              <a:buNone/>
            </a:pPr>
            <a:r>
              <a:rPr lang="cs-CZ" dirty="0" err="1" smtClean="0"/>
              <a:t>Skinner</a:t>
            </a:r>
            <a:r>
              <a:rPr lang="cs-CZ" dirty="0" smtClean="0"/>
              <a:t>  </a:t>
            </a:r>
            <a:r>
              <a:rPr lang="cs-CZ" dirty="0"/>
              <a:t>mezi chováním a následkem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(dojde k útlumu trestaného chování).</a:t>
            </a:r>
          </a:p>
          <a:p>
            <a:pPr marL="118872" indent="0">
              <a:buNone/>
            </a:pPr>
            <a:r>
              <a:rPr lang="cs-CZ" dirty="0"/>
              <a:t>Srov. roli odměn (sociální povahy) a trestů v socializaci a při učení! </a:t>
            </a:r>
          </a:p>
        </p:txBody>
      </p:sp>
    </p:spTree>
    <p:extLst>
      <p:ext uri="{BB962C8B-B14F-4D97-AF65-F5344CB8AC3E}">
        <p14:creationId xmlns:p14="http://schemas.microsoft.com/office/powerpoint/2010/main" val="251390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8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1628800"/>
            <a:ext cx="8879338" cy="4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2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Behaviorismus</a:t>
            </a:r>
            <a:br>
              <a:rPr lang="cs-CZ" dirty="0" smtClean="0"/>
            </a:br>
            <a:r>
              <a:rPr lang="cs-CZ" sz="2000" dirty="0">
                <a:solidFill>
                  <a:srgbClr val="F0AD00">
                    <a:satMod val="150000"/>
                  </a:srgbClr>
                </a:solidFill>
              </a:rPr>
              <a:t>(americký přístup v psychologii)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J. Watson (1878 – 1958)</a:t>
            </a:r>
          </a:p>
          <a:p>
            <a:r>
              <a:rPr lang="cs-CZ" dirty="0" smtClean="0"/>
              <a:t>B. F. </a:t>
            </a:r>
            <a:r>
              <a:rPr lang="cs-CZ" dirty="0" err="1" smtClean="0"/>
              <a:t>Skinner</a:t>
            </a:r>
            <a:r>
              <a:rPr lang="cs-CZ" dirty="0" smtClean="0"/>
              <a:t> (1904 – 1990)</a:t>
            </a:r>
          </a:p>
          <a:p>
            <a:r>
              <a:rPr lang="cs-CZ" dirty="0" smtClean="0"/>
              <a:t>Behaviorismus byl dominantním přístupem v psychologii (hlavně v USA) po několik desetiletí. </a:t>
            </a:r>
            <a:r>
              <a:rPr lang="cs-CZ" dirty="0" err="1" smtClean="0"/>
              <a:t>Skinner</a:t>
            </a:r>
            <a:r>
              <a:rPr lang="cs-CZ" dirty="0" smtClean="0"/>
              <a:t> tvrdil, že chování lidí lze vysvětlit velmi jednoduchými zákony pravděpodobnosti zesilovanými či tlumenými odměnou, nedostatkem odměny a trestem. Tj. výskyt určitého chování po určitém stimulu lze jednoduše předpovědět – je pravděpodobnostní funkcí.</a:t>
            </a:r>
          </a:p>
          <a:p>
            <a:r>
              <a:rPr lang="cs-CZ" dirty="0" smtClean="0"/>
              <a:t>Přesun od experimentů s lidmi k experimentům se zvířaty (krysy, kočky apod.). Otázkou je však míra zobecnění na člověka.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431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12850</TotalTime>
  <Words>2193</Words>
  <Application>Microsoft Office PowerPoint</Application>
  <PresentationFormat>Předvádění na obrazovce (4:3)</PresentationFormat>
  <Paragraphs>172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</vt:lpstr>
      <vt:lpstr>Kognitivní psychologie 2</vt:lpstr>
      <vt:lpstr>Úkol na příště:</vt:lpstr>
      <vt:lpstr>Asocianismus</vt:lpstr>
      <vt:lpstr>Prezentace aplikace PowerPoint</vt:lpstr>
      <vt:lpstr>Prezentace aplikace PowerPoint</vt:lpstr>
      <vt:lpstr>Asocianismus</vt:lpstr>
      <vt:lpstr>2. Operantní podmiňování</vt:lpstr>
      <vt:lpstr>Prezentace aplikace PowerPoint</vt:lpstr>
      <vt:lpstr>Behaviorismus (americký přístup v psychologii)</vt:lpstr>
      <vt:lpstr>Co je špatně s behaviorismem?</vt:lpstr>
      <vt:lpstr>Noam Chomsky (1928)</vt:lpstr>
      <vt:lpstr>Kognitivní psychologie</vt:lpstr>
      <vt:lpstr>Modularita mysli</vt:lpstr>
      <vt:lpstr>Prezentace aplikace PowerPoint</vt:lpstr>
      <vt:lpstr>Prezentace aplikace PowerPoint</vt:lpstr>
      <vt:lpstr>Modularita mysli</vt:lpstr>
      <vt:lpstr>Modularita mysli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Kognitivní moduly</vt:lpstr>
      <vt:lpstr>Prezentace aplikace PowerPoint</vt:lpstr>
      <vt:lpstr>Kognitivní moduly</vt:lpstr>
      <vt:lpstr>Modularita mysli a učení</vt:lpstr>
      <vt:lpstr>Prezentace aplikace PowerPoint</vt:lpstr>
      <vt:lpstr>Prezentace aplikace PowerPoint</vt:lpstr>
      <vt:lpstr>Prezentace aplikace PowerPoint</vt:lpstr>
      <vt:lpstr>Prezentace aplikace PowerPoint</vt:lpstr>
      <vt:lpstr>Sociální mozek </vt:lpstr>
      <vt:lpstr>Prezentace aplikace PowerPoint</vt:lpstr>
      <vt:lpstr>Sociální mozek </vt:lpstr>
      <vt:lpstr>Rozdíly mezi člověkem a ostatními primáty (podle Matsuzawa, 2012)</vt:lpstr>
      <vt:lpstr>Rozdíly mezi člověkem a ostatními primáty</vt:lpstr>
      <vt:lpstr>Zvláštnosti člověka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201</cp:revision>
  <dcterms:created xsi:type="dcterms:W3CDTF">2015-10-20T07:43:33Z</dcterms:created>
  <dcterms:modified xsi:type="dcterms:W3CDTF">2018-10-01T14:55:59Z</dcterms:modified>
</cp:coreProperties>
</file>