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56" r:id="rId2"/>
    <p:sldId id="292" r:id="rId3"/>
    <p:sldId id="312" r:id="rId4"/>
    <p:sldId id="293" r:id="rId5"/>
    <p:sldId id="299" r:id="rId6"/>
    <p:sldId id="263" r:id="rId7"/>
    <p:sldId id="323" r:id="rId8"/>
    <p:sldId id="294" r:id="rId9"/>
    <p:sldId id="298" r:id="rId10"/>
    <p:sldId id="295" r:id="rId11"/>
    <p:sldId id="302" r:id="rId12"/>
    <p:sldId id="328" r:id="rId13"/>
    <p:sldId id="313" r:id="rId14"/>
    <p:sldId id="300" r:id="rId15"/>
    <p:sldId id="303" r:id="rId16"/>
    <p:sldId id="297" r:id="rId17"/>
    <p:sldId id="273" r:id="rId18"/>
    <p:sldId id="326" r:id="rId19"/>
    <p:sldId id="327" r:id="rId20"/>
    <p:sldId id="325" r:id="rId21"/>
    <p:sldId id="332" r:id="rId22"/>
    <p:sldId id="329" r:id="rId23"/>
    <p:sldId id="330" r:id="rId24"/>
    <p:sldId id="333" r:id="rId25"/>
    <p:sldId id="301" r:id="rId26"/>
    <p:sldId id="318" r:id="rId27"/>
    <p:sldId id="274" r:id="rId28"/>
    <p:sldId id="264" r:id="rId29"/>
    <p:sldId id="265" r:id="rId30"/>
    <p:sldId id="266" r:id="rId31"/>
    <p:sldId id="267" r:id="rId32"/>
    <p:sldId id="275" r:id="rId33"/>
    <p:sldId id="268" r:id="rId34"/>
    <p:sldId id="331" r:id="rId35"/>
    <p:sldId id="321" r:id="rId36"/>
    <p:sldId id="322" r:id="rId37"/>
    <p:sldId id="324" r:id="rId38"/>
    <p:sldId id="306" r:id="rId39"/>
    <p:sldId id="320" r:id="rId40"/>
    <p:sldId id="310" r:id="rId4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10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828A6-6CA5-40F1-8D51-CF7A55EE6F87}" type="datetimeFigureOut">
              <a:rPr lang="cs-CZ" smtClean="0"/>
              <a:t>12.11.2018</a:t>
            </a:fld>
            <a:endParaRPr lang="cs-C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22A4B-E6FF-4DE5-88BB-03CC6F63BF35}" type="slidenum">
              <a:rPr lang="cs-CZ" smtClean="0"/>
              <a:t>‹#›</a:t>
            </a:fld>
            <a:endParaRPr lang="cs-CZ"/>
          </a:p>
        </p:txBody>
      </p:sp>
    </p:spTree>
    <p:extLst>
      <p:ext uri="{BB962C8B-B14F-4D97-AF65-F5344CB8AC3E}">
        <p14:creationId xmlns:p14="http://schemas.microsoft.com/office/powerpoint/2010/main" val="102338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err="1" smtClean="0">
                <a:solidFill>
                  <a:schemeClr val="tx1"/>
                </a:solidFill>
                <a:latin typeface="+mn-lt"/>
                <a:ea typeface="+mn-ea"/>
                <a:cs typeface="+mn-cs"/>
              </a:rPr>
              <a:t>Arabs</a:t>
            </a:r>
            <a:endParaRPr lang="cs-CZ"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Walking</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distance,</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 example, was sometimes measured by the event of cigarette</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smoking,</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Islamic law sets the imprisonment time of robbers not by</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units of time, but by the time it takes for the robber to repent his crime</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Hanif</a:t>
            </a:r>
            <a:r>
              <a:rPr lang="en-US" sz="1200" b="0" i="0" u="none" strike="noStrike" kern="1200" baseline="0" dirty="0" smtClean="0">
                <a:solidFill>
                  <a:schemeClr val="tx1"/>
                </a:solidFill>
                <a:latin typeface="+mn-lt"/>
                <a:ea typeface="+mn-ea"/>
                <a:cs typeface="+mn-cs"/>
              </a:rPr>
              <a:t> 1999). Thus, time in Arabic-speaking Islamic culture has historically</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been measured by the pattern of the task, not by the recorded day, hour, or</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minute (Goldman and </a:t>
            </a:r>
            <a:r>
              <a:rPr lang="en-US" sz="1200" b="0" i="0" u="none" strike="noStrike" kern="1200" baseline="0" dirty="0" err="1" smtClean="0">
                <a:solidFill>
                  <a:schemeClr val="tx1"/>
                </a:solidFill>
                <a:latin typeface="+mn-lt"/>
                <a:ea typeface="+mn-ea"/>
                <a:cs typeface="+mn-cs"/>
              </a:rPr>
              <a:t>Rojot</a:t>
            </a:r>
            <a:r>
              <a:rPr lang="en-US" sz="1200" b="0" i="0" u="none" strike="noStrike" kern="1200" baseline="0" dirty="0" smtClean="0">
                <a:solidFill>
                  <a:schemeClr val="tx1"/>
                </a:solidFill>
                <a:latin typeface="+mn-lt"/>
                <a:ea typeface="+mn-ea"/>
                <a:cs typeface="+mn-cs"/>
              </a:rPr>
              <a:t> 2003). There is consequently little emphasis on</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haste, which makes for a distinct separation between time and money</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(Levine 1997). </a:t>
            </a:r>
            <a:endParaRPr lang="cs-CZ" sz="1200" b="0" i="0" u="none" strike="noStrike" kern="1200" baseline="0" dirty="0" smtClean="0">
              <a:solidFill>
                <a:schemeClr val="tx1"/>
              </a:solidFill>
              <a:latin typeface="+mn-lt"/>
              <a:ea typeface="+mn-ea"/>
              <a:cs typeface="+mn-cs"/>
            </a:endParaRPr>
          </a:p>
          <a:p>
            <a:endParaRPr lang="cs-CZ"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Burundi</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Central Africa, people are guided by the seasonal changes since they are </a:t>
            </a:r>
            <a:r>
              <a:rPr lang="en-US" sz="1200" b="0" i="0" kern="1200" dirty="0" err="1" smtClean="0">
                <a:solidFill>
                  <a:schemeClr val="tx1"/>
                </a:solidFill>
                <a:effectLst/>
                <a:latin typeface="+mn-lt"/>
                <a:ea typeface="+mn-ea"/>
                <a:cs typeface="+mn-cs"/>
              </a:rPr>
              <a:t>anagricultural</a:t>
            </a:r>
            <a:r>
              <a:rPr lang="en-US" sz="1200" b="0" i="0" kern="1200" dirty="0" smtClean="0">
                <a:solidFill>
                  <a:schemeClr val="tx1"/>
                </a:solidFill>
                <a:effectLst/>
                <a:latin typeface="+mn-lt"/>
                <a:ea typeface="+mn-ea"/>
                <a:cs typeface="+mn-cs"/>
              </a:rPr>
              <a:t> society. The obsession with the clock time did not yet catch up to them, nor will it do in the near future. Appointments people make are regulated by natural cycles and once again</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not by a mechanical clock. How people relate to time is based on activities of the cows, since</a:t>
            </a:r>
            <a:r>
              <a:rPr lang="cs-CZ"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they are the most common animals and the easiest to relate to. When someone wants to make a</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late afternoon appointment, they say “I’ll see you when the cows go out.”</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Being precise is seen as too much of a hassle and is not looked favorably upon. An hour earlier or later does not really matter, since of someone said they will be at a place in the midday,</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they will be there. Even though making appointments at night gets difficult, they do not see a</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need for quantities of time. They refer to a very dark night as the “Who are you?” night, since it</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is so dark they cannot see each other’s face. To make an appointment at night, they define on</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how dark or light it will be at that time.</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This society has no need for the precision of a clock. They are driven by forces of nature</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rely on their biological clock. There is no need to hurry, for what is there now will still be</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there a few minutes later.</a:t>
            </a:r>
          </a:p>
          <a:p>
            <a:endParaRPr lang="cs-CZ"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The </a:t>
            </a:r>
            <a:r>
              <a:rPr lang="en-US" sz="1200" b="1" i="0" kern="1200" dirty="0" err="1" smtClean="0">
                <a:solidFill>
                  <a:schemeClr val="tx1"/>
                </a:solidFill>
                <a:effectLst/>
                <a:latin typeface="+mn-lt"/>
                <a:ea typeface="+mn-ea"/>
                <a:cs typeface="+mn-cs"/>
              </a:rPr>
              <a:t>Piraha</a:t>
            </a:r>
            <a:r>
              <a:rPr lang="en-US" sz="1200" b="1" i="0" kern="1200" dirty="0" smtClean="0">
                <a:solidFill>
                  <a:schemeClr val="tx1"/>
                </a:solidFill>
                <a:effectLst/>
                <a:latin typeface="+mn-lt"/>
                <a:ea typeface="+mn-ea"/>
                <a:cs typeface="+mn-cs"/>
              </a:rPr>
              <a:t> Tribe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Piraha</a:t>
            </a:r>
            <a:r>
              <a:rPr lang="en-US" sz="1200" b="0" i="0" kern="1200" dirty="0" smtClean="0">
                <a:solidFill>
                  <a:schemeClr val="tx1"/>
                </a:solidFill>
                <a:effectLst/>
                <a:latin typeface="+mn-lt"/>
                <a:ea typeface="+mn-ea"/>
                <a:cs typeface="+mn-cs"/>
              </a:rPr>
              <a:t> Tribe which is located in the Amazon rainforest is the only culture in the</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world that does not have a creation myth. They have no numbers or a written language for that</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matter wither. They do not have past tense. Everything exists in the present. If it is not here right</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now, then it does not exist.</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language of the </a:t>
            </a:r>
            <a:r>
              <a:rPr lang="en-US" sz="1200" b="0" i="0" kern="1200" dirty="0" err="1" smtClean="0">
                <a:solidFill>
                  <a:schemeClr val="tx1"/>
                </a:solidFill>
                <a:effectLst/>
                <a:latin typeface="+mn-lt"/>
                <a:ea typeface="+mn-ea"/>
                <a:cs typeface="+mn-cs"/>
              </a:rPr>
              <a:t>Piraha</a:t>
            </a:r>
            <a:r>
              <a:rPr lang="en-US" sz="1200" b="0" i="0" kern="1200" dirty="0" smtClean="0">
                <a:solidFill>
                  <a:schemeClr val="tx1"/>
                </a:solidFill>
                <a:effectLst/>
                <a:latin typeface="+mn-lt"/>
                <a:ea typeface="+mn-ea"/>
                <a:cs typeface="+mn-cs"/>
              </a:rPr>
              <a:t> tribe is very limited, consisting of humming and whistling.</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They do not write and do not memorize things. These people don’t tell stories of their ancestors</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very few can remember their grandparents’ names. Since they have no way of talking about</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past, it ceases to exist. This, they have no stories of where they came from or how the world</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was created. All they say is “The world is made.”</a:t>
            </a:r>
            <a:r>
              <a:rPr lang="cs-CZ"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Time is a quantity beyond their grasp. They rely purely on nature and their instincts, with</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which they are greatly intact. There are no numbers to give time value to. The only word they</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have for a quantity is</a:t>
            </a:r>
            <a:r>
              <a:rPr lang="cs-CZ" sz="1200" b="0" i="0"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hoi,</a:t>
            </a:r>
            <a:r>
              <a:rPr lang="cs-CZ"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or small, little in amount, close to one. They don’t see a need to define</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time, and have been able to survive for centuries without this notion.</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Piraha</a:t>
            </a:r>
            <a:r>
              <a:rPr lang="en-US" sz="1200" b="0" i="0" kern="1200" dirty="0" smtClean="0">
                <a:solidFill>
                  <a:schemeClr val="tx1"/>
                </a:solidFill>
                <a:effectLst/>
                <a:latin typeface="+mn-lt"/>
                <a:ea typeface="+mn-ea"/>
                <a:cs typeface="+mn-cs"/>
              </a:rPr>
              <a:t> refer only to the immediate personal experiences. They are not interested in</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past nor the future. They live here and now. Everything is anchored in the present. They do</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not try to control nature nor organize forces beyond their grasp like the modern societies do.</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They are content with today’s day and live without a tomorrow in mind</a:t>
            </a:r>
            <a:r>
              <a:rPr lang="cs-CZ" sz="1200" b="0" i="0"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endParaRPr lang="en-US" dirty="0"/>
          </a:p>
        </p:txBody>
      </p:sp>
      <p:sp>
        <p:nvSpPr>
          <p:cNvPr id="4" name="Zástupný symbol pro číslo snímku 3"/>
          <p:cNvSpPr>
            <a:spLocks noGrp="1"/>
          </p:cNvSpPr>
          <p:nvPr>
            <p:ph type="sldNum" sz="quarter" idx="10"/>
          </p:nvPr>
        </p:nvSpPr>
        <p:spPr/>
        <p:txBody>
          <a:bodyPr/>
          <a:lstStyle/>
          <a:p>
            <a:fld id="{CF363E8D-ACF7-45EF-9D37-7AB2E0BF503E}" type="slidenum">
              <a:rPr lang="cs-CZ" smtClean="0"/>
              <a:t>22</a:t>
            </a:fld>
            <a:endParaRPr lang="cs-CZ"/>
          </a:p>
        </p:txBody>
      </p:sp>
    </p:spTree>
    <p:extLst>
      <p:ext uri="{BB962C8B-B14F-4D97-AF65-F5344CB8AC3E}">
        <p14:creationId xmlns:p14="http://schemas.microsoft.com/office/powerpoint/2010/main" val="354346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Penny, </a:t>
            </a:r>
            <a:r>
              <a:rPr lang="cs-CZ" dirty="0" err="1" smtClean="0"/>
              <a:t>nickel</a:t>
            </a:r>
            <a:r>
              <a:rPr lang="cs-CZ" dirty="0" smtClean="0"/>
              <a:t>, </a:t>
            </a:r>
            <a:r>
              <a:rPr lang="cs-CZ" dirty="0" err="1" smtClean="0"/>
              <a:t>dime</a:t>
            </a:r>
            <a:r>
              <a:rPr lang="cs-CZ" dirty="0" smtClean="0"/>
              <a:t>, </a:t>
            </a:r>
            <a:r>
              <a:rPr lang="cs-CZ" dirty="0" err="1" smtClean="0"/>
              <a:t>quarter</a:t>
            </a:r>
            <a:r>
              <a:rPr lang="cs-CZ" dirty="0" smtClean="0"/>
              <a:t>, </a:t>
            </a:r>
            <a:r>
              <a:rPr lang="cs-CZ" dirty="0" err="1" smtClean="0"/>
              <a:t>half-dollar</a:t>
            </a:r>
            <a:r>
              <a:rPr lang="cs-CZ" dirty="0" smtClean="0"/>
              <a:t> (1</a:t>
            </a:r>
            <a:endParaRPr lang="en-US" dirty="0"/>
          </a:p>
        </p:txBody>
      </p:sp>
      <p:sp>
        <p:nvSpPr>
          <p:cNvPr id="4" name="Zástupný symbol pro číslo snímku 3"/>
          <p:cNvSpPr>
            <a:spLocks noGrp="1"/>
          </p:cNvSpPr>
          <p:nvPr>
            <p:ph type="sldNum" sz="quarter" idx="10"/>
          </p:nvPr>
        </p:nvSpPr>
        <p:spPr/>
        <p:txBody>
          <a:bodyPr/>
          <a:lstStyle/>
          <a:p>
            <a:fld id="{CF363E8D-ACF7-45EF-9D37-7AB2E0BF503E}" type="slidenum">
              <a:rPr lang="cs-CZ" smtClean="0"/>
              <a:t>38</a:t>
            </a:fld>
            <a:endParaRPr lang="cs-CZ"/>
          </a:p>
        </p:txBody>
      </p:sp>
    </p:spTree>
    <p:extLst>
      <p:ext uri="{BB962C8B-B14F-4D97-AF65-F5344CB8AC3E}">
        <p14:creationId xmlns:p14="http://schemas.microsoft.com/office/powerpoint/2010/main" val="153135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7A3C9971-CA4D-4A9A-96D1-8867C0FE504E}" type="datetimeFigureOut">
              <a:rPr lang="cs-CZ" smtClean="0"/>
              <a:t>12.11.2018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2802753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A3C9971-CA4D-4A9A-96D1-8867C0FE504E}" type="datetimeFigureOut">
              <a:rPr lang="cs-CZ" smtClean="0"/>
              <a:t>12.11.2018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359390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A3C9971-CA4D-4A9A-96D1-8867C0FE504E}" type="datetimeFigureOut">
              <a:rPr lang="cs-CZ" smtClean="0"/>
              <a:t>12.11.2018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288384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A3C9971-CA4D-4A9A-96D1-8867C0FE504E}" type="datetimeFigureOut">
              <a:rPr lang="cs-CZ" smtClean="0"/>
              <a:t>12.11.2018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376647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7A3C9971-CA4D-4A9A-96D1-8867C0FE504E}" type="datetimeFigureOut">
              <a:rPr lang="cs-CZ" smtClean="0"/>
              <a:t>12.11.2018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249060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7A3C9971-CA4D-4A9A-96D1-8867C0FE504E}" type="datetimeFigureOut">
              <a:rPr lang="cs-CZ" smtClean="0"/>
              <a:t>12.11.2018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379189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7A3C9971-CA4D-4A9A-96D1-8867C0FE504E}" type="datetimeFigureOut">
              <a:rPr lang="cs-CZ" smtClean="0"/>
              <a:t>12.11.2018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191654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7A3C9971-CA4D-4A9A-96D1-8867C0FE504E}" type="datetimeFigureOut">
              <a:rPr lang="cs-CZ" smtClean="0"/>
              <a:t>12.11.2018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392048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C9971-CA4D-4A9A-96D1-8867C0FE504E}" type="datetimeFigureOut">
              <a:rPr lang="cs-CZ" smtClean="0"/>
              <a:t>12.11.2018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198258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A3C9971-CA4D-4A9A-96D1-8867C0FE504E}" type="datetimeFigureOut">
              <a:rPr lang="cs-CZ" smtClean="0"/>
              <a:t>12.11.2018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428849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A3C9971-CA4D-4A9A-96D1-8867C0FE504E}" type="datetimeFigureOut">
              <a:rPr lang="cs-CZ" smtClean="0"/>
              <a:t>12.11.2018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255791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C9971-CA4D-4A9A-96D1-8867C0FE504E}" type="datetimeFigureOut">
              <a:rPr lang="cs-CZ" smtClean="0"/>
              <a:t>12.11.2018</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F36DD-8361-445A-910C-EA1EC23B0CA7}" type="slidenum">
              <a:rPr lang="cs-CZ" smtClean="0"/>
              <a:t>‹#›</a:t>
            </a:fld>
            <a:endParaRPr lang="cs-CZ"/>
          </a:p>
        </p:txBody>
      </p:sp>
    </p:spTree>
    <p:extLst>
      <p:ext uri="{BB962C8B-B14F-4D97-AF65-F5344CB8AC3E}">
        <p14:creationId xmlns:p14="http://schemas.microsoft.com/office/powerpoint/2010/main" val="204815199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gMqZR3pqMj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Click_consona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Language</a:t>
            </a:r>
            <a:r>
              <a:rPr lang="cs-CZ" dirty="0" smtClean="0"/>
              <a:t> and </a:t>
            </a:r>
            <a:r>
              <a:rPr lang="cs-CZ" dirty="0" err="1" smtClean="0"/>
              <a:t>Cognition</a:t>
            </a:r>
            <a:endParaRPr lang="cs-CZ" dirty="0"/>
          </a:p>
        </p:txBody>
      </p:sp>
      <p:sp>
        <p:nvSpPr>
          <p:cNvPr id="3" name="Podnadpis 2"/>
          <p:cNvSpPr>
            <a:spLocks noGrp="1"/>
          </p:cNvSpPr>
          <p:nvPr>
            <p:ph type="subTitle" idx="1"/>
          </p:nvPr>
        </p:nvSpPr>
        <p:spPr/>
        <p:txBody>
          <a:bodyPr>
            <a:normAutofit/>
          </a:bodyPr>
          <a:lstStyle/>
          <a:p>
            <a:r>
              <a:rPr lang="cs-CZ" sz="4000" dirty="0" smtClean="0"/>
              <a:t>In </a:t>
            </a:r>
            <a:r>
              <a:rPr lang="cs-CZ" sz="4000" dirty="0" err="1" smtClean="0"/>
              <a:t>cross-cultural</a:t>
            </a:r>
            <a:r>
              <a:rPr lang="cs-CZ" sz="4000" dirty="0" smtClean="0"/>
              <a:t> </a:t>
            </a:r>
            <a:r>
              <a:rPr lang="cs-CZ" sz="4000" dirty="0" err="1" smtClean="0"/>
              <a:t>perspective</a:t>
            </a:r>
            <a:endParaRPr lang="cs-CZ" sz="4000" dirty="0"/>
          </a:p>
        </p:txBody>
      </p:sp>
    </p:spTree>
    <p:extLst>
      <p:ext uri="{BB962C8B-B14F-4D97-AF65-F5344CB8AC3E}">
        <p14:creationId xmlns:p14="http://schemas.microsoft.com/office/powerpoint/2010/main" val="1683086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Lexicalisation</a:t>
            </a:r>
            <a:r>
              <a:rPr lang="cs-CZ" dirty="0" smtClean="0"/>
              <a:t> = </a:t>
            </a:r>
            <a:r>
              <a:rPr lang="cs-CZ" dirty="0" err="1" smtClean="0"/>
              <a:t>categorization</a:t>
            </a:r>
            <a:endParaRPr lang="cs-CZ" dirty="0"/>
          </a:p>
        </p:txBody>
      </p:sp>
      <p:sp>
        <p:nvSpPr>
          <p:cNvPr id="3" name="Zástupný symbol pro obsah 2"/>
          <p:cNvSpPr>
            <a:spLocks noGrp="1"/>
          </p:cNvSpPr>
          <p:nvPr>
            <p:ph idx="1"/>
          </p:nvPr>
        </p:nvSpPr>
        <p:spPr/>
        <p:txBody>
          <a:bodyPr/>
          <a:lstStyle/>
          <a:p>
            <a:endParaRPr lang="cs-CZ" dirty="0"/>
          </a:p>
        </p:txBody>
      </p:sp>
      <p:pic>
        <p:nvPicPr>
          <p:cNvPr id="4098" name="Picture 2"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29" y="1498917"/>
            <a:ext cx="8901471" cy="500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404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rot="5400000">
            <a:off x="1586694" y="-793797"/>
            <a:ext cx="5938848" cy="7918464"/>
          </a:xfrm>
          <a:prstGeom prst="rect">
            <a:avLst/>
          </a:prstGeom>
        </p:spPr>
      </p:pic>
      <p:sp>
        <p:nvSpPr>
          <p:cNvPr id="3" name="TextovéPole 2"/>
          <p:cNvSpPr txBox="1"/>
          <p:nvPr/>
        </p:nvSpPr>
        <p:spPr>
          <a:xfrm>
            <a:off x="628650" y="6211669"/>
            <a:ext cx="7886700" cy="646331"/>
          </a:xfrm>
          <a:prstGeom prst="rect">
            <a:avLst/>
          </a:prstGeom>
          <a:noFill/>
        </p:spPr>
        <p:txBody>
          <a:bodyPr wrap="square" rtlCol="0">
            <a:spAutoFit/>
          </a:bodyPr>
          <a:lstStyle/>
          <a:p>
            <a:r>
              <a:rPr lang="cs-CZ" dirty="0" err="1" smtClean="0"/>
              <a:t>Munsell</a:t>
            </a:r>
            <a:r>
              <a:rPr lang="cs-CZ" dirty="0" smtClean="0"/>
              <a:t> </a:t>
            </a:r>
            <a:r>
              <a:rPr lang="cs-CZ" dirty="0" err="1" smtClean="0"/>
              <a:t>color</a:t>
            </a:r>
            <a:r>
              <a:rPr lang="cs-CZ" dirty="0" smtClean="0"/>
              <a:t> </a:t>
            </a:r>
            <a:r>
              <a:rPr lang="cs-CZ" dirty="0" err="1" smtClean="0"/>
              <a:t>system</a:t>
            </a:r>
            <a:r>
              <a:rPr lang="cs-CZ" dirty="0" smtClean="0"/>
              <a:t>, (</a:t>
            </a:r>
            <a:r>
              <a:rPr lang="cs-CZ" dirty="0" err="1" smtClean="0"/>
              <a:t>above</a:t>
            </a:r>
            <a:r>
              <a:rPr lang="cs-CZ" dirty="0" smtClean="0"/>
              <a:t>) </a:t>
            </a:r>
            <a:r>
              <a:rPr lang="cs-CZ" dirty="0" err="1" smtClean="0"/>
              <a:t>names</a:t>
            </a:r>
            <a:r>
              <a:rPr lang="cs-CZ" dirty="0" smtClean="0"/>
              <a:t> </a:t>
            </a:r>
            <a:r>
              <a:rPr lang="cs-CZ" dirty="0" err="1" smtClean="0"/>
              <a:t>of</a:t>
            </a:r>
            <a:r>
              <a:rPr lang="cs-CZ" dirty="0" smtClean="0"/>
              <a:t> </a:t>
            </a:r>
            <a:r>
              <a:rPr lang="cs-CZ" dirty="0" err="1" smtClean="0"/>
              <a:t>colors</a:t>
            </a:r>
            <a:r>
              <a:rPr lang="cs-CZ" dirty="0" smtClean="0"/>
              <a:t> in </a:t>
            </a:r>
            <a:r>
              <a:rPr lang="cs-CZ" dirty="0" err="1" smtClean="0"/>
              <a:t>Himba</a:t>
            </a:r>
            <a:r>
              <a:rPr lang="cs-CZ" dirty="0" smtClean="0"/>
              <a:t> </a:t>
            </a:r>
            <a:r>
              <a:rPr lang="cs-CZ" dirty="0" err="1" smtClean="0"/>
              <a:t>language</a:t>
            </a:r>
            <a:r>
              <a:rPr lang="cs-CZ" dirty="0" smtClean="0"/>
              <a:t> </a:t>
            </a:r>
            <a:r>
              <a:rPr lang="cs-CZ" dirty="0" err="1" smtClean="0"/>
              <a:t>from</a:t>
            </a:r>
            <a:r>
              <a:rPr lang="cs-CZ" dirty="0" smtClean="0"/>
              <a:t> SW </a:t>
            </a:r>
            <a:r>
              <a:rPr lang="cs-CZ" dirty="0" err="1" smtClean="0"/>
              <a:t>Africa</a:t>
            </a:r>
            <a:r>
              <a:rPr lang="cs-CZ" dirty="0" smtClean="0"/>
              <a:t>; (</a:t>
            </a:r>
            <a:r>
              <a:rPr lang="cs-CZ" dirty="0" err="1" smtClean="0"/>
              <a:t>below</a:t>
            </a:r>
            <a:r>
              <a:rPr lang="cs-CZ" dirty="0" smtClean="0"/>
              <a:t>) </a:t>
            </a:r>
            <a:r>
              <a:rPr lang="cs-CZ" dirty="0" err="1" smtClean="0"/>
              <a:t>names</a:t>
            </a:r>
            <a:r>
              <a:rPr lang="cs-CZ" dirty="0" smtClean="0"/>
              <a:t> </a:t>
            </a:r>
            <a:r>
              <a:rPr lang="cs-CZ" dirty="0" err="1" smtClean="0"/>
              <a:t>of</a:t>
            </a:r>
            <a:r>
              <a:rPr lang="cs-CZ" dirty="0" smtClean="0"/>
              <a:t> </a:t>
            </a:r>
            <a:r>
              <a:rPr lang="cs-CZ" dirty="0" err="1" smtClean="0"/>
              <a:t>color</a:t>
            </a:r>
            <a:r>
              <a:rPr lang="cs-CZ" dirty="0" smtClean="0"/>
              <a:t> in </a:t>
            </a:r>
            <a:r>
              <a:rPr lang="cs-CZ" dirty="0" err="1" smtClean="0"/>
              <a:t>Berinmo</a:t>
            </a:r>
            <a:r>
              <a:rPr lang="cs-CZ" dirty="0" smtClean="0"/>
              <a:t> </a:t>
            </a:r>
            <a:r>
              <a:rPr lang="cs-CZ" dirty="0" err="1" smtClean="0"/>
              <a:t>from</a:t>
            </a:r>
            <a:r>
              <a:rPr lang="cs-CZ" dirty="0" smtClean="0"/>
              <a:t> Papua New Guinea. </a:t>
            </a:r>
            <a:endParaRPr lang="cs-CZ" dirty="0"/>
          </a:p>
        </p:txBody>
      </p:sp>
    </p:spTree>
    <p:extLst>
      <p:ext uri="{BB962C8B-B14F-4D97-AF65-F5344CB8AC3E}">
        <p14:creationId xmlns:p14="http://schemas.microsoft.com/office/powerpoint/2010/main" val="392293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hlinkClick r:id="rId2"/>
              </a:rPr>
              <a:t>https://</a:t>
            </a:r>
            <a:r>
              <a:rPr lang="cs-CZ" dirty="0" smtClean="0">
                <a:hlinkClick r:id="rId2"/>
              </a:rPr>
              <a:t>www.youtube.com/watch?v=gMqZR3pqMjg</a:t>
            </a:r>
            <a:r>
              <a:rPr lang="cs-CZ" dirty="0" smtClean="0"/>
              <a:t> </a:t>
            </a:r>
            <a:endParaRPr lang="cs-CZ" dirty="0"/>
          </a:p>
        </p:txBody>
      </p:sp>
    </p:spTree>
    <p:extLst>
      <p:ext uri="{BB962C8B-B14F-4D97-AF65-F5344CB8AC3E}">
        <p14:creationId xmlns:p14="http://schemas.microsoft.com/office/powerpoint/2010/main" val="726061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pic>
        <p:nvPicPr>
          <p:cNvPr id="4" name="Picture 4" descr="Výsledek obrázku pro whorfian hypothe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4088" y="781358"/>
            <a:ext cx="5055824" cy="567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823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err="1" smtClean="0"/>
              <a:t>Containers</a:t>
            </a:r>
            <a:r>
              <a:rPr lang="cs-CZ" sz="4000" dirty="0" smtClean="0"/>
              <a:t>- </a:t>
            </a:r>
            <a:r>
              <a:rPr lang="cs-CZ" sz="4000" dirty="0" err="1" smtClean="0"/>
              <a:t>English</a:t>
            </a:r>
            <a:r>
              <a:rPr lang="cs-CZ" sz="4000" dirty="0" smtClean="0"/>
              <a:t> and </a:t>
            </a:r>
            <a:r>
              <a:rPr lang="cs-CZ" sz="4000" dirty="0" err="1" smtClean="0"/>
              <a:t>Chinese</a:t>
            </a:r>
            <a:r>
              <a:rPr lang="cs-CZ" sz="4000" dirty="0" smtClean="0"/>
              <a:t> </a:t>
            </a:r>
            <a:r>
              <a:rPr lang="cs-CZ" sz="4000" dirty="0" err="1" smtClean="0"/>
              <a:t>categorization</a:t>
            </a:r>
            <a:r>
              <a:rPr lang="cs-CZ" sz="4000" dirty="0" smtClean="0"/>
              <a:t>: </a:t>
            </a:r>
            <a:r>
              <a:rPr lang="cs-CZ" sz="4000" dirty="0" err="1" smtClean="0"/>
              <a:t>Classifiers</a:t>
            </a:r>
            <a:endParaRPr lang="cs-CZ" sz="4000" dirty="0"/>
          </a:p>
        </p:txBody>
      </p:sp>
      <p:pic>
        <p:nvPicPr>
          <p:cNvPr id="4" name="Zástupný symbol pro obsah 3"/>
          <p:cNvPicPr>
            <a:picLocks noGrp="1" noChangeAspect="1"/>
          </p:cNvPicPr>
          <p:nvPr>
            <p:ph idx="1"/>
          </p:nvPr>
        </p:nvPicPr>
        <p:blipFill>
          <a:blip r:embed="rId2"/>
          <a:stretch>
            <a:fillRect/>
          </a:stretch>
        </p:blipFill>
        <p:spPr>
          <a:xfrm rot="5400000">
            <a:off x="1888979" y="711057"/>
            <a:ext cx="5000043" cy="6959307"/>
          </a:xfrm>
          <a:prstGeom prst="rect">
            <a:avLst/>
          </a:prstGeom>
        </p:spPr>
      </p:pic>
    </p:spTree>
    <p:extLst>
      <p:ext uri="{BB962C8B-B14F-4D97-AF65-F5344CB8AC3E}">
        <p14:creationId xmlns:p14="http://schemas.microsoft.com/office/powerpoint/2010/main" val="4047853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Verbs</a:t>
            </a:r>
            <a:endParaRPr lang="cs-CZ" dirty="0"/>
          </a:p>
        </p:txBody>
      </p:sp>
      <p:pic>
        <p:nvPicPr>
          <p:cNvPr id="4" name="Zástupný symbol pro obsah 3"/>
          <p:cNvPicPr>
            <a:picLocks noGrp="1" noChangeAspect="1"/>
          </p:cNvPicPr>
          <p:nvPr>
            <p:ph idx="1"/>
          </p:nvPr>
        </p:nvPicPr>
        <p:blipFill>
          <a:blip r:embed="rId2"/>
          <a:stretch>
            <a:fillRect/>
          </a:stretch>
        </p:blipFill>
        <p:spPr>
          <a:xfrm rot="16200000">
            <a:off x="647567" y="1584250"/>
            <a:ext cx="3600451" cy="4248532"/>
          </a:xfrm>
          <a:prstGeom prst="rect">
            <a:avLst/>
          </a:prstGeom>
        </p:spPr>
      </p:pic>
      <p:pic>
        <p:nvPicPr>
          <p:cNvPr id="5" name="Obrázek 4"/>
          <p:cNvPicPr>
            <a:picLocks noChangeAspect="1"/>
          </p:cNvPicPr>
          <p:nvPr/>
        </p:nvPicPr>
        <p:blipFill>
          <a:blip r:embed="rId3"/>
          <a:stretch>
            <a:fillRect/>
          </a:stretch>
        </p:blipFill>
        <p:spPr>
          <a:xfrm rot="16200000">
            <a:off x="4973438" y="1589204"/>
            <a:ext cx="3600450" cy="4238625"/>
          </a:xfrm>
          <a:prstGeom prst="rect">
            <a:avLst/>
          </a:prstGeom>
        </p:spPr>
      </p:pic>
      <p:sp>
        <p:nvSpPr>
          <p:cNvPr id="3" name="TextovéPole 2"/>
          <p:cNvSpPr txBox="1"/>
          <p:nvPr/>
        </p:nvSpPr>
        <p:spPr>
          <a:xfrm>
            <a:off x="529389" y="5871411"/>
            <a:ext cx="4042670" cy="369332"/>
          </a:xfrm>
          <a:prstGeom prst="rect">
            <a:avLst/>
          </a:prstGeom>
          <a:noFill/>
        </p:spPr>
        <p:txBody>
          <a:bodyPr wrap="square" rtlCol="0">
            <a:spAutoFit/>
          </a:bodyPr>
          <a:lstStyle/>
          <a:p>
            <a:r>
              <a:rPr lang="cs-CZ" dirty="0" err="1" smtClean="0"/>
              <a:t>Chinese</a:t>
            </a:r>
            <a:r>
              <a:rPr lang="cs-CZ" dirty="0" smtClean="0"/>
              <a:t> </a:t>
            </a:r>
            <a:r>
              <a:rPr lang="cs-CZ" dirty="0" err="1" smtClean="0"/>
              <a:t>verbs</a:t>
            </a:r>
            <a:r>
              <a:rPr lang="cs-CZ" dirty="0" smtClean="0"/>
              <a:t> </a:t>
            </a:r>
            <a:r>
              <a:rPr lang="cs-CZ" dirty="0" err="1" smtClean="0"/>
              <a:t>with</a:t>
            </a:r>
            <a:r>
              <a:rPr lang="cs-CZ" dirty="0" smtClean="0"/>
              <a:t> a </a:t>
            </a:r>
            <a:r>
              <a:rPr lang="cs-CZ" dirty="0" err="1" smtClean="0"/>
              <a:t>meaning</a:t>
            </a:r>
            <a:r>
              <a:rPr lang="cs-CZ" dirty="0" smtClean="0"/>
              <a:t> </a:t>
            </a:r>
            <a:r>
              <a:rPr lang="cs-CZ" i="1" dirty="0" smtClean="0"/>
              <a:t>to hold</a:t>
            </a:r>
            <a:endParaRPr lang="cs-CZ" i="1" dirty="0"/>
          </a:p>
        </p:txBody>
      </p:sp>
      <p:sp>
        <p:nvSpPr>
          <p:cNvPr id="6" name="TextovéPole 5"/>
          <p:cNvSpPr txBox="1"/>
          <p:nvPr/>
        </p:nvSpPr>
        <p:spPr>
          <a:xfrm>
            <a:off x="4654350" y="5871411"/>
            <a:ext cx="4042670" cy="646331"/>
          </a:xfrm>
          <a:prstGeom prst="rect">
            <a:avLst/>
          </a:prstGeom>
          <a:noFill/>
        </p:spPr>
        <p:txBody>
          <a:bodyPr wrap="square" rtlCol="0">
            <a:spAutoFit/>
          </a:bodyPr>
          <a:lstStyle/>
          <a:p>
            <a:r>
              <a:rPr lang="cs-CZ" dirty="0" err="1" smtClean="0"/>
              <a:t>Japanese</a:t>
            </a:r>
            <a:r>
              <a:rPr lang="cs-CZ" dirty="0" smtClean="0"/>
              <a:t> and </a:t>
            </a:r>
            <a:r>
              <a:rPr lang="cs-CZ" dirty="0" err="1" smtClean="0"/>
              <a:t>Korean</a:t>
            </a:r>
            <a:r>
              <a:rPr lang="cs-CZ" dirty="0" smtClean="0"/>
              <a:t> </a:t>
            </a:r>
            <a:r>
              <a:rPr lang="cs-CZ" dirty="0" err="1" smtClean="0"/>
              <a:t>categorization</a:t>
            </a:r>
            <a:r>
              <a:rPr lang="cs-CZ" dirty="0" smtClean="0"/>
              <a:t> </a:t>
            </a:r>
            <a:r>
              <a:rPr lang="cs-CZ" dirty="0" err="1" smtClean="0"/>
              <a:t>of</a:t>
            </a:r>
            <a:r>
              <a:rPr lang="cs-CZ" dirty="0" smtClean="0"/>
              <a:t> </a:t>
            </a:r>
            <a:r>
              <a:rPr lang="cs-CZ" dirty="0" err="1" smtClean="0"/>
              <a:t>verbs</a:t>
            </a:r>
            <a:r>
              <a:rPr lang="cs-CZ" dirty="0" smtClean="0"/>
              <a:t> </a:t>
            </a:r>
            <a:r>
              <a:rPr lang="cs-CZ" dirty="0" err="1" smtClean="0"/>
              <a:t>with</a:t>
            </a:r>
            <a:r>
              <a:rPr lang="cs-CZ" dirty="0" smtClean="0"/>
              <a:t> a </a:t>
            </a:r>
            <a:r>
              <a:rPr lang="cs-CZ" dirty="0" err="1" smtClean="0"/>
              <a:t>meaning</a:t>
            </a:r>
            <a:r>
              <a:rPr lang="cs-CZ" dirty="0" smtClean="0"/>
              <a:t> </a:t>
            </a:r>
            <a:r>
              <a:rPr lang="cs-CZ" i="1" dirty="0" smtClean="0"/>
              <a:t>to hold</a:t>
            </a:r>
            <a:endParaRPr lang="cs-CZ" i="1" dirty="0"/>
          </a:p>
        </p:txBody>
      </p:sp>
    </p:spTree>
    <p:extLst>
      <p:ext uri="{BB962C8B-B14F-4D97-AF65-F5344CB8AC3E}">
        <p14:creationId xmlns:p14="http://schemas.microsoft.com/office/powerpoint/2010/main" val="1542603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Prepositional</a:t>
            </a:r>
            <a:r>
              <a:rPr lang="cs-CZ" dirty="0" smtClean="0"/>
              <a:t> </a:t>
            </a:r>
            <a:r>
              <a:rPr lang="cs-CZ" dirty="0" err="1" smtClean="0"/>
              <a:t>system</a:t>
            </a:r>
            <a:r>
              <a:rPr lang="cs-CZ" dirty="0" smtClean="0"/>
              <a:t> </a:t>
            </a:r>
            <a:br>
              <a:rPr lang="cs-CZ" dirty="0" smtClean="0"/>
            </a:br>
            <a:r>
              <a:rPr lang="cs-CZ" dirty="0" smtClean="0"/>
              <a:t>in </a:t>
            </a:r>
            <a:r>
              <a:rPr lang="cs-CZ" dirty="0" err="1" smtClean="0"/>
              <a:t>Mexican</a:t>
            </a:r>
            <a:r>
              <a:rPr lang="cs-CZ" dirty="0" smtClean="0"/>
              <a:t> </a:t>
            </a:r>
            <a:r>
              <a:rPr lang="cs-CZ" dirty="0" err="1" smtClean="0"/>
              <a:t>mixtec</a:t>
            </a:r>
            <a:endParaRPr lang="cs-CZ" dirty="0"/>
          </a:p>
        </p:txBody>
      </p:sp>
      <p:pic>
        <p:nvPicPr>
          <p:cNvPr id="4" name="Zástupný symbol pro obsah 3"/>
          <p:cNvPicPr>
            <a:picLocks noGrp="1" noChangeAspect="1"/>
          </p:cNvPicPr>
          <p:nvPr>
            <p:ph idx="1"/>
          </p:nvPr>
        </p:nvPicPr>
        <p:blipFill>
          <a:blip r:embed="rId2"/>
          <a:stretch>
            <a:fillRect/>
          </a:stretch>
        </p:blipFill>
        <p:spPr>
          <a:xfrm rot="5400000">
            <a:off x="1989139" y="2506552"/>
            <a:ext cx="4756648" cy="3601954"/>
          </a:xfrm>
          <a:prstGeom prst="rect">
            <a:avLst/>
          </a:prstGeom>
        </p:spPr>
      </p:pic>
    </p:spTree>
    <p:extLst>
      <p:ext uri="{BB962C8B-B14F-4D97-AF65-F5344CB8AC3E}">
        <p14:creationId xmlns:p14="http://schemas.microsoft.com/office/powerpoint/2010/main" val="2713857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Classifiers</a:t>
            </a:r>
            <a:r>
              <a:rPr lang="cs-CZ" dirty="0" smtClean="0"/>
              <a:t> and </a:t>
            </a:r>
            <a:r>
              <a:rPr lang="cs-CZ" dirty="0" err="1" smtClean="0"/>
              <a:t>Grammatical</a:t>
            </a:r>
            <a:r>
              <a:rPr lang="cs-CZ" dirty="0" smtClean="0"/>
              <a:t> gender</a:t>
            </a:r>
            <a:endParaRPr lang="cs-CZ" dirty="0"/>
          </a:p>
        </p:txBody>
      </p:sp>
      <p:sp>
        <p:nvSpPr>
          <p:cNvPr id="3" name="Zástupný symbol pro obsah 2"/>
          <p:cNvSpPr>
            <a:spLocks noGrp="1"/>
          </p:cNvSpPr>
          <p:nvPr>
            <p:ph idx="1"/>
          </p:nvPr>
        </p:nvSpPr>
        <p:spPr>
          <a:xfrm>
            <a:off x="628650" y="1825624"/>
            <a:ext cx="7886700" cy="4575175"/>
          </a:xfrm>
        </p:spPr>
        <p:txBody>
          <a:bodyPr>
            <a:normAutofit fontScale="92500"/>
          </a:bodyPr>
          <a:lstStyle/>
          <a:p>
            <a:pPr marL="0" indent="0">
              <a:buNone/>
            </a:pPr>
            <a:r>
              <a:rPr lang="cs-CZ" dirty="0" err="1" smtClean="0"/>
              <a:t>Masculine</a:t>
            </a:r>
            <a:r>
              <a:rPr lang="cs-CZ" dirty="0" smtClean="0"/>
              <a:t> &amp; </a:t>
            </a:r>
            <a:r>
              <a:rPr lang="cs-CZ" dirty="0" err="1" smtClean="0"/>
              <a:t>feminine</a:t>
            </a:r>
            <a:r>
              <a:rPr lang="cs-CZ" dirty="0" smtClean="0"/>
              <a:t> + neuter</a:t>
            </a:r>
            <a:endParaRPr lang="cs-CZ" dirty="0"/>
          </a:p>
          <a:p>
            <a:pPr marL="0" indent="0">
              <a:buNone/>
            </a:pPr>
            <a:r>
              <a:rPr lang="cs-CZ" dirty="0" err="1" smtClean="0"/>
              <a:t>Animate</a:t>
            </a:r>
            <a:r>
              <a:rPr lang="cs-CZ" dirty="0" smtClean="0"/>
              <a:t> &amp; </a:t>
            </a:r>
            <a:r>
              <a:rPr lang="cs-CZ" dirty="0" err="1" smtClean="0"/>
              <a:t>inanimate</a:t>
            </a:r>
            <a:endParaRPr lang="cs-CZ" dirty="0" smtClean="0"/>
          </a:p>
          <a:p>
            <a:pPr marL="0" indent="0">
              <a:buNone/>
            </a:pPr>
            <a:r>
              <a:rPr lang="cs-CZ" dirty="0" err="1" smtClean="0"/>
              <a:t>Australian</a:t>
            </a:r>
            <a:r>
              <a:rPr lang="cs-CZ" dirty="0" smtClean="0"/>
              <a:t> </a:t>
            </a:r>
            <a:r>
              <a:rPr lang="cs-CZ" dirty="0" err="1" smtClean="0"/>
              <a:t>Dyirbal</a:t>
            </a:r>
            <a:r>
              <a:rPr lang="cs-CZ" dirty="0" smtClean="0"/>
              <a:t>: 4 </a:t>
            </a:r>
            <a:r>
              <a:rPr lang="cs-CZ" dirty="0" err="1" smtClean="0"/>
              <a:t>categories</a:t>
            </a:r>
            <a:r>
              <a:rPr lang="cs-CZ" dirty="0" smtClean="0"/>
              <a:t> </a:t>
            </a:r>
            <a:r>
              <a:rPr lang="cs-CZ" dirty="0" err="1" smtClean="0"/>
              <a:t>of</a:t>
            </a:r>
            <a:r>
              <a:rPr lang="cs-CZ" dirty="0" smtClean="0"/>
              <a:t> </a:t>
            </a:r>
            <a:r>
              <a:rPr lang="cs-CZ" dirty="0" err="1" smtClean="0"/>
              <a:t>gr</a:t>
            </a:r>
            <a:r>
              <a:rPr lang="cs-CZ" dirty="0" smtClean="0"/>
              <a:t>. gender:</a:t>
            </a:r>
          </a:p>
          <a:p>
            <a:r>
              <a:rPr lang="cs-CZ" b="1" dirty="0" err="1" smtClean="0"/>
              <a:t>Bayi</a:t>
            </a:r>
            <a:r>
              <a:rPr lang="cs-CZ" dirty="0" smtClean="0"/>
              <a:t>: </a:t>
            </a:r>
            <a:r>
              <a:rPr lang="cs-CZ" dirty="0" err="1" smtClean="0"/>
              <a:t>men</a:t>
            </a:r>
            <a:r>
              <a:rPr lang="cs-CZ" dirty="0" smtClean="0"/>
              <a:t>, </a:t>
            </a:r>
            <a:r>
              <a:rPr lang="en-US" dirty="0" smtClean="0"/>
              <a:t>most </a:t>
            </a:r>
            <a:r>
              <a:rPr lang="cs-CZ" dirty="0" err="1" smtClean="0"/>
              <a:t>fish</a:t>
            </a:r>
            <a:r>
              <a:rPr lang="cs-CZ" dirty="0" smtClean="0"/>
              <a:t>, </a:t>
            </a:r>
            <a:r>
              <a:rPr lang="cs-CZ" dirty="0" err="1" smtClean="0"/>
              <a:t>snakes</a:t>
            </a:r>
            <a:r>
              <a:rPr lang="cs-CZ" dirty="0" smtClean="0"/>
              <a:t>, </a:t>
            </a:r>
            <a:r>
              <a:rPr lang="cs-CZ" dirty="0" err="1" smtClean="0"/>
              <a:t>birds</a:t>
            </a:r>
            <a:r>
              <a:rPr lang="cs-CZ" dirty="0" smtClean="0"/>
              <a:t>, </a:t>
            </a:r>
            <a:r>
              <a:rPr lang="cs-CZ" dirty="0" err="1" smtClean="0"/>
              <a:t>insects</a:t>
            </a:r>
            <a:r>
              <a:rPr lang="en-US" dirty="0" smtClean="0"/>
              <a:t>, m</a:t>
            </a:r>
            <a:r>
              <a:rPr lang="cs-CZ" dirty="0" err="1" smtClean="0"/>
              <a:t>oon</a:t>
            </a:r>
            <a:r>
              <a:rPr lang="cs-CZ" dirty="0" smtClean="0"/>
              <a:t>…</a:t>
            </a:r>
            <a:endParaRPr lang="en-US" dirty="0"/>
          </a:p>
          <a:p>
            <a:r>
              <a:rPr lang="cs-CZ" b="1" dirty="0" err="1" smtClean="0"/>
              <a:t>Balan</a:t>
            </a:r>
            <a:r>
              <a:rPr lang="cs-CZ" dirty="0" smtClean="0"/>
              <a:t>:</a:t>
            </a:r>
            <a:r>
              <a:rPr lang="en-US" dirty="0" smtClean="0"/>
              <a:t> </a:t>
            </a:r>
            <a:r>
              <a:rPr lang="en-US" dirty="0"/>
              <a:t>women, water, fire, violence, </a:t>
            </a:r>
            <a:r>
              <a:rPr lang="en-US" dirty="0" smtClean="0"/>
              <a:t>and</a:t>
            </a:r>
            <a:r>
              <a:rPr lang="cs-CZ" dirty="0" smtClean="0"/>
              <a:t> </a:t>
            </a:r>
            <a:r>
              <a:rPr lang="cs-CZ" dirty="0" err="1" smtClean="0"/>
              <a:t>other</a:t>
            </a:r>
            <a:r>
              <a:rPr lang="cs-CZ" dirty="0" smtClean="0"/>
              <a:t> </a:t>
            </a:r>
            <a:r>
              <a:rPr lang="cs-CZ" dirty="0" err="1" smtClean="0"/>
              <a:t>dangerous</a:t>
            </a:r>
            <a:r>
              <a:rPr lang="cs-CZ" dirty="0" smtClean="0"/>
              <a:t> </a:t>
            </a:r>
            <a:r>
              <a:rPr lang="cs-CZ" dirty="0" err="1" smtClean="0"/>
              <a:t>things</a:t>
            </a:r>
            <a:r>
              <a:rPr lang="cs-CZ" dirty="0" smtClean="0"/>
              <a:t>,</a:t>
            </a:r>
            <a:r>
              <a:rPr lang="en-US" dirty="0" smtClean="0"/>
              <a:t> </a:t>
            </a:r>
            <a:r>
              <a:rPr lang="en-US" dirty="0"/>
              <a:t>exceptional </a:t>
            </a:r>
            <a:r>
              <a:rPr lang="en-US" dirty="0" smtClean="0"/>
              <a:t>animals</a:t>
            </a:r>
            <a:r>
              <a:rPr lang="cs-CZ" dirty="0" smtClean="0"/>
              <a:t>, </a:t>
            </a:r>
            <a:r>
              <a:rPr lang="cs-CZ" dirty="0" err="1" smtClean="0"/>
              <a:t>stars</a:t>
            </a:r>
            <a:r>
              <a:rPr lang="cs-CZ" dirty="0" smtClean="0"/>
              <a:t>.</a:t>
            </a:r>
            <a:endParaRPr lang="en-US" dirty="0"/>
          </a:p>
          <a:p>
            <a:r>
              <a:rPr lang="cs-CZ" b="1" dirty="0" err="1" smtClean="0"/>
              <a:t>Balam</a:t>
            </a:r>
            <a:r>
              <a:rPr lang="cs-CZ" dirty="0" smtClean="0"/>
              <a:t>:</a:t>
            </a:r>
            <a:r>
              <a:rPr lang="en-US" dirty="0" smtClean="0"/>
              <a:t> </a:t>
            </a:r>
            <a:r>
              <a:rPr lang="en-US" dirty="0"/>
              <a:t>edible fruit and vegetables</a:t>
            </a:r>
          </a:p>
          <a:p>
            <a:r>
              <a:rPr lang="cs-CZ" b="1" dirty="0" err="1" smtClean="0"/>
              <a:t>Bala</a:t>
            </a:r>
            <a:r>
              <a:rPr lang="en-US" dirty="0" smtClean="0"/>
              <a:t> – </a:t>
            </a:r>
            <a:r>
              <a:rPr lang="cs-CZ" dirty="0" err="1" smtClean="0"/>
              <a:t>stones</a:t>
            </a:r>
            <a:r>
              <a:rPr lang="cs-CZ" dirty="0" smtClean="0"/>
              <a:t>, </a:t>
            </a:r>
            <a:r>
              <a:rPr lang="cs-CZ" dirty="0" err="1" smtClean="0"/>
              <a:t>trees</a:t>
            </a:r>
            <a:r>
              <a:rPr lang="cs-CZ" dirty="0" smtClean="0"/>
              <a:t>, body </a:t>
            </a:r>
            <a:r>
              <a:rPr lang="cs-CZ" dirty="0" err="1" smtClean="0"/>
              <a:t>parts</a:t>
            </a:r>
            <a:r>
              <a:rPr lang="cs-CZ" dirty="0" smtClean="0"/>
              <a:t>, </a:t>
            </a:r>
            <a:r>
              <a:rPr lang="cs-CZ" dirty="0" err="1" smtClean="0"/>
              <a:t>wind</a:t>
            </a:r>
            <a:r>
              <a:rPr lang="cs-CZ" dirty="0" smtClean="0"/>
              <a:t>, </a:t>
            </a:r>
            <a:r>
              <a:rPr lang="en-US" dirty="0" smtClean="0"/>
              <a:t>miscellaneous </a:t>
            </a:r>
            <a:r>
              <a:rPr lang="en-US" dirty="0"/>
              <a:t>(includes things not classifiable in the first three)</a:t>
            </a:r>
            <a:endParaRPr lang="cs-CZ" dirty="0" smtClean="0"/>
          </a:p>
          <a:p>
            <a:pPr marL="0" indent="0">
              <a:buNone/>
            </a:pPr>
            <a:r>
              <a:rPr lang="cs-CZ" dirty="0" err="1" smtClean="0"/>
              <a:t>Hungarian</a:t>
            </a:r>
            <a:r>
              <a:rPr lang="cs-CZ" dirty="0" smtClean="0"/>
              <a:t> </a:t>
            </a:r>
            <a:r>
              <a:rPr lang="cs-CZ" dirty="0" err="1" smtClean="0"/>
              <a:t>hasn‘t</a:t>
            </a:r>
            <a:r>
              <a:rPr lang="cs-CZ" dirty="0" smtClean="0"/>
              <a:t> </a:t>
            </a:r>
            <a:r>
              <a:rPr lang="cs-CZ" dirty="0" err="1" smtClean="0"/>
              <a:t>genders</a:t>
            </a:r>
            <a:r>
              <a:rPr lang="cs-CZ" dirty="0" smtClean="0"/>
              <a:t>.</a:t>
            </a:r>
            <a:endParaRPr lang="cs-CZ" dirty="0"/>
          </a:p>
        </p:txBody>
      </p:sp>
    </p:spTree>
    <p:extLst>
      <p:ext uri="{BB962C8B-B14F-4D97-AF65-F5344CB8AC3E}">
        <p14:creationId xmlns:p14="http://schemas.microsoft.com/office/powerpoint/2010/main" val="319394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Systém číslovek:</a:t>
            </a:r>
            <a:endParaRPr lang="cs-CZ" dirty="0"/>
          </a:p>
        </p:txBody>
      </p:sp>
      <p:sp>
        <p:nvSpPr>
          <p:cNvPr id="3" name="Zástupný symbol pro obsah 2"/>
          <p:cNvSpPr>
            <a:spLocks noGrp="1"/>
          </p:cNvSpPr>
          <p:nvPr>
            <p:ph idx="1"/>
          </p:nvPr>
        </p:nvSpPr>
        <p:spPr/>
        <p:txBody>
          <a:bodyPr/>
          <a:lstStyle/>
          <a:p>
            <a:r>
              <a:rPr lang="cs-CZ" dirty="0" smtClean="0"/>
              <a:t>Kmen </a:t>
            </a:r>
            <a:r>
              <a:rPr lang="cs-CZ" dirty="0" err="1" smtClean="0"/>
              <a:t>Piraha</a:t>
            </a:r>
            <a:r>
              <a:rPr lang="cs-CZ" dirty="0" smtClean="0"/>
              <a:t> zná jen 1, 2 a „mnoho“. </a:t>
            </a:r>
          </a:p>
          <a:p>
            <a:r>
              <a:rPr lang="cs-CZ" dirty="0" smtClean="0"/>
              <a:t>V úkolech počítání mají problém spočítat více než tři prvky.</a:t>
            </a:r>
          </a:p>
          <a:p>
            <a:r>
              <a:rPr lang="cs-CZ" dirty="0" smtClean="0"/>
              <a:t>Nedokážou říci, v čem je rozdíl mezi:</a:t>
            </a:r>
            <a:endParaRPr lang="cs-CZ" dirty="0"/>
          </a:p>
        </p:txBody>
      </p:sp>
      <p:pic>
        <p:nvPicPr>
          <p:cNvPr id="1026" name="Picture 2" descr="VÃ½sledek obrÃ¡zku pro f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271" y="4039340"/>
            <a:ext cx="1609729" cy="22725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Ã½sledek obrÃ¡zku pro four of spa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516" y="4044105"/>
            <a:ext cx="1598480" cy="226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04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Směry:</a:t>
            </a:r>
            <a:endParaRPr lang="cs-CZ" dirty="0"/>
          </a:p>
        </p:txBody>
      </p:sp>
      <p:sp>
        <p:nvSpPr>
          <p:cNvPr id="3" name="Zástupný symbol pro obsah 2"/>
          <p:cNvSpPr>
            <a:spLocks noGrp="1"/>
          </p:cNvSpPr>
          <p:nvPr>
            <p:ph idx="1"/>
          </p:nvPr>
        </p:nvSpPr>
        <p:spPr/>
        <p:txBody>
          <a:bodyPr/>
          <a:lstStyle/>
          <a:p>
            <a:r>
              <a:rPr lang="cs-CZ" dirty="0" smtClean="0"/>
              <a:t>Někde : vpravo-vlevo (</a:t>
            </a:r>
            <a:r>
              <a:rPr lang="cs-CZ" dirty="0" smtClean="0"/>
              <a:t>egocentrické</a:t>
            </a:r>
            <a:r>
              <a:rPr lang="cs-CZ" dirty="0" smtClean="0"/>
              <a:t>)</a:t>
            </a:r>
          </a:p>
          <a:p>
            <a:r>
              <a:rPr lang="cs-CZ" dirty="0" smtClean="0"/>
              <a:t>Jinde: sever-jih-východ-západ (absolutní; lepší schopnost orientace v prostoru!)</a:t>
            </a:r>
          </a:p>
          <a:p>
            <a:r>
              <a:rPr lang="cs-CZ" dirty="0" smtClean="0"/>
              <a:t>Jinde: po proudu-proti proudu řeky, k moři-od moře, dolů-nahoru atd.</a:t>
            </a:r>
            <a:endParaRPr lang="cs-CZ" dirty="0"/>
          </a:p>
        </p:txBody>
      </p:sp>
    </p:spTree>
    <p:extLst>
      <p:ext uri="{BB962C8B-B14F-4D97-AF65-F5344CB8AC3E}">
        <p14:creationId xmlns:p14="http://schemas.microsoft.com/office/powerpoint/2010/main" val="284796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Sapir-Whorf</a:t>
            </a:r>
            <a:r>
              <a:rPr lang="cs-CZ" dirty="0"/>
              <a:t> </a:t>
            </a:r>
            <a:r>
              <a:rPr lang="cs-CZ" dirty="0" err="1"/>
              <a:t>hypothesis</a:t>
            </a:r>
            <a:endParaRPr lang="cs-CZ" dirty="0"/>
          </a:p>
        </p:txBody>
      </p:sp>
      <p:sp>
        <p:nvSpPr>
          <p:cNvPr id="3" name="Zástupný symbol pro obsah 2"/>
          <p:cNvSpPr>
            <a:spLocks noGrp="1"/>
          </p:cNvSpPr>
          <p:nvPr>
            <p:ph idx="1"/>
          </p:nvPr>
        </p:nvSpPr>
        <p:spPr>
          <a:xfrm>
            <a:off x="628649" y="1825625"/>
            <a:ext cx="8130339" cy="4351338"/>
          </a:xfrm>
        </p:spPr>
        <p:txBody>
          <a:bodyPr/>
          <a:lstStyle/>
          <a:p>
            <a:pPr marL="0" indent="0">
              <a:buNone/>
            </a:pPr>
            <a:r>
              <a:rPr lang="en-US" dirty="0" smtClean="0"/>
              <a:t>The strong version of S-W </a:t>
            </a:r>
            <a:r>
              <a:rPr lang="en-US" dirty="0" err="1" smtClean="0"/>
              <a:t>hyp</a:t>
            </a:r>
            <a:r>
              <a:rPr lang="en-US" dirty="0" smtClean="0"/>
              <a:t>. says that language </a:t>
            </a:r>
            <a:r>
              <a:rPr lang="en-US" i="1" dirty="0" smtClean="0"/>
              <a:t>determines </a:t>
            </a:r>
            <a:r>
              <a:rPr lang="en-US" dirty="0" smtClean="0"/>
              <a:t>our thought and that linguistic categories limit and determine cognitive categories. </a:t>
            </a:r>
            <a:r>
              <a:rPr lang="cs-CZ" dirty="0" smtClean="0"/>
              <a:t>= </a:t>
            </a:r>
            <a:r>
              <a:rPr lang="cs-CZ" dirty="0" err="1" smtClean="0"/>
              <a:t>linguistic</a:t>
            </a:r>
            <a:r>
              <a:rPr lang="cs-CZ" dirty="0" smtClean="0"/>
              <a:t> </a:t>
            </a:r>
            <a:r>
              <a:rPr lang="cs-CZ" dirty="0" err="1" smtClean="0"/>
              <a:t>determinism</a:t>
            </a:r>
            <a:endParaRPr lang="en-US" dirty="0" smtClean="0"/>
          </a:p>
          <a:p>
            <a:pPr marL="0" indent="0">
              <a:buNone/>
            </a:pPr>
            <a:r>
              <a:rPr lang="en-US" dirty="0" smtClean="0"/>
              <a:t>Whereas the </a:t>
            </a:r>
            <a:r>
              <a:rPr lang="en-US" i="1" dirty="0" smtClean="0"/>
              <a:t>weak</a:t>
            </a:r>
            <a:r>
              <a:rPr lang="en-US" dirty="0" smtClean="0"/>
              <a:t> version </a:t>
            </a:r>
            <a:r>
              <a:rPr lang="en-US" dirty="0"/>
              <a:t>of S-W </a:t>
            </a:r>
            <a:r>
              <a:rPr lang="en-US" dirty="0" err="1"/>
              <a:t>hyp</a:t>
            </a:r>
            <a:r>
              <a:rPr lang="en-US" dirty="0"/>
              <a:t>. says </a:t>
            </a:r>
            <a:r>
              <a:rPr lang="en-US" dirty="0" smtClean="0"/>
              <a:t>that linguistic categories and usage only </a:t>
            </a:r>
            <a:r>
              <a:rPr lang="en-US" i="1" dirty="0" smtClean="0"/>
              <a:t>influence</a:t>
            </a:r>
            <a:r>
              <a:rPr lang="en-US" dirty="0" smtClean="0"/>
              <a:t> thought and decisions.</a:t>
            </a:r>
            <a:endParaRPr lang="en-US" dirty="0"/>
          </a:p>
        </p:txBody>
      </p:sp>
    </p:spTree>
    <p:extLst>
      <p:ext uri="{BB962C8B-B14F-4D97-AF65-F5344CB8AC3E}">
        <p14:creationId xmlns:p14="http://schemas.microsoft.com/office/powerpoint/2010/main" val="3964574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Systém času:</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Dřív (vzadu, vlevo), později (vepředu, vpravo): čeština, angličtina</a:t>
            </a:r>
          </a:p>
          <a:p>
            <a:r>
              <a:rPr lang="cs-CZ" dirty="0" smtClean="0"/>
              <a:t>Dřív (nahoře), později (dole) : mandarínská čínština (jsou více citliví na vertikální vodítka).</a:t>
            </a:r>
          </a:p>
          <a:p>
            <a:r>
              <a:rPr lang="cs-CZ" dirty="0" err="1" smtClean="0"/>
              <a:t>Ajmarština</a:t>
            </a:r>
            <a:r>
              <a:rPr lang="cs-CZ" dirty="0" smtClean="0"/>
              <a:t> má budoucnost vzadu.</a:t>
            </a:r>
          </a:p>
          <a:p>
            <a:pPr marL="0" indent="0">
              <a:buNone/>
            </a:pPr>
            <a:r>
              <a:rPr lang="cs-CZ" dirty="0" smtClean="0"/>
              <a:t>Existují tzv. bezčasé (</a:t>
            </a:r>
            <a:r>
              <a:rPr lang="cs-CZ" b="1" i="1" dirty="0" err="1" smtClean="0"/>
              <a:t>tenseless</a:t>
            </a:r>
            <a:r>
              <a:rPr lang="cs-CZ" dirty="0" smtClean="0"/>
              <a:t>) jazyky: </a:t>
            </a:r>
            <a:r>
              <a:rPr lang="cs-CZ" dirty="0" err="1" smtClean="0"/>
              <a:t>Ajmarština</a:t>
            </a:r>
            <a:r>
              <a:rPr lang="cs-CZ" dirty="0" smtClean="0"/>
              <a:t>, </a:t>
            </a:r>
            <a:r>
              <a:rPr lang="cs-CZ" dirty="0" err="1" smtClean="0"/>
              <a:t>Hopi</a:t>
            </a:r>
            <a:r>
              <a:rPr lang="cs-CZ" dirty="0" smtClean="0"/>
              <a:t>, mayština, </a:t>
            </a:r>
            <a:r>
              <a:rPr lang="cs-CZ" dirty="0" err="1" smtClean="0"/>
              <a:t>Bororo</a:t>
            </a:r>
            <a:r>
              <a:rPr lang="cs-CZ" dirty="0" smtClean="0"/>
              <a:t>, mandarínská čínština, </a:t>
            </a:r>
            <a:r>
              <a:rPr lang="cs-CZ" dirty="0" err="1" smtClean="0"/>
              <a:t>Sango</a:t>
            </a:r>
            <a:r>
              <a:rPr lang="cs-CZ" dirty="0" smtClean="0"/>
              <a:t>, </a:t>
            </a:r>
            <a:r>
              <a:rPr lang="cs-CZ" dirty="0" err="1" smtClean="0"/>
              <a:t>Tiwi</a:t>
            </a:r>
            <a:r>
              <a:rPr lang="cs-CZ" dirty="0" smtClean="0"/>
              <a:t> aj.</a:t>
            </a:r>
          </a:p>
          <a:p>
            <a:r>
              <a:rPr lang="cs-CZ" dirty="0" smtClean="0"/>
              <a:t>Mayština nezná navíc ani slova pro: před a po (časově).</a:t>
            </a:r>
            <a:endParaRPr lang="cs-CZ" dirty="0"/>
          </a:p>
        </p:txBody>
      </p:sp>
    </p:spTree>
    <p:extLst>
      <p:ext uri="{BB962C8B-B14F-4D97-AF65-F5344CB8AC3E}">
        <p14:creationId xmlns:p14="http://schemas.microsoft.com/office/powerpoint/2010/main" val="3688029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US" dirty="0"/>
              <a:t>in English it is necessary to mark the verb to indicate the time of occurrence of an event you are speaking about: It's raining; It rained; and so forth. In Turkish, however, it is impossible to simply say, 'It rained last night'. This language, like many American Indian languages, has more than one past tense, depending on one's source of knowledge of the event. In Turkish, there are two past tenses—one to report direct experience and the other to report events that you know about only by inference or hearsay.</a:t>
            </a:r>
            <a:endParaRPr lang="cs-CZ" dirty="0"/>
          </a:p>
        </p:txBody>
      </p:sp>
    </p:spTree>
    <p:extLst>
      <p:ext uri="{BB962C8B-B14F-4D97-AF65-F5344CB8AC3E}">
        <p14:creationId xmlns:p14="http://schemas.microsoft.com/office/powerpoint/2010/main" val="1090275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normAutofit fontScale="90000"/>
          </a:bodyPr>
          <a:lstStyle/>
          <a:p>
            <a:r>
              <a:rPr lang="cs-CZ" dirty="0" err="1" smtClean="0"/>
              <a:t>Perception</a:t>
            </a:r>
            <a:r>
              <a:rPr lang="cs-CZ" dirty="0" smtClean="0"/>
              <a:t> </a:t>
            </a:r>
            <a:r>
              <a:rPr lang="cs-CZ" dirty="0" err="1" smtClean="0"/>
              <a:t>of</a:t>
            </a:r>
            <a:r>
              <a:rPr lang="cs-CZ" dirty="0" smtClean="0"/>
              <a:t> </a:t>
            </a:r>
            <a:r>
              <a:rPr lang="cs-CZ" dirty="0" err="1" smtClean="0"/>
              <a:t>time</a:t>
            </a:r>
            <a:endParaRPr lang="en-US" dirty="0"/>
          </a:p>
        </p:txBody>
      </p:sp>
      <p:sp>
        <p:nvSpPr>
          <p:cNvPr id="3" name="Zástupný symbol pro obsah 2"/>
          <p:cNvSpPr>
            <a:spLocks noGrp="1"/>
          </p:cNvSpPr>
          <p:nvPr>
            <p:ph sz="quarter" idx="1"/>
          </p:nvPr>
        </p:nvSpPr>
        <p:spPr>
          <a:xfrm>
            <a:off x="467544" y="980728"/>
            <a:ext cx="7467600" cy="5449816"/>
          </a:xfrm>
        </p:spPr>
        <p:txBody>
          <a:bodyPr>
            <a:normAutofit/>
          </a:bodyPr>
          <a:lstStyle/>
          <a:p>
            <a:r>
              <a:rPr lang="en-US" dirty="0" smtClean="0"/>
              <a:t>People from different cultures treat time differently: some are </a:t>
            </a:r>
            <a:r>
              <a:rPr lang="en-US" dirty="0" err="1" smtClean="0"/>
              <a:t>punc</a:t>
            </a:r>
            <a:r>
              <a:rPr lang="cs-CZ" dirty="0" smtClean="0"/>
              <a:t>t</a:t>
            </a:r>
            <a:r>
              <a:rPr lang="en-US" dirty="0" err="1" smtClean="0"/>
              <a:t>ual</a:t>
            </a:r>
            <a:r>
              <a:rPr lang="en-US" dirty="0" smtClean="0"/>
              <a:t>, some are not.</a:t>
            </a:r>
          </a:p>
          <a:p>
            <a:r>
              <a:rPr lang="en-US" dirty="0" smtClean="0"/>
              <a:t>Differences caused by different perception of time.</a:t>
            </a:r>
          </a:p>
          <a:p>
            <a:pPr lvl="1"/>
            <a:r>
              <a:rPr lang="en-US" b="1" dirty="0" smtClean="0"/>
              <a:t>Western world</a:t>
            </a:r>
            <a:r>
              <a:rPr lang="en-US" dirty="0" smtClean="0"/>
              <a:t>: precise measures of time (clock time)</a:t>
            </a:r>
          </a:p>
          <a:p>
            <a:pPr lvl="2"/>
            <a:r>
              <a:rPr lang="en-US" dirty="0" smtClean="0"/>
              <a:t>1h, 1m, 1s</a:t>
            </a:r>
          </a:p>
          <a:p>
            <a:pPr lvl="1"/>
            <a:r>
              <a:rPr lang="en-US" b="1" dirty="0" smtClean="0"/>
              <a:t>Arab cultures: </a:t>
            </a:r>
            <a:r>
              <a:rPr lang="en-US" dirty="0" smtClean="0"/>
              <a:t>3 sets of time</a:t>
            </a:r>
          </a:p>
          <a:p>
            <a:pPr lvl="2"/>
            <a:r>
              <a:rPr lang="en-US" dirty="0" smtClean="0"/>
              <a:t>No time at all, now (of varying duration), forever (too long) </a:t>
            </a:r>
          </a:p>
          <a:p>
            <a:pPr lvl="2"/>
            <a:r>
              <a:rPr lang="en-US" dirty="0" smtClean="0"/>
              <a:t>Time measured by duration of events (event time)</a:t>
            </a:r>
          </a:p>
          <a:p>
            <a:pPr lvl="1"/>
            <a:r>
              <a:rPr lang="en-US" b="1" dirty="0" smtClean="0"/>
              <a:t>Africa:</a:t>
            </a:r>
            <a:r>
              <a:rPr lang="en-US" dirty="0" smtClean="0"/>
              <a:t> individual vs. tribal time</a:t>
            </a:r>
          </a:p>
          <a:p>
            <a:pPr lvl="2"/>
            <a:r>
              <a:rPr lang="en-US" dirty="0" smtClean="0"/>
              <a:t>In Swahili</a:t>
            </a:r>
          </a:p>
          <a:p>
            <a:pPr lvl="3"/>
            <a:r>
              <a:rPr lang="en-US" i="1" dirty="0" err="1" smtClean="0"/>
              <a:t>Sasa</a:t>
            </a:r>
            <a:r>
              <a:rPr lang="en-US" dirty="0" smtClean="0"/>
              <a:t>: Now, sense of immediacy</a:t>
            </a:r>
          </a:p>
          <a:p>
            <a:pPr lvl="3"/>
            <a:r>
              <a:rPr lang="en-US" i="1" dirty="0" err="1" smtClean="0"/>
              <a:t>Zamani</a:t>
            </a:r>
            <a:r>
              <a:rPr lang="en-US" dirty="0" smtClean="0"/>
              <a:t>: Past, connector of individual souls</a:t>
            </a:r>
          </a:p>
        </p:txBody>
      </p:sp>
    </p:spTree>
    <p:extLst>
      <p:ext uri="{BB962C8B-B14F-4D97-AF65-F5344CB8AC3E}">
        <p14:creationId xmlns:p14="http://schemas.microsoft.com/office/powerpoint/2010/main" val="1859483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Consequences</a:t>
            </a:r>
            <a:r>
              <a:rPr lang="cs-CZ" dirty="0" smtClean="0"/>
              <a:t> </a:t>
            </a:r>
            <a:r>
              <a:rPr lang="cs-CZ" dirty="0" err="1" smtClean="0"/>
              <a:t>of</a:t>
            </a:r>
            <a:r>
              <a:rPr lang="cs-CZ" dirty="0" smtClean="0"/>
              <a:t> </a:t>
            </a:r>
            <a:r>
              <a:rPr lang="cs-CZ" dirty="0" err="1" smtClean="0"/>
              <a:t>different</a:t>
            </a:r>
            <a:r>
              <a:rPr lang="cs-CZ" dirty="0" smtClean="0"/>
              <a:t> </a:t>
            </a:r>
            <a:r>
              <a:rPr lang="cs-CZ" dirty="0" err="1" smtClean="0"/>
              <a:t>time</a:t>
            </a:r>
            <a:r>
              <a:rPr lang="cs-CZ" dirty="0" smtClean="0"/>
              <a:t> </a:t>
            </a:r>
            <a:r>
              <a:rPr lang="cs-CZ" dirty="0" err="1" smtClean="0"/>
              <a:t>perception</a:t>
            </a:r>
            <a:endParaRPr lang="en-US" dirty="0"/>
          </a:p>
        </p:txBody>
      </p:sp>
      <p:sp>
        <p:nvSpPr>
          <p:cNvPr id="3" name="Zástupný symbol pro obsah 2"/>
          <p:cNvSpPr>
            <a:spLocks noGrp="1"/>
          </p:cNvSpPr>
          <p:nvPr>
            <p:ph sz="quarter" idx="1"/>
          </p:nvPr>
        </p:nvSpPr>
        <p:spPr/>
        <p:txBody>
          <a:bodyPr/>
          <a:lstStyle/>
          <a:p>
            <a:r>
              <a:rPr lang="en-US" dirty="0" smtClean="0"/>
              <a:t>Western world</a:t>
            </a:r>
          </a:p>
          <a:p>
            <a:pPr lvl="1"/>
            <a:r>
              <a:rPr lang="en-US" dirty="0" smtClean="0"/>
              <a:t>Time is a commodity (can be bought and sold)</a:t>
            </a:r>
          </a:p>
          <a:p>
            <a:r>
              <a:rPr lang="en-US" dirty="0" smtClean="0"/>
              <a:t>Arab cultures</a:t>
            </a:r>
          </a:p>
          <a:p>
            <a:pPr lvl="1"/>
            <a:r>
              <a:rPr lang="en-US" dirty="0" smtClean="0"/>
              <a:t>More attention is put on „now“ than to events in the future</a:t>
            </a:r>
          </a:p>
          <a:p>
            <a:pPr lvl="1"/>
            <a:r>
              <a:rPr lang="en-US" dirty="0" smtClean="0"/>
              <a:t>Time and money are separated</a:t>
            </a:r>
          </a:p>
          <a:p>
            <a:pPr lvl="1"/>
            <a:r>
              <a:rPr lang="en-US" dirty="0" smtClean="0"/>
              <a:t>You can´t arrange a meeting at a certain time.</a:t>
            </a:r>
          </a:p>
          <a:p>
            <a:r>
              <a:rPr lang="en-US" dirty="0" smtClean="0"/>
              <a:t>African cultures</a:t>
            </a:r>
          </a:p>
          <a:p>
            <a:pPr lvl="1"/>
            <a:r>
              <a:rPr lang="en-US" dirty="0" smtClean="0"/>
              <a:t>Can´t arrange a meeting at a certain time.</a:t>
            </a:r>
          </a:p>
          <a:p>
            <a:pPr lvl="1"/>
            <a:endParaRPr lang="en-US" dirty="0"/>
          </a:p>
        </p:txBody>
      </p:sp>
    </p:spTree>
    <p:extLst>
      <p:ext uri="{BB962C8B-B14F-4D97-AF65-F5344CB8AC3E}">
        <p14:creationId xmlns:p14="http://schemas.microsoft.com/office/powerpoint/2010/main" val="2190345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Tykání a vykání: člověk musí rozlišovat sociální vztah a status toho, s kým mluví. Anglicky mluvící všem říkají  </a:t>
            </a:r>
            <a:r>
              <a:rPr lang="cs-CZ" i="1" dirty="0" err="1" smtClean="0"/>
              <a:t>you</a:t>
            </a:r>
            <a:r>
              <a:rPr lang="cs-CZ" dirty="0" smtClean="0"/>
              <a:t>. ( – rozdíly v sociální oblasti)</a:t>
            </a:r>
            <a:endParaRPr lang="cs-CZ" dirty="0"/>
          </a:p>
        </p:txBody>
      </p:sp>
    </p:spTree>
    <p:extLst>
      <p:ext uri="{BB962C8B-B14F-4D97-AF65-F5344CB8AC3E}">
        <p14:creationId xmlns:p14="http://schemas.microsoft.com/office/powerpoint/2010/main" val="1900758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8966" y="0"/>
            <a:ext cx="7886700" cy="1209426"/>
          </a:xfrm>
        </p:spPr>
        <p:txBody>
          <a:bodyPr/>
          <a:lstStyle/>
          <a:p>
            <a:r>
              <a:rPr lang="cs-CZ" dirty="0" smtClean="0"/>
              <a:t>3. </a:t>
            </a:r>
            <a:r>
              <a:rPr lang="cs-CZ" dirty="0" err="1" smtClean="0"/>
              <a:t>Level</a:t>
            </a:r>
            <a:r>
              <a:rPr lang="cs-CZ" dirty="0" smtClean="0"/>
              <a:t> </a:t>
            </a:r>
            <a:r>
              <a:rPr lang="cs-CZ" dirty="0" err="1" smtClean="0"/>
              <a:t>of</a:t>
            </a:r>
            <a:r>
              <a:rPr lang="cs-CZ" dirty="0" smtClean="0"/>
              <a:t> sentence</a:t>
            </a:r>
            <a:endParaRPr lang="cs-CZ" dirty="0"/>
          </a:p>
        </p:txBody>
      </p:sp>
      <p:sp>
        <p:nvSpPr>
          <p:cNvPr id="3" name="Zástupný symbol pro obsah 2"/>
          <p:cNvSpPr>
            <a:spLocks noGrp="1"/>
          </p:cNvSpPr>
          <p:nvPr>
            <p:ph idx="1"/>
          </p:nvPr>
        </p:nvSpPr>
        <p:spPr>
          <a:xfrm>
            <a:off x="628650" y="1094874"/>
            <a:ext cx="7886700" cy="2803359"/>
          </a:xfrm>
        </p:spPr>
        <p:txBody>
          <a:bodyPr>
            <a:normAutofit fontScale="92500" lnSpcReduction="10000"/>
          </a:bodyPr>
          <a:lstStyle/>
          <a:p>
            <a:pPr marL="0" indent="0">
              <a:buNone/>
            </a:pPr>
            <a:r>
              <a:rPr lang="en-US" dirty="0" smtClean="0"/>
              <a:t>Grammatical level (morphemes and their syntax). In a sentence we say something about something.</a:t>
            </a:r>
          </a:p>
          <a:p>
            <a:pPr marL="0" indent="0">
              <a:buNone/>
            </a:pPr>
            <a:r>
              <a:rPr lang="en-US" dirty="0" smtClean="0"/>
              <a:t>Elements: syntactic categories (subject, verb, </a:t>
            </a:r>
            <a:r>
              <a:rPr lang="cs-CZ" dirty="0" smtClean="0"/>
              <a:t>o</a:t>
            </a:r>
            <a:r>
              <a:rPr lang="en-US" dirty="0" err="1" smtClean="0"/>
              <a:t>bject</a:t>
            </a:r>
            <a:r>
              <a:rPr lang="en-US" dirty="0" smtClean="0"/>
              <a:t>, </a:t>
            </a:r>
            <a:r>
              <a:rPr lang="en-US" dirty="0" smtClean="0"/>
              <a:t>attribute</a:t>
            </a:r>
            <a:r>
              <a:rPr lang="cs-CZ" dirty="0" smtClean="0"/>
              <a:t>s</a:t>
            </a:r>
            <a:r>
              <a:rPr lang="en-US" dirty="0" smtClean="0"/>
              <a:t>).</a:t>
            </a:r>
            <a:endParaRPr lang="en-US" dirty="0" smtClean="0"/>
          </a:p>
          <a:p>
            <a:pPr marL="0" indent="0">
              <a:buNone/>
            </a:pPr>
            <a:r>
              <a:rPr lang="en-US" dirty="0" smtClean="0"/>
              <a:t>Propositions in logic.</a:t>
            </a:r>
          </a:p>
          <a:p>
            <a:pPr marL="0" indent="0">
              <a:buNone/>
            </a:pPr>
            <a:r>
              <a:rPr lang="en-US" dirty="0" smtClean="0"/>
              <a:t>Linguistic typology: according to </a:t>
            </a:r>
            <a:r>
              <a:rPr lang="en-US" i="1" dirty="0" smtClean="0"/>
              <a:t>subject–verb–object positioning </a:t>
            </a:r>
            <a:r>
              <a:rPr lang="en-US" dirty="0" smtClean="0"/>
              <a:t>or </a:t>
            </a:r>
            <a:r>
              <a:rPr lang="en-US" i="1" dirty="0" smtClean="0"/>
              <a:t>word order</a:t>
            </a:r>
            <a:r>
              <a:rPr lang="en-US" dirty="0" smtClean="0"/>
              <a:t>:</a:t>
            </a:r>
            <a:endParaRPr lang="en-US" i="1" dirty="0"/>
          </a:p>
        </p:txBody>
      </p:sp>
      <p:pic>
        <p:nvPicPr>
          <p:cNvPr id="4" name="Zástupný symbol pro obsah 14"/>
          <p:cNvPicPr>
            <a:picLocks noChangeAspect="1"/>
          </p:cNvPicPr>
          <p:nvPr/>
        </p:nvPicPr>
        <p:blipFill>
          <a:blip r:embed="rId2"/>
          <a:stretch>
            <a:fillRect/>
          </a:stretch>
        </p:blipFill>
        <p:spPr>
          <a:xfrm>
            <a:off x="114329" y="4129053"/>
            <a:ext cx="8915342" cy="2849772"/>
          </a:xfrm>
          <a:prstGeom prst="rect">
            <a:avLst/>
          </a:prstGeom>
        </p:spPr>
      </p:pic>
    </p:spTree>
    <p:extLst>
      <p:ext uri="{BB962C8B-B14F-4D97-AF65-F5344CB8AC3E}">
        <p14:creationId xmlns:p14="http://schemas.microsoft.com/office/powerpoint/2010/main" val="3472207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t>Morphological</a:t>
            </a:r>
            <a:r>
              <a:rPr lang="cs-CZ" sz="3600" dirty="0"/>
              <a:t> </a:t>
            </a:r>
            <a:r>
              <a:rPr lang="cs-CZ" sz="3600" dirty="0" smtClean="0"/>
              <a:t>Typology (</a:t>
            </a:r>
            <a:r>
              <a:rPr lang="cs-CZ" sz="3600" dirty="0" err="1" smtClean="0"/>
              <a:t>Manker</a:t>
            </a:r>
            <a:r>
              <a:rPr lang="cs-CZ" sz="3600" dirty="0" smtClean="0"/>
              <a:t>, 2016)</a:t>
            </a:r>
            <a:endParaRPr lang="cs-CZ" sz="3600" dirty="0"/>
          </a:p>
        </p:txBody>
      </p:sp>
      <p:sp>
        <p:nvSpPr>
          <p:cNvPr id="3" name="Zástupný symbol pro obsah 2"/>
          <p:cNvSpPr>
            <a:spLocks noGrp="1"/>
          </p:cNvSpPr>
          <p:nvPr>
            <p:ph idx="1"/>
          </p:nvPr>
        </p:nvSpPr>
        <p:spPr>
          <a:xfrm>
            <a:off x="628650" y="1407695"/>
            <a:ext cx="7886700" cy="2983831"/>
          </a:xfrm>
        </p:spPr>
        <p:txBody>
          <a:bodyPr/>
          <a:lstStyle/>
          <a:p>
            <a:r>
              <a:rPr lang="en-US" dirty="0" smtClean="0"/>
              <a:t>Languages </a:t>
            </a:r>
            <a:r>
              <a:rPr lang="en-US" dirty="0"/>
              <a:t>have a wide variety of morphological processes </a:t>
            </a:r>
            <a:r>
              <a:rPr lang="en-US" dirty="0"/>
              <a:t>available for creating words and word forms </a:t>
            </a:r>
            <a:r>
              <a:rPr lang="en-US" dirty="0" smtClean="0"/>
              <a:t>(</a:t>
            </a:r>
            <a:r>
              <a:rPr lang="en-US" dirty="0"/>
              <a:t>e.g. different types of </a:t>
            </a:r>
            <a:r>
              <a:rPr lang="en-US" dirty="0" smtClean="0"/>
              <a:t>affixation </a:t>
            </a:r>
            <a:r>
              <a:rPr lang="en-US" dirty="0"/>
              <a:t>etc</a:t>
            </a:r>
            <a:r>
              <a:rPr lang="en-US" dirty="0" smtClean="0"/>
              <a:t>.). </a:t>
            </a:r>
            <a:endParaRPr lang="en-US" dirty="0"/>
          </a:p>
          <a:p>
            <a:r>
              <a:rPr lang="en-US" dirty="0" smtClean="0"/>
              <a:t>However</a:t>
            </a:r>
            <a:r>
              <a:rPr lang="en-US" dirty="0"/>
              <a:t>, languages vary with respect to what morphological </a:t>
            </a:r>
            <a:r>
              <a:rPr lang="en-US" dirty="0" smtClean="0"/>
              <a:t>processes </a:t>
            </a:r>
            <a:r>
              <a:rPr lang="en-US" dirty="0"/>
              <a:t>are available, how frequently they are used, and what types of information can be encoded in these processes.</a:t>
            </a:r>
          </a:p>
          <a:p>
            <a:pPr marL="0" indent="0">
              <a:buNone/>
            </a:pPr>
            <a:endParaRPr lang="cs-CZ" dirty="0"/>
          </a:p>
        </p:txBody>
      </p:sp>
      <p:pic>
        <p:nvPicPr>
          <p:cNvPr id="4" name="Obrázek 3"/>
          <p:cNvPicPr>
            <a:picLocks noChangeAspect="1"/>
          </p:cNvPicPr>
          <p:nvPr/>
        </p:nvPicPr>
        <p:blipFill>
          <a:blip r:embed="rId2"/>
          <a:stretch>
            <a:fillRect/>
          </a:stretch>
        </p:blipFill>
        <p:spPr>
          <a:xfrm>
            <a:off x="628650" y="4391526"/>
            <a:ext cx="7372311" cy="2442961"/>
          </a:xfrm>
          <a:prstGeom prst="rect">
            <a:avLst/>
          </a:prstGeom>
        </p:spPr>
      </p:pic>
    </p:spTree>
    <p:extLst>
      <p:ext uri="{BB962C8B-B14F-4D97-AF65-F5344CB8AC3E}">
        <p14:creationId xmlns:p14="http://schemas.microsoft.com/office/powerpoint/2010/main" val="24414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US" dirty="0" smtClean="0"/>
              <a:t>But languages </a:t>
            </a:r>
            <a:r>
              <a:rPr lang="en-US" dirty="0"/>
              <a:t>often show elements of different morphological </a:t>
            </a:r>
            <a:r>
              <a:rPr lang="en-US" dirty="0" smtClean="0"/>
              <a:t>types</a:t>
            </a:r>
            <a:r>
              <a:rPr lang="cs-CZ" dirty="0"/>
              <a:t> </a:t>
            </a:r>
            <a:r>
              <a:rPr lang="cs-CZ" dirty="0" smtClean="0"/>
              <a:t>– </a:t>
            </a:r>
            <a:r>
              <a:rPr lang="cs-CZ" dirty="0" err="1" smtClean="0"/>
              <a:t>they</a:t>
            </a:r>
            <a:r>
              <a:rPr lang="cs-CZ" dirty="0" smtClean="0"/>
              <a:t> are </a:t>
            </a:r>
            <a:r>
              <a:rPr lang="cs-CZ" dirty="0" err="1" smtClean="0"/>
              <a:t>mixed</a:t>
            </a:r>
            <a:r>
              <a:rPr lang="cs-CZ" dirty="0" smtClean="0"/>
              <a:t>.</a:t>
            </a:r>
          </a:p>
          <a:p>
            <a:endParaRPr lang="en-US" dirty="0"/>
          </a:p>
          <a:p>
            <a:pPr marL="0" indent="0">
              <a:buNone/>
            </a:pPr>
            <a:endParaRPr lang="cs-CZ" dirty="0"/>
          </a:p>
        </p:txBody>
      </p:sp>
    </p:spTree>
    <p:extLst>
      <p:ext uri="{BB962C8B-B14F-4D97-AF65-F5344CB8AC3E}">
        <p14:creationId xmlns:p14="http://schemas.microsoft.com/office/powerpoint/2010/main" val="3108432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Analytical</a:t>
            </a:r>
            <a:r>
              <a:rPr lang="cs-CZ" dirty="0" smtClean="0"/>
              <a:t> </a:t>
            </a:r>
            <a:r>
              <a:rPr lang="cs-CZ" dirty="0"/>
              <a:t>and </a:t>
            </a:r>
            <a:r>
              <a:rPr lang="cs-CZ" b="1" dirty="0" err="1"/>
              <a:t>isolating</a:t>
            </a:r>
            <a:r>
              <a:rPr lang="cs-CZ" dirty="0"/>
              <a:t> </a:t>
            </a:r>
            <a:r>
              <a:rPr lang="cs-CZ" dirty="0" err="1" smtClean="0"/>
              <a:t>languages</a:t>
            </a:r>
            <a:endParaRPr lang="cs-CZ" dirty="0"/>
          </a:p>
        </p:txBody>
      </p:sp>
      <p:sp>
        <p:nvSpPr>
          <p:cNvPr id="3" name="Zástupný symbol pro obsah 2"/>
          <p:cNvSpPr>
            <a:spLocks noGrp="1"/>
          </p:cNvSpPr>
          <p:nvPr>
            <p:ph idx="1"/>
          </p:nvPr>
        </p:nvSpPr>
        <p:spPr>
          <a:xfrm>
            <a:off x="628650" y="1443789"/>
            <a:ext cx="7886700" cy="4872790"/>
          </a:xfrm>
        </p:spPr>
        <p:txBody>
          <a:bodyPr>
            <a:normAutofit fontScale="92500" lnSpcReduction="10000"/>
          </a:bodyPr>
          <a:lstStyle/>
          <a:p>
            <a:r>
              <a:rPr lang="en-US" dirty="0" smtClean="0"/>
              <a:t>Analytic</a:t>
            </a:r>
            <a:r>
              <a:rPr lang="cs-CZ" dirty="0" smtClean="0"/>
              <a:t>al </a:t>
            </a:r>
            <a:r>
              <a:rPr lang="en-US" dirty="0" smtClean="0"/>
              <a:t>languages </a:t>
            </a:r>
            <a:r>
              <a:rPr lang="en-US" dirty="0"/>
              <a:t>have sentences composed entirely of </a:t>
            </a:r>
            <a:r>
              <a:rPr lang="en-US" dirty="0" smtClean="0"/>
              <a:t>free</a:t>
            </a:r>
            <a:r>
              <a:rPr lang="cs-CZ" i="1" dirty="0" smtClean="0"/>
              <a:t> </a:t>
            </a:r>
            <a:r>
              <a:rPr lang="en-US" dirty="0" smtClean="0"/>
              <a:t>morphemes</a:t>
            </a:r>
            <a:r>
              <a:rPr lang="en-US" dirty="0"/>
              <a:t>, where each word consists of </a:t>
            </a:r>
            <a:r>
              <a:rPr lang="en-US" i="1" dirty="0"/>
              <a:t>only one morpheme</a:t>
            </a:r>
            <a:r>
              <a:rPr lang="en-US" dirty="0"/>
              <a:t>. </a:t>
            </a:r>
          </a:p>
          <a:p>
            <a:endParaRPr lang="cs-CZ" dirty="0" smtClean="0"/>
          </a:p>
          <a:p>
            <a:r>
              <a:rPr lang="en-US" dirty="0" smtClean="0"/>
              <a:t>A </a:t>
            </a:r>
            <a:r>
              <a:rPr lang="en-US" dirty="0"/>
              <a:t>canonically analytic language is Mandarin Chinese. Note that properties such </a:t>
            </a:r>
            <a:r>
              <a:rPr lang="en-US" dirty="0" smtClean="0"/>
              <a:t>as </a:t>
            </a:r>
            <a:r>
              <a:rPr lang="en-US" dirty="0"/>
              <a:t>“plural” and “past” comprise their own </a:t>
            </a:r>
            <a:r>
              <a:rPr lang="en-US" b="1" dirty="0"/>
              <a:t>morphemes</a:t>
            </a:r>
            <a:r>
              <a:rPr lang="en-US" dirty="0"/>
              <a:t> and their own words.</a:t>
            </a:r>
          </a:p>
          <a:p>
            <a:r>
              <a:rPr lang="cs-CZ" dirty="0" smtClean="0"/>
              <a:t>[</a:t>
            </a:r>
            <a:r>
              <a:rPr lang="cs-CZ" dirty="0" err="1" smtClean="0"/>
              <a:t>wɔ</a:t>
            </a:r>
            <a:r>
              <a:rPr lang="cs-CZ" dirty="0" smtClean="0"/>
              <a:t>  </a:t>
            </a:r>
            <a:r>
              <a:rPr lang="cs-CZ" dirty="0" err="1" smtClean="0"/>
              <a:t>mən</a:t>
            </a:r>
            <a:r>
              <a:rPr lang="cs-CZ" dirty="0" smtClean="0"/>
              <a:t>   </a:t>
            </a:r>
            <a:r>
              <a:rPr lang="cs-CZ" dirty="0" err="1" smtClean="0"/>
              <a:t>tan</a:t>
            </a:r>
            <a:r>
              <a:rPr lang="cs-CZ" dirty="0" smtClean="0"/>
              <a:t>    </a:t>
            </a:r>
            <a:r>
              <a:rPr lang="cs-CZ" dirty="0" err="1" smtClean="0"/>
              <a:t>tçin</a:t>
            </a:r>
            <a:r>
              <a:rPr lang="cs-CZ" dirty="0" smtClean="0"/>
              <a:t>     </a:t>
            </a:r>
            <a:r>
              <a:rPr lang="cs-CZ" dirty="0" err="1" smtClean="0"/>
              <a:t>lə</a:t>
            </a:r>
            <a:r>
              <a:rPr lang="cs-CZ" dirty="0"/>
              <a:t>]</a:t>
            </a:r>
          </a:p>
          <a:p>
            <a:r>
              <a:rPr lang="cs-CZ" dirty="0" smtClean="0"/>
              <a:t> 1st   PLR   play  piano  PST</a:t>
            </a:r>
            <a:endParaRPr lang="cs-CZ" dirty="0"/>
          </a:p>
          <a:p>
            <a:r>
              <a:rPr lang="cs-CZ" dirty="0" smtClean="0"/>
              <a:t>‘</a:t>
            </a:r>
            <a:r>
              <a:rPr lang="cs-CZ" dirty="0" err="1" smtClean="0"/>
              <a:t>we</a:t>
            </a:r>
            <a:r>
              <a:rPr lang="cs-CZ" dirty="0" smtClean="0"/>
              <a:t> </a:t>
            </a:r>
            <a:r>
              <a:rPr lang="cs-CZ" dirty="0" err="1" smtClean="0"/>
              <a:t>played</a:t>
            </a:r>
            <a:r>
              <a:rPr lang="cs-CZ" dirty="0" smtClean="0"/>
              <a:t> </a:t>
            </a:r>
            <a:r>
              <a:rPr lang="cs-CZ" dirty="0" err="1" smtClean="0"/>
              <a:t>the</a:t>
            </a:r>
            <a:r>
              <a:rPr lang="cs-CZ" dirty="0" smtClean="0"/>
              <a:t> piano’</a:t>
            </a:r>
          </a:p>
          <a:p>
            <a:endParaRPr lang="cs-CZ" dirty="0" smtClean="0"/>
          </a:p>
          <a:p>
            <a:r>
              <a:rPr lang="cs-CZ" dirty="0" err="1" smtClean="0"/>
              <a:t>English</a:t>
            </a:r>
            <a:endParaRPr lang="cs-CZ" dirty="0" smtClean="0"/>
          </a:p>
          <a:p>
            <a:endParaRPr lang="cs-CZ" dirty="0"/>
          </a:p>
        </p:txBody>
      </p:sp>
    </p:spTree>
    <p:extLst>
      <p:ext uri="{BB962C8B-B14F-4D97-AF65-F5344CB8AC3E}">
        <p14:creationId xmlns:p14="http://schemas.microsoft.com/office/powerpoint/2010/main" val="1793330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Synthetic languages</a:t>
            </a:r>
            <a:endParaRPr lang="cs-CZ" dirty="0"/>
          </a:p>
        </p:txBody>
      </p:sp>
      <p:sp>
        <p:nvSpPr>
          <p:cNvPr id="3" name="Zástupný symbol pro obsah 2"/>
          <p:cNvSpPr>
            <a:spLocks noGrp="1"/>
          </p:cNvSpPr>
          <p:nvPr>
            <p:ph idx="1"/>
          </p:nvPr>
        </p:nvSpPr>
        <p:spPr/>
        <p:txBody>
          <a:bodyPr/>
          <a:lstStyle/>
          <a:p>
            <a:r>
              <a:rPr lang="en-US" dirty="0" smtClean="0"/>
              <a:t>Synthetic </a:t>
            </a:r>
            <a:r>
              <a:rPr lang="en-US" dirty="0"/>
              <a:t>languages allow affixation such that words may (though are not required to) include two or more morphemes. </a:t>
            </a:r>
            <a:endParaRPr lang="cs-CZ" dirty="0" smtClean="0"/>
          </a:p>
          <a:p>
            <a:endParaRPr lang="en-US" dirty="0"/>
          </a:p>
          <a:p>
            <a:endParaRPr lang="cs-CZ" dirty="0"/>
          </a:p>
        </p:txBody>
      </p:sp>
    </p:spTree>
    <p:extLst>
      <p:ext uri="{BB962C8B-B14F-4D97-AF65-F5344CB8AC3E}">
        <p14:creationId xmlns:p14="http://schemas.microsoft.com/office/powerpoint/2010/main" val="153467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pic>
        <p:nvPicPr>
          <p:cNvPr id="1026" name="Picture 2" descr="Výsledek obrázku pro whorfian hypothe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975" y="1027907"/>
            <a:ext cx="7837375" cy="489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189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Agglutinative</a:t>
            </a:r>
            <a:r>
              <a:rPr lang="cs-CZ" dirty="0" smtClean="0"/>
              <a:t> </a:t>
            </a:r>
            <a:r>
              <a:rPr lang="cs-CZ" dirty="0" err="1" smtClean="0"/>
              <a:t>languages</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en-US" dirty="0" smtClean="0"/>
              <a:t>Agglutinative </a:t>
            </a:r>
            <a:r>
              <a:rPr lang="en-US" dirty="0"/>
              <a:t>languages have words which may consist of more than one, and possibly many, morphemes.</a:t>
            </a:r>
          </a:p>
          <a:p>
            <a:pPr marL="0" indent="0">
              <a:buNone/>
            </a:pPr>
            <a:r>
              <a:rPr lang="en-US" dirty="0" smtClean="0"/>
              <a:t>morphemes </a:t>
            </a:r>
            <a:r>
              <a:rPr lang="en-US" dirty="0"/>
              <a:t>within words are easily </a:t>
            </a:r>
            <a:r>
              <a:rPr lang="en-US" dirty="0" smtClean="0"/>
              <a:t>parsed. </a:t>
            </a:r>
            <a:r>
              <a:rPr lang="cs-CZ" dirty="0" err="1" smtClean="0"/>
              <a:t>There</a:t>
            </a:r>
            <a:r>
              <a:rPr lang="cs-CZ" dirty="0" smtClean="0"/>
              <a:t> </a:t>
            </a:r>
            <a:r>
              <a:rPr lang="cs-CZ" dirty="0" err="1" smtClean="0"/>
              <a:t>is</a:t>
            </a:r>
            <a:r>
              <a:rPr lang="cs-CZ" dirty="0" smtClean="0"/>
              <a:t> </a:t>
            </a:r>
            <a:r>
              <a:rPr lang="en-US" dirty="0" smtClean="0"/>
              <a:t>1:1 </a:t>
            </a:r>
            <a:r>
              <a:rPr lang="en-US" dirty="0"/>
              <a:t>morpheme to </a:t>
            </a:r>
            <a:r>
              <a:rPr lang="en-US" dirty="0" smtClean="0"/>
              <a:t>meaning</a:t>
            </a:r>
            <a:r>
              <a:rPr lang="cs-CZ" dirty="0" smtClean="0"/>
              <a:t> ratio – </a:t>
            </a:r>
            <a:r>
              <a:rPr lang="cs-CZ" dirty="0" err="1" smtClean="0"/>
              <a:t>like</a:t>
            </a:r>
            <a:r>
              <a:rPr lang="cs-CZ" dirty="0" smtClean="0"/>
              <a:t> </a:t>
            </a:r>
            <a:r>
              <a:rPr lang="en-US" dirty="0" smtClean="0"/>
              <a:t>“beads </a:t>
            </a:r>
            <a:r>
              <a:rPr lang="en-US" dirty="0"/>
              <a:t>on a string</a:t>
            </a:r>
            <a:r>
              <a:rPr lang="en-US" dirty="0" smtClean="0"/>
              <a:t>”</a:t>
            </a:r>
            <a:r>
              <a:rPr lang="cs-CZ" dirty="0" smtClean="0"/>
              <a:t>.</a:t>
            </a:r>
            <a:endParaRPr lang="en-US" dirty="0"/>
          </a:p>
          <a:p>
            <a:pPr marL="0" indent="0">
              <a:buNone/>
            </a:pPr>
            <a:r>
              <a:rPr lang="en-US" dirty="0" smtClean="0"/>
              <a:t>Turkish, Swahili, </a:t>
            </a:r>
            <a:r>
              <a:rPr lang="en-US" dirty="0" smtClean="0"/>
              <a:t>Hungarian</a:t>
            </a:r>
            <a:r>
              <a:rPr lang="cs-CZ" dirty="0" smtClean="0"/>
              <a:t>…</a:t>
            </a:r>
            <a:endParaRPr lang="en-US" dirty="0" smtClean="0"/>
          </a:p>
          <a:p>
            <a:pPr marL="0" indent="0">
              <a:buNone/>
            </a:pPr>
            <a:endParaRPr lang="cs-CZ" dirty="0" smtClean="0"/>
          </a:p>
          <a:p>
            <a:pPr marL="0" indent="0">
              <a:buNone/>
            </a:pPr>
            <a:r>
              <a:rPr lang="cs-CZ" dirty="0" smtClean="0"/>
              <a:t>el-</a:t>
            </a:r>
            <a:r>
              <a:rPr lang="cs-CZ" dirty="0" err="1" smtClean="0"/>
              <a:t>ler</a:t>
            </a:r>
            <a:r>
              <a:rPr lang="cs-CZ" dirty="0" smtClean="0"/>
              <a:t>-</a:t>
            </a:r>
            <a:r>
              <a:rPr lang="cs-CZ" dirty="0" err="1" smtClean="0"/>
              <a:t>imiz</a:t>
            </a:r>
            <a:r>
              <a:rPr lang="cs-CZ" dirty="0" smtClean="0"/>
              <a:t>-in </a:t>
            </a:r>
            <a:r>
              <a:rPr lang="cs-CZ" dirty="0"/>
              <a:t>(</a:t>
            </a:r>
            <a:r>
              <a:rPr lang="cs-CZ" dirty="0" err="1"/>
              <a:t>Turkish</a:t>
            </a:r>
            <a:r>
              <a:rPr lang="cs-CZ" dirty="0"/>
              <a:t>)</a:t>
            </a:r>
          </a:p>
          <a:p>
            <a:pPr marL="0" indent="0">
              <a:buNone/>
            </a:pPr>
            <a:r>
              <a:rPr lang="en-US" dirty="0" smtClean="0"/>
              <a:t>hand-plr</a:t>
            </a:r>
            <a:r>
              <a:rPr lang="en-US" dirty="0"/>
              <a:t>.-</a:t>
            </a:r>
            <a:r>
              <a:rPr lang="en-US" dirty="0" smtClean="0"/>
              <a:t>1</a:t>
            </a:r>
            <a:r>
              <a:rPr lang="en-US" baseline="30000" dirty="0" smtClean="0"/>
              <a:t>st</a:t>
            </a:r>
            <a:r>
              <a:rPr lang="cs-CZ" dirty="0" smtClean="0"/>
              <a:t> </a:t>
            </a:r>
            <a:r>
              <a:rPr lang="en-US" dirty="0" err="1" smtClean="0"/>
              <a:t>plr</a:t>
            </a:r>
            <a:r>
              <a:rPr lang="en-US" dirty="0"/>
              <a:t>.-genitive </a:t>
            </a:r>
            <a:r>
              <a:rPr lang="en-US" dirty="0" smtClean="0"/>
              <a:t>case</a:t>
            </a:r>
            <a:r>
              <a:rPr lang="cs-CZ" dirty="0" smtClean="0"/>
              <a:t> =</a:t>
            </a:r>
            <a:r>
              <a:rPr lang="en-US" dirty="0" smtClean="0"/>
              <a:t> </a:t>
            </a:r>
            <a:r>
              <a:rPr lang="en-US" dirty="0"/>
              <a:t>‘of our hands’</a:t>
            </a:r>
          </a:p>
          <a:p>
            <a:pPr marL="0" indent="0">
              <a:buNone/>
            </a:pPr>
            <a:r>
              <a:rPr lang="cs-CZ" dirty="0" smtClean="0"/>
              <a:t>ni-na-</a:t>
            </a:r>
            <a:r>
              <a:rPr lang="cs-CZ" dirty="0" err="1" smtClean="0"/>
              <a:t>soma</a:t>
            </a:r>
            <a:r>
              <a:rPr lang="cs-CZ" dirty="0" smtClean="0"/>
              <a:t> (</a:t>
            </a:r>
            <a:r>
              <a:rPr lang="cs-CZ" dirty="0" err="1" smtClean="0"/>
              <a:t>Swahili</a:t>
            </a:r>
            <a:r>
              <a:rPr lang="cs-CZ" dirty="0"/>
              <a:t>)</a:t>
            </a:r>
          </a:p>
          <a:p>
            <a:pPr marL="0" indent="0">
              <a:buNone/>
            </a:pPr>
            <a:r>
              <a:rPr lang="cs-CZ" dirty="0" smtClean="0"/>
              <a:t>I-</a:t>
            </a:r>
            <a:r>
              <a:rPr lang="cs-CZ" dirty="0" err="1" smtClean="0"/>
              <a:t>present</a:t>
            </a:r>
            <a:r>
              <a:rPr lang="cs-CZ" dirty="0" smtClean="0"/>
              <a:t>-</a:t>
            </a:r>
            <a:r>
              <a:rPr lang="cs-CZ" dirty="0" err="1" smtClean="0"/>
              <a:t>read</a:t>
            </a:r>
            <a:r>
              <a:rPr lang="cs-CZ" dirty="0" smtClean="0"/>
              <a:t>  = ‘I </a:t>
            </a:r>
            <a:r>
              <a:rPr lang="cs-CZ" dirty="0" err="1"/>
              <a:t>am</a:t>
            </a:r>
            <a:r>
              <a:rPr lang="cs-CZ" dirty="0"/>
              <a:t> </a:t>
            </a:r>
            <a:r>
              <a:rPr lang="cs-CZ" dirty="0" err="1"/>
              <a:t>reading</a:t>
            </a:r>
            <a:r>
              <a:rPr lang="cs-CZ" dirty="0"/>
              <a:t>’</a:t>
            </a:r>
          </a:p>
          <a:p>
            <a:pPr marL="0" indent="0">
              <a:buNone/>
            </a:pPr>
            <a:endParaRPr lang="cs-CZ" dirty="0"/>
          </a:p>
        </p:txBody>
      </p:sp>
    </p:spTree>
    <p:extLst>
      <p:ext uri="{BB962C8B-B14F-4D97-AF65-F5344CB8AC3E}">
        <p14:creationId xmlns:p14="http://schemas.microsoft.com/office/powerpoint/2010/main" val="4290989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Fusional</a:t>
            </a:r>
            <a:r>
              <a:rPr lang="cs-CZ" dirty="0" smtClean="0"/>
              <a:t> </a:t>
            </a:r>
            <a:r>
              <a:rPr lang="cs-CZ" dirty="0" err="1" smtClean="0"/>
              <a:t>languages</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r>
              <a:rPr lang="en-US" dirty="0" smtClean="0"/>
              <a:t>Fusional</a:t>
            </a:r>
            <a:r>
              <a:rPr lang="cs-CZ" dirty="0" smtClean="0"/>
              <a:t> </a:t>
            </a:r>
            <a:r>
              <a:rPr lang="en-US" dirty="0" smtClean="0"/>
              <a:t>languages </a:t>
            </a:r>
            <a:r>
              <a:rPr lang="en-US" dirty="0"/>
              <a:t>may have morphemes that combine multiple pieces of grammatical information; that is, there is not a clear 1 to 1 relationship between grammatical information and </a:t>
            </a:r>
            <a:r>
              <a:rPr lang="en-US" dirty="0" smtClean="0"/>
              <a:t>morphemes</a:t>
            </a:r>
            <a:r>
              <a:rPr lang="cs-CZ" dirty="0" smtClean="0"/>
              <a:t>.</a:t>
            </a:r>
          </a:p>
          <a:p>
            <a:pPr marL="0" indent="0">
              <a:buNone/>
            </a:pPr>
            <a:endParaRPr lang="cs-CZ" dirty="0" smtClean="0"/>
          </a:p>
          <a:p>
            <a:pPr marL="0" indent="0">
              <a:buNone/>
            </a:pPr>
            <a:r>
              <a:rPr lang="cs-CZ" dirty="0" smtClean="0"/>
              <a:t>Czech:</a:t>
            </a:r>
            <a:endParaRPr lang="cs-CZ" dirty="0"/>
          </a:p>
          <a:p>
            <a:pPr marL="0" indent="0">
              <a:buNone/>
            </a:pPr>
            <a:r>
              <a:rPr lang="cs-CZ" dirty="0" smtClean="0"/>
              <a:t>Děl-á-m-e</a:t>
            </a:r>
          </a:p>
          <a:p>
            <a:pPr marL="0" indent="0">
              <a:buNone/>
            </a:pPr>
            <a:r>
              <a:rPr lang="cs-CZ" dirty="0" smtClean="0"/>
              <a:t>VERB stem – </a:t>
            </a:r>
            <a:r>
              <a:rPr lang="cs-CZ" dirty="0" err="1" smtClean="0"/>
              <a:t>thematic</a:t>
            </a:r>
            <a:r>
              <a:rPr lang="cs-CZ" dirty="0" smtClean="0"/>
              <a:t> </a:t>
            </a:r>
            <a:r>
              <a:rPr lang="cs-CZ" dirty="0" err="1" smtClean="0"/>
              <a:t>suffix</a:t>
            </a:r>
            <a:r>
              <a:rPr lang="cs-CZ" dirty="0" smtClean="0"/>
              <a:t> – </a:t>
            </a:r>
            <a:r>
              <a:rPr lang="cs-CZ" dirty="0" err="1" smtClean="0"/>
              <a:t>both</a:t>
            </a:r>
            <a:r>
              <a:rPr lang="cs-CZ" dirty="0" smtClean="0"/>
              <a:t> 1st person &amp; </a:t>
            </a:r>
            <a:r>
              <a:rPr lang="cs-CZ" dirty="0" err="1" smtClean="0"/>
              <a:t>present</a:t>
            </a:r>
            <a:r>
              <a:rPr lang="cs-CZ" dirty="0" smtClean="0"/>
              <a:t> tense – </a:t>
            </a:r>
            <a:r>
              <a:rPr lang="cs-CZ" dirty="0" err="1" smtClean="0"/>
              <a:t>plural</a:t>
            </a:r>
            <a:endParaRPr lang="cs-CZ" dirty="0" smtClean="0"/>
          </a:p>
          <a:p>
            <a:pPr marL="0" indent="0">
              <a:buNone/>
            </a:pPr>
            <a:r>
              <a:rPr lang="cs-CZ" dirty="0" smtClean="0"/>
              <a:t>Muž-</a:t>
            </a:r>
            <a:r>
              <a:rPr lang="cs-CZ" dirty="0" err="1" smtClean="0"/>
              <a:t>ovi</a:t>
            </a:r>
            <a:r>
              <a:rPr lang="cs-CZ" dirty="0" smtClean="0"/>
              <a:t> a Muž-i (dative) …</a:t>
            </a:r>
          </a:p>
          <a:p>
            <a:pPr marL="0" indent="0">
              <a:buNone/>
            </a:pPr>
            <a:r>
              <a:rPr lang="cs-CZ" dirty="0" err="1" smtClean="0"/>
              <a:t>English</a:t>
            </a:r>
            <a:r>
              <a:rPr lang="cs-CZ" dirty="0" smtClean="0"/>
              <a:t>:  He </a:t>
            </a:r>
            <a:r>
              <a:rPr lang="cs-CZ" dirty="0" err="1" smtClean="0"/>
              <a:t>works</a:t>
            </a:r>
            <a:r>
              <a:rPr lang="cs-CZ" dirty="0" smtClean="0"/>
              <a:t>, </a:t>
            </a:r>
            <a:r>
              <a:rPr lang="cs-CZ" dirty="0" err="1" smtClean="0"/>
              <a:t>works</a:t>
            </a:r>
            <a:r>
              <a:rPr lang="cs-CZ" dirty="0" smtClean="0"/>
              <a:t> + </a:t>
            </a:r>
            <a:r>
              <a:rPr lang="cs-CZ" dirty="0" err="1" smtClean="0"/>
              <a:t>work‘s</a:t>
            </a:r>
            <a:r>
              <a:rPr lang="cs-CZ" dirty="0" smtClean="0"/>
              <a:t> (</a:t>
            </a:r>
            <a:r>
              <a:rPr lang="cs-CZ" dirty="0" err="1" smtClean="0"/>
              <a:t>plural</a:t>
            </a:r>
            <a:r>
              <a:rPr lang="cs-CZ" dirty="0" smtClean="0"/>
              <a:t>, 3rd person, </a:t>
            </a:r>
            <a:r>
              <a:rPr lang="cs-CZ" dirty="0" err="1" smtClean="0"/>
              <a:t>possesive</a:t>
            </a:r>
            <a:r>
              <a:rPr lang="cs-CZ" dirty="0" smtClean="0"/>
              <a:t>)</a:t>
            </a:r>
          </a:p>
          <a:p>
            <a:pPr marL="0" indent="0">
              <a:buNone/>
            </a:pPr>
            <a:endParaRPr lang="cs-CZ" dirty="0" smtClean="0"/>
          </a:p>
          <a:p>
            <a:pPr marL="0" indent="0">
              <a:buNone/>
            </a:pPr>
            <a:endParaRPr lang="en-US" dirty="0"/>
          </a:p>
          <a:p>
            <a:endParaRPr lang="cs-CZ" dirty="0"/>
          </a:p>
        </p:txBody>
      </p:sp>
    </p:spTree>
    <p:extLst>
      <p:ext uri="{BB962C8B-B14F-4D97-AF65-F5344CB8AC3E}">
        <p14:creationId xmlns:p14="http://schemas.microsoft.com/office/powerpoint/2010/main" val="3861587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41733" y="1600200"/>
            <a:ext cx="9158080" cy="4216788"/>
          </a:xfrm>
          <a:prstGeom prst="rect">
            <a:avLst/>
          </a:prstGeom>
        </p:spPr>
      </p:pic>
    </p:spTree>
    <p:extLst>
      <p:ext uri="{BB962C8B-B14F-4D97-AF65-F5344CB8AC3E}">
        <p14:creationId xmlns:p14="http://schemas.microsoft.com/office/powerpoint/2010/main" val="789294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Polysynthetic</a:t>
            </a:r>
            <a:r>
              <a:rPr lang="cs-CZ" dirty="0" smtClean="0"/>
              <a:t> </a:t>
            </a:r>
            <a:r>
              <a:rPr lang="cs-CZ" dirty="0" err="1" smtClean="0"/>
              <a:t>languages</a:t>
            </a:r>
            <a:endParaRPr lang="cs-CZ" dirty="0"/>
          </a:p>
        </p:txBody>
      </p:sp>
      <p:sp>
        <p:nvSpPr>
          <p:cNvPr id="3" name="Zástupný symbol pro obsah 2"/>
          <p:cNvSpPr>
            <a:spLocks noGrp="1"/>
          </p:cNvSpPr>
          <p:nvPr>
            <p:ph idx="1"/>
          </p:nvPr>
        </p:nvSpPr>
        <p:spPr>
          <a:xfrm>
            <a:off x="457200" y="1825625"/>
            <a:ext cx="8349916" cy="4659396"/>
          </a:xfrm>
        </p:spPr>
        <p:txBody>
          <a:bodyPr>
            <a:normAutofit/>
          </a:bodyPr>
          <a:lstStyle/>
          <a:p>
            <a:pPr marL="0" indent="0">
              <a:buNone/>
            </a:pPr>
            <a:r>
              <a:rPr lang="cs-CZ" dirty="0" smtClean="0"/>
              <a:t>t</a:t>
            </a:r>
            <a:r>
              <a:rPr lang="en-US" dirty="0" err="1" smtClean="0"/>
              <a:t>ypically</a:t>
            </a:r>
            <a:r>
              <a:rPr lang="en-US" dirty="0" smtClean="0"/>
              <a:t> </a:t>
            </a:r>
            <a:r>
              <a:rPr lang="en-US" dirty="0"/>
              <a:t>have long "sentence-words" such </a:t>
            </a:r>
            <a:r>
              <a:rPr lang="en-US" dirty="0" smtClean="0"/>
              <a:t>as</a:t>
            </a:r>
            <a:r>
              <a:rPr lang="cs-CZ" dirty="0" smtClean="0"/>
              <a:t> in </a:t>
            </a:r>
            <a:r>
              <a:rPr lang="en-US" dirty="0" smtClean="0"/>
              <a:t>Eskimo </a:t>
            </a:r>
            <a:r>
              <a:rPr lang="en-US" dirty="0"/>
              <a:t>languages </a:t>
            </a:r>
            <a:r>
              <a:rPr lang="cs-CZ" dirty="0" smtClean="0"/>
              <a:t>(</a:t>
            </a:r>
            <a:r>
              <a:rPr lang="en-US" dirty="0" smtClean="0"/>
              <a:t>West Greenlandic</a:t>
            </a:r>
            <a:r>
              <a:rPr lang="cs-CZ" dirty="0" smtClean="0"/>
              <a:t>)</a:t>
            </a:r>
            <a:r>
              <a:rPr lang="en-US" dirty="0" smtClean="0"/>
              <a:t>:</a:t>
            </a:r>
            <a:endParaRPr lang="en-US" dirty="0"/>
          </a:p>
          <a:p>
            <a:pPr marL="0" indent="0">
              <a:buNone/>
            </a:pPr>
            <a:r>
              <a:rPr lang="cs-CZ" dirty="0" err="1" smtClean="0"/>
              <a:t>tusaa-nngit-su-usaar-tuaannar-sinnaa-nngi-vip-putit</a:t>
            </a:r>
            <a:endParaRPr lang="cs-CZ" dirty="0"/>
          </a:p>
          <a:p>
            <a:pPr marL="0" indent="0">
              <a:buNone/>
            </a:pPr>
            <a:r>
              <a:rPr lang="cs-CZ" dirty="0" smtClean="0"/>
              <a:t>‘</a:t>
            </a:r>
            <a:r>
              <a:rPr lang="cs-CZ" dirty="0" err="1"/>
              <a:t>hear</a:t>
            </a:r>
            <a:r>
              <a:rPr lang="cs-CZ" dirty="0"/>
              <a:t>’-</a:t>
            </a:r>
            <a:r>
              <a:rPr lang="cs-CZ" dirty="0" err="1"/>
              <a:t>neg</a:t>
            </a:r>
            <a:r>
              <a:rPr lang="cs-CZ" dirty="0"/>
              <a:t>.-intrans.</a:t>
            </a:r>
            <a:r>
              <a:rPr lang="cs-CZ" dirty="0" err="1"/>
              <a:t>participle</a:t>
            </a:r>
            <a:r>
              <a:rPr lang="cs-CZ" dirty="0"/>
              <a:t>-‘</a:t>
            </a:r>
            <a:r>
              <a:rPr lang="cs-CZ" dirty="0" err="1"/>
              <a:t>pretend</a:t>
            </a:r>
            <a:r>
              <a:rPr lang="cs-CZ" dirty="0"/>
              <a:t>’-‘</a:t>
            </a:r>
            <a:r>
              <a:rPr lang="cs-CZ" dirty="0" err="1"/>
              <a:t>all</a:t>
            </a:r>
            <a:r>
              <a:rPr lang="cs-CZ" dirty="0"/>
              <a:t> </a:t>
            </a:r>
            <a:r>
              <a:rPr lang="cs-CZ" dirty="0" err="1"/>
              <a:t>the</a:t>
            </a:r>
            <a:r>
              <a:rPr lang="cs-CZ" dirty="0"/>
              <a:t> time’-‘can’-neg.-‘really’-2nd.sng.indicative</a:t>
            </a:r>
          </a:p>
          <a:p>
            <a:pPr marL="0" indent="0">
              <a:buNone/>
            </a:pPr>
            <a:r>
              <a:rPr lang="en-US" dirty="0" smtClean="0"/>
              <a:t>‘</a:t>
            </a:r>
            <a:r>
              <a:rPr lang="en-US" dirty="0"/>
              <a:t>You simply cannot pretend not to be hearing all the time’</a:t>
            </a:r>
          </a:p>
          <a:p>
            <a:pPr marL="0" indent="0">
              <a:buNone/>
            </a:pPr>
            <a:r>
              <a:rPr lang="en-US" dirty="0"/>
              <a:t> </a:t>
            </a:r>
            <a:endParaRPr lang="cs-CZ" dirty="0"/>
          </a:p>
        </p:txBody>
      </p:sp>
    </p:spTree>
    <p:extLst>
      <p:ext uri="{BB962C8B-B14F-4D97-AF65-F5344CB8AC3E}">
        <p14:creationId xmlns:p14="http://schemas.microsoft.com/office/powerpoint/2010/main" val="2190589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Španělština preferuje více výroky v trpném rodě (oproti angličtině). Při posuzování např. nehody vede pouhý popis činu k mírně rozdílnému pojetí celé situace a tedy k odlišné penalizaci nehody.</a:t>
            </a:r>
            <a:endParaRPr lang="cs-CZ" dirty="0"/>
          </a:p>
        </p:txBody>
      </p:sp>
    </p:spTree>
    <p:extLst>
      <p:ext uri="{BB962C8B-B14F-4D97-AF65-F5344CB8AC3E}">
        <p14:creationId xmlns:p14="http://schemas.microsoft.com/office/powerpoint/2010/main" val="2274116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4. </a:t>
            </a:r>
            <a:r>
              <a:rPr lang="cs-CZ" dirty="0" err="1" smtClean="0"/>
              <a:t>Narrative</a:t>
            </a:r>
            <a:r>
              <a:rPr lang="cs-CZ" dirty="0" smtClean="0"/>
              <a:t> </a:t>
            </a:r>
            <a:r>
              <a:rPr lang="cs-CZ" dirty="0" err="1" smtClean="0"/>
              <a:t>level</a:t>
            </a:r>
            <a:endParaRPr lang="cs-CZ" dirty="0"/>
          </a:p>
        </p:txBody>
      </p:sp>
      <p:sp>
        <p:nvSpPr>
          <p:cNvPr id="3" name="Zástupný symbol pro obsah 2"/>
          <p:cNvSpPr>
            <a:spLocks noGrp="1"/>
          </p:cNvSpPr>
          <p:nvPr>
            <p:ph idx="1"/>
          </p:nvPr>
        </p:nvSpPr>
        <p:spPr/>
        <p:txBody>
          <a:bodyPr>
            <a:normAutofit lnSpcReduction="10000"/>
          </a:bodyPr>
          <a:lstStyle/>
          <a:p>
            <a:r>
              <a:rPr lang="en-US" dirty="0" smtClean="0"/>
              <a:t>Elements: characters, setting, events, goal-directed actions, background, outcomes, genres etc.</a:t>
            </a:r>
          </a:p>
          <a:p>
            <a:endParaRPr lang="en-US" dirty="0" smtClean="0"/>
          </a:p>
          <a:p>
            <a:r>
              <a:rPr lang="en-US" dirty="0" smtClean="0"/>
              <a:t>We remember and understand our lives as narratives. </a:t>
            </a:r>
          </a:p>
          <a:p>
            <a:endParaRPr lang="en-US" dirty="0" smtClean="0"/>
          </a:p>
          <a:p>
            <a:r>
              <a:rPr lang="en-US" dirty="0" smtClean="0"/>
              <a:t>Some psychologist (mostly </a:t>
            </a:r>
            <a:r>
              <a:rPr lang="en-US" dirty="0" err="1" smtClean="0"/>
              <a:t>psychoanalists</a:t>
            </a:r>
            <a:r>
              <a:rPr lang="en-US" dirty="0" smtClean="0"/>
              <a:t> and those working with </a:t>
            </a:r>
            <a:r>
              <a:rPr lang="cs-CZ" dirty="0" smtClean="0"/>
              <a:t>term </a:t>
            </a:r>
            <a:r>
              <a:rPr lang="en-US" i="1" dirty="0" smtClean="0"/>
              <a:t>archetype</a:t>
            </a:r>
            <a:r>
              <a:rPr lang="en-US" dirty="0" smtClean="0"/>
              <a:t>) would say that the general frames of stories of all nations are very similar.</a:t>
            </a:r>
            <a:endParaRPr lang="en-US" dirty="0"/>
          </a:p>
        </p:txBody>
      </p:sp>
    </p:spTree>
    <p:extLst>
      <p:ext uri="{BB962C8B-B14F-4D97-AF65-F5344CB8AC3E}">
        <p14:creationId xmlns:p14="http://schemas.microsoft.com/office/powerpoint/2010/main" val="156617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Argumenty proti lingvistickému relativismu:</a:t>
            </a:r>
            <a:endParaRPr lang="cs-CZ" dirty="0"/>
          </a:p>
        </p:txBody>
      </p:sp>
      <p:sp>
        <p:nvSpPr>
          <p:cNvPr id="3" name="Zástupný symbol pro obsah 2"/>
          <p:cNvSpPr>
            <a:spLocks noGrp="1"/>
          </p:cNvSpPr>
          <p:nvPr>
            <p:ph idx="1"/>
          </p:nvPr>
        </p:nvSpPr>
        <p:spPr>
          <a:xfrm>
            <a:off x="628650" y="1825625"/>
            <a:ext cx="7886700" cy="4823750"/>
          </a:xfrm>
        </p:spPr>
        <p:txBody>
          <a:bodyPr>
            <a:normAutofit fontScale="77500" lnSpcReduction="20000"/>
          </a:bodyPr>
          <a:lstStyle/>
          <a:p>
            <a:pPr marL="514350" indent="-514350">
              <a:buAutoNum type="arabicPeriod"/>
            </a:pPr>
            <a:r>
              <a:rPr lang="cs-CZ" dirty="0" smtClean="0"/>
              <a:t>S. </a:t>
            </a:r>
            <a:r>
              <a:rPr lang="cs-CZ" dirty="0" err="1" smtClean="0"/>
              <a:t>Pinker</a:t>
            </a:r>
            <a:r>
              <a:rPr lang="cs-CZ" dirty="0" smtClean="0"/>
              <a:t> (</a:t>
            </a:r>
            <a:r>
              <a:rPr lang="cs-CZ" i="1" dirty="0" err="1" smtClean="0"/>
              <a:t>Language</a:t>
            </a:r>
            <a:r>
              <a:rPr lang="cs-CZ" i="1" dirty="0" smtClean="0"/>
              <a:t> </a:t>
            </a:r>
            <a:r>
              <a:rPr lang="cs-CZ" i="1" dirty="0" err="1" smtClean="0"/>
              <a:t>instinct</a:t>
            </a:r>
            <a:r>
              <a:rPr lang="cs-CZ" dirty="0" smtClean="0"/>
              <a:t>): </a:t>
            </a:r>
            <a:r>
              <a:rPr lang="cs-CZ" dirty="0" err="1" smtClean="0"/>
              <a:t>Hopiové</a:t>
            </a:r>
            <a:r>
              <a:rPr lang="cs-CZ" dirty="0" smtClean="0"/>
              <a:t> ve skutečnosti dokážou o čase hovořit velmi sofistikovaně.</a:t>
            </a:r>
          </a:p>
          <a:p>
            <a:pPr marL="514350" indent="-514350">
              <a:buAutoNum type="arabicPeriod"/>
            </a:pPr>
            <a:r>
              <a:rPr lang="cs-CZ" dirty="0" err="1" smtClean="0"/>
              <a:t>Pinker</a:t>
            </a:r>
            <a:r>
              <a:rPr lang="cs-CZ" dirty="0" smtClean="0"/>
              <a:t>: Někteří lidé po mrtvici nedokážou mluvit, ale dokážou i přes to myslet. Tzn. neschopnost mluvit zde nenarušuje jiné kognitivní funkce.</a:t>
            </a:r>
          </a:p>
          <a:p>
            <a:pPr marL="514350" indent="-514350">
              <a:buAutoNum type="arabicPeriod"/>
            </a:pPr>
            <a:r>
              <a:rPr lang="cs-CZ" dirty="0" err="1" smtClean="0"/>
              <a:t>Pinker</a:t>
            </a:r>
            <a:r>
              <a:rPr lang="cs-CZ" dirty="0" smtClean="0"/>
              <a:t>: Hluchoněmý jedinec </a:t>
            </a:r>
            <a:r>
              <a:rPr lang="cs-CZ" dirty="0" err="1" smtClean="0"/>
              <a:t>Ildefonso</a:t>
            </a:r>
            <a:r>
              <a:rPr lang="cs-CZ" dirty="0" smtClean="0"/>
              <a:t> se naučil ASL v 27 letech. Poté sděloval zážitky ze svého předchozího života, </a:t>
            </a:r>
            <a:r>
              <a:rPr lang="cs-CZ" dirty="0" smtClean="0"/>
              <a:t>což </a:t>
            </a:r>
            <a:r>
              <a:rPr lang="cs-CZ" dirty="0" smtClean="0"/>
              <a:t>by teoreticky neměl být schopen, když neznal jazyk, který determinuje vědomí.</a:t>
            </a:r>
          </a:p>
          <a:p>
            <a:pPr marL="514350" indent="-514350">
              <a:buAutoNum type="arabicPeriod"/>
            </a:pPr>
            <a:r>
              <a:rPr lang="cs-CZ" dirty="0" err="1" smtClean="0"/>
              <a:t>Chandler</a:t>
            </a:r>
            <a:r>
              <a:rPr lang="cs-CZ" dirty="0" smtClean="0"/>
              <a:t> (1995): básně většinou využívají zcela jiná slova s jinými asonancemi atd., ale i přesto je význam básně zachován.</a:t>
            </a:r>
          </a:p>
          <a:p>
            <a:pPr marL="0" indent="0">
              <a:buNone/>
            </a:pPr>
            <a:r>
              <a:rPr lang="cs-CZ" dirty="0" smtClean="0"/>
              <a:t>ALE!: </a:t>
            </a:r>
            <a:r>
              <a:rPr lang="cs-CZ" dirty="0" err="1" smtClean="0"/>
              <a:t>Pinker</a:t>
            </a:r>
            <a:r>
              <a:rPr lang="cs-CZ" dirty="0" smtClean="0"/>
              <a:t> jen dokazuje, že myšlení existuje mimo řeč, což se zase nijak nedotýká lingvistického relativismu</a:t>
            </a:r>
            <a:r>
              <a:rPr lang="cs-CZ" dirty="0" smtClean="0"/>
              <a:t>.</a:t>
            </a:r>
          </a:p>
          <a:p>
            <a:pPr marL="0" indent="0">
              <a:buNone/>
            </a:pPr>
            <a:r>
              <a:rPr lang="en-US" dirty="0" err="1" smtClean="0"/>
              <a:t>Boroditsky</a:t>
            </a:r>
            <a:r>
              <a:rPr lang="cs-CZ" dirty="0" smtClean="0"/>
              <a:t>:</a:t>
            </a:r>
            <a:r>
              <a:rPr lang="en-US" dirty="0" smtClean="0"/>
              <a:t> "</a:t>
            </a:r>
            <a:r>
              <a:rPr lang="en-US" dirty="0"/>
              <a:t>Simply showing that speakers of different languages think differently doesn't tell us whether it's language that shapes thought or the other way around." </a:t>
            </a:r>
            <a:endParaRPr lang="cs-CZ" dirty="0"/>
          </a:p>
        </p:txBody>
      </p:sp>
    </p:spTree>
    <p:extLst>
      <p:ext uri="{BB962C8B-B14F-4D97-AF65-F5344CB8AC3E}">
        <p14:creationId xmlns:p14="http://schemas.microsoft.com/office/powerpoint/2010/main" val="3524396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959271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a:t>
            </a:r>
            <a:r>
              <a:rPr lang="cs-CZ" dirty="0" err="1" smtClean="0"/>
              <a:t>culture</a:t>
            </a:r>
            <a:r>
              <a:rPr lang="cs-CZ" dirty="0" smtClean="0"/>
              <a:t> </a:t>
            </a:r>
            <a:r>
              <a:rPr lang="cs-CZ" dirty="0" err="1" smtClean="0"/>
              <a:t>influences</a:t>
            </a:r>
            <a:r>
              <a:rPr lang="cs-CZ" dirty="0" smtClean="0"/>
              <a:t> </a:t>
            </a:r>
            <a:r>
              <a:rPr lang="cs-CZ" dirty="0" err="1" smtClean="0"/>
              <a:t>our</a:t>
            </a:r>
            <a:r>
              <a:rPr lang="cs-CZ" dirty="0" smtClean="0"/>
              <a:t> </a:t>
            </a:r>
            <a:r>
              <a:rPr lang="cs-CZ" dirty="0" err="1" smtClean="0"/>
              <a:t>perception</a:t>
            </a:r>
            <a:r>
              <a:rPr lang="cs-CZ" dirty="0" smtClean="0"/>
              <a:t>? – </a:t>
            </a:r>
            <a:r>
              <a:rPr lang="cs-CZ" dirty="0" err="1" smtClean="0"/>
              <a:t>Values</a:t>
            </a:r>
            <a:r>
              <a:rPr lang="cs-CZ" dirty="0" smtClean="0"/>
              <a:t> and </a:t>
            </a:r>
            <a:r>
              <a:rPr lang="cs-CZ" dirty="0" err="1" smtClean="0"/>
              <a:t>needs</a:t>
            </a:r>
            <a:endParaRPr lang="en-US" dirty="0"/>
          </a:p>
        </p:txBody>
      </p:sp>
      <p:sp>
        <p:nvSpPr>
          <p:cNvPr id="3" name="Zástupný symbol pro obsah 2"/>
          <p:cNvSpPr>
            <a:spLocks noGrp="1"/>
          </p:cNvSpPr>
          <p:nvPr>
            <p:ph sz="quarter" idx="1"/>
          </p:nvPr>
        </p:nvSpPr>
        <p:spPr/>
        <p:txBody>
          <a:bodyPr/>
          <a:lstStyle/>
          <a:p>
            <a:r>
              <a:rPr lang="cs-CZ" dirty="0" err="1" smtClean="0"/>
              <a:t>Example</a:t>
            </a:r>
            <a:r>
              <a:rPr lang="cs-CZ" dirty="0" smtClean="0"/>
              <a:t>: </a:t>
            </a:r>
            <a:r>
              <a:rPr lang="cs-CZ" dirty="0" err="1" smtClean="0"/>
              <a:t>Bruner</a:t>
            </a:r>
            <a:r>
              <a:rPr lang="cs-CZ" dirty="0" smtClean="0"/>
              <a:t> </a:t>
            </a:r>
            <a:r>
              <a:rPr lang="cs-CZ" dirty="0" smtClean="0">
                <a:cs typeface="Arial"/>
              </a:rPr>
              <a:t>&amp; </a:t>
            </a:r>
            <a:r>
              <a:rPr lang="cs-CZ" dirty="0" err="1" smtClean="0">
                <a:cs typeface="Arial"/>
              </a:rPr>
              <a:t>Goodman</a:t>
            </a:r>
            <a:r>
              <a:rPr lang="cs-CZ" dirty="0" smtClean="0">
                <a:cs typeface="Arial"/>
              </a:rPr>
              <a:t> (1947). </a:t>
            </a:r>
            <a:r>
              <a:rPr lang="cs-CZ" i="1" dirty="0" err="1" smtClean="0">
                <a:cs typeface="Arial"/>
              </a:rPr>
              <a:t>Value</a:t>
            </a:r>
            <a:r>
              <a:rPr lang="cs-CZ" i="1" dirty="0" smtClean="0">
                <a:cs typeface="Arial"/>
              </a:rPr>
              <a:t> and </a:t>
            </a:r>
            <a:r>
              <a:rPr lang="cs-CZ" i="1" dirty="0" err="1" smtClean="0">
                <a:cs typeface="Arial"/>
              </a:rPr>
              <a:t>needs</a:t>
            </a:r>
            <a:r>
              <a:rPr lang="cs-CZ" i="1" dirty="0" smtClean="0">
                <a:cs typeface="Arial"/>
              </a:rPr>
              <a:t> as </a:t>
            </a:r>
            <a:r>
              <a:rPr lang="cs-CZ" i="1" dirty="0" err="1" smtClean="0">
                <a:cs typeface="Arial"/>
              </a:rPr>
              <a:t>organizing</a:t>
            </a:r>
            <a:r>
              <a:rPr lang="cs-CZ" i="1" dirty="0" smtClean="0">
                <a:cs typeface="Arial"/>
              </a:rPr>
              <a:t> </a:t>
            </a:r>
            <a:r>
              <a:rPr lang="cs-CZ" i="1" dirty="0" err="1" smtClean="0">
                <a:cs typeface="Arial"/>
              </a:rPr>
              <a:t>factors</a:t>
            </a:r>
            <a:r>
              <a:rPr lang="cs-CZ" i="1" dirty="0" smtClean="0">
                <a:cs typeface="Arial"/>
              </a:rPr>
              <a:t> in </a:t>
            </a:r>
            <a:r>
              <a:rPr lang="cs-CZ" i="1" dirty="0" err="1" smtClean="0">
                <a:cs typeface="Arial"/>
              </a:rPr>
              <a:t>perception</a:t>
            </a:r>
            <a:r>
              <a:rPr lang="cs-CZ" i="1" dirty="0" smtClean="0">
                <a:cs typeface="Arial"/>
              </a:rPr>
              <a:t>.</a:t>
            </a:r>
          </a:p>
          <a:p>
            <a:pPr lvl="1"/>
            <a:r>
              <a:rPr lang="cs-CZ" dirty="0" smtClean="0"/>
              <a:t>N = 30, 10 </a:t>
            </a:r>
            <a:r>
              <a:rPr lang="cs-CZ" dirty="0" err="1" smtClean="0"/>
              <a:t>year</a:t>
            </a:r>
            <a:r>
              <a:rPr lang="cs-CZ" dirty="0" smtClean="0"/>
              <a:t> </a:t>
            </a:r>
            <a:r>
              <a:rPr lang="cs-CZ" dirty="0" err="1" smtClean="0"/>
              <a:t>old</a:t>
            </a:r>
            <a:r>
              <a:rPr lang="cs-CZ" dirty="0" smtClean="0"/>
              <a:t>, </a:t>
            </a:r>
            <a:r>
              <a:rPr lang="cs-CZ" dirty="0" err="1" smtClean="0"/>
              <a:t>normal</a:t>
            </a:r>
            <a:r>
              <a:rPr lang="cs-CZ" dirty="0" smtClean="0"/>
              <a:t> </a:t>
            </a:r>
            <a:r>
              <a:rPr lang="cs-CZ" dirty="0" err="1" smtClean="0"/>
              <a:t>intelligence</a:t>
            </a:r>
            <a:endParaRPr lang="cs-CZ" dirty="0" smtClean="0"/>
          </a:p>
          <a:p>
            <a:pPr lvl="1"/>
            <a:r>
              <a:rPr lang="cs-CZ" dirty="0" smtClean="0"/>
              <a:t>3 </a:t>
            </a:r>
            <a:r>
              <a:rPr lang="cs-CZ" dirty="0" err="1" smtClean="0"/>
              <a:t>groups</a:t>
            </a:r>
            <a:endParaRPr lang="cs-CZ" dirty="0" smtClean="0"/>
          </a:p>
          <a:p>
            <a:pPr lvl="2"/>
            <a:r>
              <a:rPr lang="cs-CZ" dirty="0" smtClean="0"/>
              <a:t>2 </a:t>
            </a:r>
            <a:r>
              <a:rPr lang="cs-CZ" dirty="0" err="1" smtClean="0"/>
              <a:t>experimental</a:t>
            </a:r>
            <a:r>
              <a:rPr lang="cs-CZ" dirty="0" smtClean="0"/>
              <a:t>: </a:t>
            </a:r>
            <a:r>
              <a:rPr lang="cs-CZ" dirty="0" err="1" smtClean="0"/>
              <a:t>poor</a:t>
            </a:r>
            <a:r>
              <a:rPr lang="cs-CZ" dirty="0" smtClean="0"/>
              <a:t> and </a:t>
            </a:r>
            <a:r>
              <a:rPr lang="cs-CZ" dirty="0" err="1" smtClean="0"/>
              <a:t>rich</a:t>
            </a:r>
            <a:r>
              <a:rPr lang="cs-CZ" dirty="0" smtClean="0"/>
              <a:t> </a:t>
            </a:r>
            <a:r>
              <a:rPr lang="cs-CZ" dirty="0" err="1" smtClean="0"/>
              <a:t>families</a:t>
            </a:r>
            <a:r>
              <a:rPr lang="cs-CZ" dirty="0" smtClean="0"/>
              <a:t> – </a:t>
            </a:r>
            <a:r>
              <a:rPr lang="cs-CZ" dirty="0" err="1" smtClean="0"/>
              <a:t>coins</a:t>
            </a:r>
            <a:r>
              <a:rPr lang="cs-CZ" dirty="0" smtClean="0"/>
              <a:t> (1x </a:t>
            </a:r>
            <a:r>
              <a:rPr lang="cs-CZ" dirty="0" err="1" smtClean="0"/>
              <a:t>according</a:t>
            </a:r>
            <a:r>
              <a:rPr lang="cs-CZ" dirty="0" smtClean="0"/>
              <a:t> to </a:t>
            </a:r>
            <a:r>
              <a:rPr lang="cs-CZ" dirty="0" err="1" smtClean="0"/>
              <a:t>memory</a:t>
            </a:r>
            <a:r>
              <a:rPr lang="cs-CZ" dirty="0" smtClean="0"/>
              <a:t>, 1x </a:t>
            </a:r>
            <a:r>
              <a:rPr lang="cs-CZ" dirty="0" err="1" smtClean="0"/>
              <a:t>after</a:t>
            </a:r>
            <a:r>
              <a:rPr lang="cs-CZ" dirty="0" smtClean="0"/>
              <a:t> </a:t>
            </a:r>
            <a:r>
              <a:rPr lang="cs-CZ" dirty="0" err="1" smtClean="0"/>
              <a:t>presentation</a:t>
            </a:r>
            <a:r>
              <a:rPr lang="cs-CZ" dirty="0" smtClean="0"/>
              <a:t>)</a:t>
            </a:r>
          </a:p>
          <a:p>
            <a:pPr lvl="2"/>
            <a:r>
              <a:rPr lang="cs-CZ" dirty="0" smtClean="0"/>
              <a:t>1 </a:t>
            </a:r>
            <a:r>
              <a:rPr lang="cs-CZ" dirty="0" err="1" smtClean="0"/>
              <a:t>control</a:t>
            </a:r>
            <a:r>
              <a:rPr lang="cs-CZ" dirty="0" smtClean="0"/>
              <a:t>: </a:t>
            </a:r>
            <a:r>
              <a:rPr lang="cs-CZ" dirty="0" err="1" smtClean="0"/>
              <a:t>cardboard</a:t>
            </a:r>
            <a:r>
              <a:rPr lang="cs-CZ" dirty="0" smtClean="0"/>
              <a:t> </a:t>
            </a:r>
            <a:r>
              <a:rPr lang="cs-CZ" dirty="0" err="1" smtClean="0"/>
              <a:t>discs</a:t>
            </a:r>
            <a:r>
              <a:rPr lang="cs-CZ" dirty="0" smtClean="0"/>
              <a:t> </a:t>
            </a:r>
            <a:r>
              <a:rPr lang="cs-CZ" dirty="0" err="1" smtClean="0"/>
              <a:t>of</a:t>
            </a:r>
            <a:r>
              <a:rPr lang="cs-CZ" dirty="0" smtClean="0"/>
              <a:t> </a:t>
            </a:r>
            <a:r>
              <a:rPr lang="cs-CZ" dirty="0" err="1" smtClean="0"/>
              <a:t>the</a:t>
            </a:r>
            <a:r>
              <a:rPr lang="cs-CZ" dirty="0" smtClean="0"/>
              <a:t> </a:t>
            </a:r>
            <a:r>
              <a:rPr lang="cs-CZ" dirty="0" err="1" smtClean="0"/>
              <a:t>same</a:t>
            </a:r>
            <a:r>
              <a:rPr lang="cs-CZ" dirty="0" smtClean="0"/>
              <a:t> </a:t>
            </a:r>
            <a:r>
              <a:rPr lang="cs-CZ" dirty="0" err="1" smtClean="0"/>
              <a:t>size</a:t>
            </a:r>
            <a:endParaRPr lang="cs-CZ" dirty="0" smtClean="0"/>
          </a:p>
          <a:p>
            <a:pPr lvl="2"/>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634" y="4583707"/>
            <a:ext cx="680571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44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a:t>
            </a:r>
            <a:r>
              <a:rPr lang="cs-CZ" dirty="0" err="1" smtClean="0"/>
              <a:t>culture</a:t>
            </a:r>
            <a:r>
              <a:rPr lang="cs-CZ" dirty="0" smtClean="0"/>
              <a:t> </a:t>
            </a:r>
            <a:r>
              <a:rPr lang="cs-CZ" dirty="0" err="1" smtClean="0"/>
              <a:t>influences</a:t>
            </a:r>
            <a:r>
              <a:rPr lang="cs-CZ" dirty="0" smtClean="0"/>
              <a:t> </a:t>
            </a:r>
            <a:r>
              <a:rPr lang="cs-CZ" dirty="0" err="1" smtClean="0"/>
              <a:t>our</a:t>
            </a:r>
            <a:r>
              <a:rPr lang="cs-CZ" dirty="0" smtClean="0"/>
              <a:t> </a:t>
            </a:r>
            <a:r>
              <a:rPr lang="cs-CZ" dirty="0" err="1" smtClean="0"/>
              <a:t>perception</a:t>
            </a:r>
            <a:r>
              <a:rPr lang="cs-CZ" dirty="0" smtClean="0"/>
              <a:t>?</a:t>
            </a:r>
            <a:endParaRPr lang="en-US" dirty="0"/>
          </a:p>
        </p:txBody>
      </p:sp>
      <p:sp>
        <p:nvSpPr>
          <p:cNvPr id="3" name="Zástupný symbol pro obsah 2"/>
          <p:cNvSpPr>
            <a:spLocks noGrp="1"/>
          </p:cNvSpPr>
          <p:nvPr>
            <p:ph sz="quarter" idx="1"/>
          </p:nvPr>
        </p:nvSpPr>
        <p:spPr>
          <a:xfrm>
            <a:off x="628650" y="1825625"/>
            <a:ext cx="3558339" cy="4351338"/>
          </a:xfrm>
        </p:spPr>
        <p:txBody>
          <a:bodyPr/>
          <a:lstStyle/>
          <a:p>
            <a:r>
              <a:rPr lang="cs-CZ" dirty="0" err="1" smtClean="0"/>
              <a:t>Results</a:t>
            </a:r>
            <a:r>
              <a:rPr lang="cs-CZ" dirty="0" smtClean="0"/>
              <a:t>:</a:t>
            </a:r>
          </a:p>
          <a:p>
            <a:pPr marL="457200" lvl="1" indent="0">
              <a:buNone/>
            </a:pPr>
            <a:r>
              <a:rPr lang="cs-CZ" dirty="0" err="1" smtClean="0"/>
              <a:t>Poor</a:t>
            </a:r>
            <a:r>
              <a:rPr lang="cs-CZ" dirty="0" smtClean="0"/>
              <a:t> </a:t>
            </a:r>
            <a:r>
              <a:rPr lang="cs-CZ" dirty="0" err="1" smtClean="0"/>
              <a:t>overestimate</a:t>
            </a:r>
            <a:r>
              <a:rPr lang="cs-CZ" dirty="0" smtClean="0"/>
              <a:t> </a:t>
            </a:r>
            <a:r>
              <a:rPr lang="cs-CZ" dirty="0" err="1" smtClean="0"/>
              <a:t>size</a:t>
            </a:r>
            <a:r>
              <a:rPr lang="cs-CZ" dirty="0" smtClean="0"/>
              <a:t> </a:t>
            </a:r>
            <a:r>
              <a:rPr lang="cs-CZ" dirty="0" err="1" smtClean="0"/>
              <a:t>of</a:t>
            </a:r>
            <a:r>
              <a:rPr lang="cs-CZ" dirty="0" smtClean="0"/>
              <a:t> </a:t>
            </a:r>
            <a:r>
              <a:rPr lang="cs-CZ" dirty="0" err="1" smtClean="0"/>
              <a:t>the</a:t>
            </a:r>
            <a:r>
              <a:rPr lang="cs-CZ" dirty="0" smtClean="0"/>
              <a:t> </a:t>
            </a:r>
            <a:r>
              <a:rPr lang="cs-CZ" dirty="0" err="1" smtClean="0"/>
              <a:t>coins</a:t>
            </a:r>
            <a:r>
              <a:rPr lang="cs-CZ" dirty="0" smtClean="0"/>
              <a:t> </a:t>
            </a:r>
            <a:r>
              <a:rPr lang="cs-CZ" dirty="0" err="1" smtClean="0"/>
              <a:t>considerably</a:t>
            </a:r>
            <a:r>
              <a:rPr lang="cs-CZ" dirty="0" smtClean="0"/>
              <a:t> more </a:t>
            </a:r>
            <a:r>
              <a:rPr lang="cs-CZ" dirty="0" err="1" smtClean="0"/>
              <a:t>than</a:t>
            </a:r>
            <a:r>
              <a:rPr lang="cs-CZ" dirty="0" smtClean="0"/>
              <a:t> </a:t>
            </a:r>
            <a:r>
              <a:rPr lang="cs-CZ" dirty="0" err="1" smtClean="0"/>
              <a:t>the</a:t>
            </a:r>
            <a:r>
              <a:rPr lang="cs-CZ" dirty="0" smtClean="0"/>
              <a:t> </a:t>
            </a:r>
            <a:r>
              <a:rPr lang="cs-CZ" dirty="0" err="1" smtClean="0"/>
              <a:t>rich</a:t>
            </a:r>
            <a:r>
              <a:rPr lang="cs-CZ" dirty="0" smtClean="0"/>
              <a:t>.</a:t>
            </a:r>
          </a:p>
        </p:txBody>
      </p:sp>
      <p:pic>
        <p:nvPicPr>
          <p:cNvPr id="5" name="Zástupný symbol pro obsah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355976" y="1196752"/>
            <a:ext cx="4334073" cy="5208768"/>
          </a:xfrm>
        </p:spPr>
      </p:pic>
    </p:spTree>
    <p:extLst>
      <p:ext uri="{BB962C8B-B14F-4D97-AF65-F5344CB8AC3E}">
        <p14:creationId xmlns:p14="http://schemas.microsoft.com/office/powerpoint/2010/main" val="4232140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What is language?</a:t>
            </a:r>
            <a:br>
              <a:rPr lang="cs-CZ" dirty="0" smtClean="0"/>
            </a:b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r>
              <a:rPr lang="en-US" dirty="0" smtClean="0"/>
              <a:t>There are several levels of meaning articulation in languages:</a:t>
            </a:r>
          </a:p>
          <a:p>
            <a:pPr marL="0" indent="0">
              <a:buNone/>
            </a:pPr>
            <a:endParaRPr lang="en-US" dirty="0" smtClean="0"/>
          </a:p>
          <a:p>
            <a:pPr marL="514350" indent="-514350">
              <a:buAutoNum type="arabicPeriod"/>
            </a:pPr>
            <a:r>
              <a:rPr lang="en-US" dirty="0" smtClean="0"/>
              <a:t>Phonological level</a:t>
            </a:r>
          </a:p>
          <a:p>
            <a:pPr marL="514350" indent="-514350">
              <a:buAutoNum type="arabicPeriod"/>
            </a:pPr>
            <a:r>
              <a:rPr lang="en-US" dirty="0" smtClean="0"/>
              <a:t>Nominal or categorical level</a:t>
            </a:r>
          </a:p>
          <a:p>
            <a:pPr marL="514350" indent="-514350">
              <a:buAutoNum type="arabicPeriod"/>
            </a:pPr>
            <a:r>
              <a:rPr lang="en-US" dirty="0" smtClean="0"/>
              <a:t>Sentential or propositional level</a:t>
            </a:r>
          </a:p>
          <a:p>
            <a:pPr marL="514350" indent="-514350">
              <a:buAutoNum type="arabicPeriod"/>
            </a:pPr>
            <a:r>
              <a:rPr lang="en-US" dirty="0" smtClean="0"/>
              <a:t>Narrative level (J. Bruner)</a:t>
            </a:r>
          </a:p>
          <a:p>
            <a:pPr marL="0" indent="0">
              <a:buNone/>
            </a:pPr>
            <a:endParaRPr lang="en-US" dirty="0" smtClean="0"/>
          </a:p>
          <a:p>
            <a:pPr marL="0" indent="0">
              <a:buNone/>
            </a:pPr>
            <a:r>
              <a:rPr lang="en-US" dirty="0" smtClean="0"/>
              <a:t>Every level (except the phonological) uses the elements of previous level.</a:t>
            </a:r>
          </a:p>
          <a:p>
            <a:pPr marL="0" indent="0">
              <a:buNone/>
            </a:pPr>
            <a:r>
              <a:rPr lang="en-US" dirty="0" smtClean="0"/>
              <a:t>These levels also represent developmental levels.</a:t>
            </a:r>
            <a:endParaRPr lang="en-US" dirty="0"/>
          </a:p>
        </p:txBody>
      </p:sp>
    </p:spTree>
    <p:extLst>
      <p:ext uri="{BB962C8B-B14F-4D97-AF65-F5344CB8AC3E}">
        <p14:creationId xmlns:p14="http://schemas.microsoft.com/office/powerpoint/2010/main" val="2062708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a:t>
            </a:r>
            <a:r>
              <a:rPr lang="cs-CZ" dirty="0" err="1" smtClean="0"/>
              <a:t>culture</a:t>
            </a:r>
            <a:r>
              <a:rPr lang="cs-CZ" dirty="0" smtClean="0"/>
              <a:t> </a:t>
            </a:r>
            <a:r>
              <a:rPr lang="cs-CZ" dirty="0" err="1" smtClean="0"/>
              <a:t>influences</a:t>
            </a:r>
            <a:r>
              <a:rPr lang="cs-CZ" dirty="0" smtClean="0"/>
              <a:t> </a:t>
            </a:r>
            <a:r>
              <a:rPr lang="cs-CZ" dirty="0" err="1" smtClean="0"/>
              <a:t>our</a:t>
            </a:r>
            <a:r>
              <a:rPr lang="cs-CZ" dirty="0" smtClean="0"/>
              <a:t> </a:t>
            </a:r>
            <a:r>
              <a:rPr lang="cs-CZ" dirty="0" err="1" smtClean="0"/>
              <a:t>perception</a:t>
            </a:r>
            <a:r>
              <a:rPr lang="cs-CZ" dirty="0" smtClean="0"/>
              <a:t>? – </a:t>
            </a:r>
            <a:r>
              <a:rPr lang="cs-CZ" dirty="0" err="1" smtClean="0"/>
              <a:t>Values</a:t>
            </a:r>
            <a:r>
              <a:rPr lang="cs-CZ" dirty="0" smtClean="0"/>
              <a:t> and </a:t>
            </a:r>
            <a:r>
              <a:rPr lang="cs-CZ" dirty="0" err="1" smtClean="0"/>
              <a:t>needs</a:t>
            </a:r>
            <a:endParaRPr lang="en-US" dirty="0"/>
          </a:p>
        </p:txBody>
      </p:sp>
      <p:sp>
        <p:nvSpPr>
          <p:cNvPr id="5" name="Zástupný symbol pro obsah 4"/>
          <p:cNvSpPr>
            <a:spLocks noGrp="1"/>
          </p:cNvSpPr>
          <p:nvPr>
            <p:ph sz="quarter" idx="1"/>
          </p:nvPr>
        </p:nvSpPr>
        <p:spPr/>
        <p:txBody>
          <a:bodyPr/>
          <a:lstStyle/>
          <a:p>
            <a:r>
              <a:rPr lang="cs-CZ" dirty="0" err="1" smtClean="0"/>
              <a:t>Bruner</a:t>
            </a:r>
            <a:r>
              <a:rPr lang="cs-CZ" dirty="0" smtClean="0"/>
              <a:t> </a:t>
            </a:r>
            <a:r>
              <a:rPr lang="cs-CZ" dirty="0" smtClean="0">
                <a:cs typeface="Arial"/>
              </a:rPr>
              <a:t>&amp; </a:t>
            </a:r>
            <a:r>
              <a:rPr lang="cs-CZ" dirty="0" err="1" smtClean="0">
                <a:cs typeface="Arial"/>
              </a:rPr>
              <a:t>Goodman</a:t>
            </a:r>
            <a:r>
              <a:rPr lang="cs-CZ" dirty="0" smtClean="0">
                <a:cs typeface="Arial"/>
              </a:rPr>
              <a:t> </a:t>
            </a:r>
            <a:r>
              <a:rPr lang="cs-CZ" dirty="0" err="1" smtClean="0">
                <a:cs typeface="Arial"/>
              </a:rPr>
              <a:t>conclusion</a:t>
            </a:r>
            <a:r>
              <a:rPr lang="cs-CZ" dirty="0" smtClean="0">
                <a:cs typeface="Arial"/>
              </a:rPr>
              <a:t>:</a:t>
            </a:r>
          </a:p>
          <a:p>
            <a:pPr lvl="1"/>
            <a:r>
              <a:rPr lang="cs-CZ" dirty="0" err="1" smtClean="0"/>
              <a:t>Need</a:t>
            </a:r>
            <a:r>
              <a:rPr lang="cs-CZ" dirty="0" smtClean="0"/>
              <a:t> </a:t>
            </a:r>
            <a:r>
              <a:rPr lang="cs-CZ" dirty="0" err="1" smtClean="0"/>
              <a:t>for</a:t>
            </a:r>
            <a:r>
              <a:rPr lang="cs-CZ" dirty="0" smtClean="0"/>
              <a:t> </a:t>
            </a:r>
            <a:r>
              <a:rPr lang="cs-CZ" dirty="0" err="1" smtClean="0"/>
              <a:t>money</a:t>
            </a:r>
            <a:r>
              <a:rPr lang="cs-CZ" dirty="0" smtClean="0"/>
              <a:t> </a:t>
            </a:r>
            <a:r>
              <a:rPr lang="cs-CZ" dirty="0" err="1" smtClean="0"/>
              <a:t>among</a:t>
            </a:r>
            <a:r>
              <a:rPr lang="cs-CZ" dirty="0" smtClean="0"/>
              <a:t> </a:t>
            </a:r>
            <a:r>
              <a:rPr lang="cs-CZ" dirty="0" err="1" smtClean="0"/>
              <a:t>the</a:t>
            </a:r>
            <a:r>
              <a:rPr lang="cs-CZ" dirty="0" smtClean="0"/>
              <a:t> </a:t>
            </a:r>
            <a:r>
              <a:rPr lang="cs-CZ" dirty="0" err="1" smtClean="0"/>
              <a:t>children</a:t>
            </a:r>
            <a:r>
              <a:rPr lang="cs-CZ" dirty="0" smtClean="0"/>
              <a:t> </a:t>
            </a:r>
            <a:r>
              <a:rPr lang="cs-CZ" dirty="0" err="1" smtClean="0"/>
              <a:t>from</a:t>
            </a:r>
            <a:r>
              <a:rPr lang="cs-CZ" dirty="0" smtClean="0"/>
              <a:t> </a:t>
            </a:r>
            <a:r>
              <a:rPr lang="cs-CZ" dirty="0" err="1" smtClean="0"/>
              <a:t>poor</a:t>
            </a:r>
            <a:r>
              <a:rPr lang="cs-CZ" dirty="0" smtClean="0"/>
              <a:t> </a:t>
            </a:r>
            <a:r>
              <a:rPr lang="cs-CZ" dirty="0" err="1" smtClean="0"/>
              <a:t>families</a:t>
            </a:r>
            <a:r>
              <a:rPr lang="cs-CZ" dirty="0" smtClean="0"/>
              <a:t> (Boston </a:t>
            </a:r>
            <a:r>
              <a:rPr lang="cs-CZ" dirty="0" err="1" smtClean="0"/>
              <a:t>slums</a:t>
            </a:r>
            <a:r>
              <a:rPr lang="cs-CZ" dirty="0" smtClean="0"/>
              <a:t>) </a:t>
            </a:r>
            <a:r>
              <a:rPr lang="cs-CZ" dirty="0" err="1" smtClean="0"/>
              <a:t>influenced</a:t>
            </a:r>
            <a:r>
              <a:rPr lang="cs-CZ" dirty="0" smtClean="0"/>
              <a:t> </a:t>
            </a:r>
            <a:r>
              <a:rPr lang="cs-CZ" dirty="0" err="1" smtClean="0"/>
              <a:t>their</a:t>
            </a:r>
            <a:r>
              <a:rPr lang="cs-CZ" dirty="0" smtClean="0"/>
              <a:t> </a:t>
            </a:r>
            <a:r>
              <a:rPr lang="cs-CZ" dirty="0" err="1" smtClean="0"/>
              <a:t>perception</a:t>
            </a:r>
            <a:r>
              <a:rPr lang="cs-CZ" dirty="0" smtClean="0"/>
              <a:t> </a:t>
            </a:r>
            <a:r>
              <a:rPr lang="cs-CZ" dirty="0" err="1" smtClean="0"/>
              <a:t>of</a:t>
            </a:r>
            <a:r>
              <a:rPr lang="cs-CZ" dirty="0" smtClean="0"/>
              <a:t> </a:t>
            </a:r>
            <a:r>
              <a:rPr lang="cs-CZ" dirty="0" err="1" smtClean="0"/>
              <a:t>the</a:t>
            </a:r>
            <a:r>
              <a:rPr lang="cs-CZ" dirty="0" smtClean="0"/>
              <a:t> </a:t>
            </a:r>
            <a:r>
              <a:rPr lang="cs-CZ" dirty="0" err="1" smtClean="0"/>
              <a:t>coins</a:t>
            </a:r>
            <a:r>
              <a:rPr lang="cs-CZ" dirty="0" smtClean="0"/>
              <a:t>.</a:t>
            </a:r>
          </a:p>
          <a:p>
            <a:pPr lvl="1"/>
            <a:r>
              <a:rPr lang="cs-CZ" dirty="0" err="1" smtClean="0"/>
              <a:t>Replicated</a:t>
            </a:r>
            <a:r>
              <a:rPr lang="cs-CZ" dirty="0" smtClean="0"/>
              <a:t> in </a:t>
            </a:r>
            <a:r>
              <a:rPr lang="cs-CZ" dirty="0" err="1" smtClean="0"/>
              <a:t>Hong</a:t>
            </a:r>
            <a:r>
              <a:rPr lang="cs-CZ" dirty="0" smtClean="0"/>
              <a:t> Kong </a:t>
            </a:r>
            <a:r>
              <a:rPr lang="cs-CZ" dirty="0" err="1" smtClean="0"/>
              <a:t>with</a:t>
            </a:r>
            <a:r>
              <a:rPr lang="cs-CZ" dirty="0" smtClean="0"/>
              <a:t> </a:t>
            </a:r>
            <a:r>
              <a:rPr lang="cs-CZ" dirty="0" err="1" smtClean="0"/>
              <a:t>similar</a:t>
            </a:r>
            <a:r>
              <a:rPr lang="cs-CZ" dirty="0" smtClean="0"/>
              <a:t> </a:t>
            </a:r>
            <a:r>
              <a:rPr lang="cs-CZ" dirty="0" err="1" smtClean="0"/>
              <a:t>results</a:t>
            </a:r>
            <a:r>
              <a:rPr lang="cs-CZ" dirty="0" smtClean="0"/>
              <a: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573016"/>
            <a:ext cx="370856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170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There</a:t>
            </a:r>
            <a:r>
              <a:rPr lang="cs-CZ" dirty="0" smtClean="0"/>
              <a:t> are </a:t>
            </a:r>
            <a:r>
              <a:rPr lang="cs-CZ" dirty="0" err="1" smtClean="0"/>
              <a:t>several</a:t>
            </a:r>
            <a:r>
              <a:rPr lang="cs-CZ" dirty="0" smtClean="0"/>
              <a:t> </a:t>
            </a:r>
            <a:r>
              <a:rPr lang="cs-CZ" dirty="0" err="1" smtClean="0"/>
              <a:t>levels</a:t>
            </a:r>
            <a:r>
              <a:rPr lang="cs-CZ" dirty="0" smtClean="0"/>
              <a:t> in </a:t>
            </a:r>
            <a:r>
              <a:rPr lang="cs-CZ" dirty="0" err="1" smtClean="0"/>
              <a:t>languages</a:t>
            </a:r>
            <a:endParaRPr lang="cs-CZ" dirty="0"/>
          </a:p>
        </p:txBody>
      </p:sp>
      <p:sp>
        <p:nvSpPr>
          <p:cNvPr id="3" name="Zástupný symbol pro obsah 2"/>
          <p:cNvSpPr>
            <a:spLocks noGrp="1"/>
          </p:cNvSpPr>
          <p:nvPr>
            <p:ph idx="1"/>
          </p:nvPr>
        </p:nvSpPr>
        <p:spPr>
          <a:xfrm>
            <a:off x="628650" y="1825625"/>
            <a:ext cx="7886700" cy="4608226"/>
          </a:xfrm>
        </p:spPr>
        <p:txBody>
          <a:bodyPr>
            <a:normAutofit fontScale="92500" lnSpcReduction="10000"/>
          </a:bodyPr>
          <a:lstStyle/>
          <a:p>
            <a:pPr marL="0" indent="0">
              <a:buNone/>
            </a:pPr>
            <a:r>
              <a:rPr lang="cs-CZ" dirty="0" smtClean="0"/>
              <a:t>1. </a:t>
            </a:r>
            <a:r>
              <a:rPr lang="cs-CZ" dirty="0" err="1" smtClean="0"/>
              <a:t>Phonological</a:t>
            </a:r>
            <a:endParaRPr lang="cs-CZ" dirty="0"/>
          </a:p>
          <a:p>
            <a:pPr marL="0" indent="0">
              <a:buNone/>
            </a:pPr>
            <a:r>
              <a:rPr lang="cs-CZ" dirty="0" err="1" smtClean="0"/>
              <a:t>elements</a:t>
            </a:r>
            <a:r>
              <a:rPr lang="cs-CZ" dirty="0" smtClean="0"/>
              <a:t>: </a:t>
            </a:r>
            <a:r>
              <a:rPr lang="cs-CZ" b="1" dirty="0" err="1" smtClean="0"/>
              <a:t>phonemes</a:t>
            </a:r>
            <a:r>
              <a:rPr lang="cs-CZ" dirty="0" smtClean="0"/>
              <a:t> = </a:t>
            </a:r>
            <a:r>
              <a:rPr lang="en-US" dirty="0"/>
              <a:t>smallest units of speech in a language that distinguish one word from </a:t>
            </a:r>
            <a:r>
              <a:rPr lang="en-US" dirty="0" smtClean="0"/>
              <a:t>another</a:t>
            </a:r>
            <a:r>
              <a:rPr lang="cs-CZ" dirty="0" smtClean="0"/>
              <a:t>. </a:t>
            </a:r>
          </a:p>
          <a:p>
            <a:pPr marL="0" indent="0">
              <a:buNone/>
            </a:pPr>
            <a:r>
              <a:rPr lang="cs-CZ" dirty="0" err="1" smtClean="0"/>
              <a:t>English</a:t>
            </a:r>
            <a:r>
              <a:rPr lang="cs-CZ" dirty="0" smtClean="0"/>
              <a:t>: g-</a:t>
            </a:r>
            <a:r>
              <a:rPr lang="cs-CZ" dirty="0" err="1" smtClean="0"/>
              <a:t>lue</a:t>
            </a:r>
            <a:r>
              <a:rPr lang="cs-CZ" dirty="0" smtClean="0"/>
              <a:t> and b-</a:t>
            </a:r>
            <a:r>
              <a:rPr lang="cs-CZ" dirty="0" err="1" smtClean="0"/>
              <a:t>lue</a:t>
            </a:r>
            <a:endParaRPr lang="cs-CZ" dirty="0" smtClean="0"/>
          </a:p>
          <a:p>
            <a:pPr marL="0" indent="0">
              <a:buNone/>
            </a:pPr>
            <a:r>
              <a:rPr lang="cs-CZ" dirty="0" smtClean="0"/>
              <a:t>Czech: ‚p-es‘ and ‚l-es‘ (b-</a:t>
            </a:r>
            <a:r>
              <a:rPr lang="cs-CZ" dirty="0" err="1" smtClean="0"/>
              <a:t>ez</a:t>
            </a:r>
            <a:r>
              <a:rPr lang="cs-CZ" dirty="0" smtClean="0"/>
              <a:t>, m-</a:t>
            </a:r>
            <a:r>
              <a:rPr lang="cs-CZ" dirty="0" err="1" smtClean="0"/>
              <a:t>ez</a:t>
            </a:r>
            <a:r>
              <a:rPr lang="cs-CZ" dirty="0" smtClean="0"/>
              <a:t>, n-es, v-</a:t>
            </a:r>
            <a:r>
              <a:rPr lang="cs-CZ" dirty="0" err="1" smtClean="0"/>
              <a:t>ez</a:t>
            </a:r>
            <a:r>
              <a:rPr lang="cs-CZ" dirty="0" smtClean="0"/>
              <a:t>…) </a:t>
            </a:r>
            <a:endParaRPr lang="cs-CZ" dirty="0"/>
          </a:p>
          <a:p>
            <a:pPr marL="0" indent="0">
              <a:buNone/>
            </a:pPr>
            <a:r>
              <a:rPr lang="cs-CZ" dirty="0" err="1" smtClean="0"/>
              <a:t>Consonants</a:t>
            </a:r>
            <a:r>
              <a:rPr lang="cs-CZ" dirty="0" smtClean="0"/>
              <a:t> and </a:t>
            </a:r>
            <a:r>
              <a:rPr lang="cs-CZ" dirty="0" err="1" smtClean="0"/>
              <a:t>vowels</a:t>
            </a:r>
            <a:r>
              <a:rPr lang="cs-CZ" dirty="0" smtClean="0"/>
              <a:t>.</a:t>
            </a:r>
          </a:p>
          <a:p>
            <a:pPr marL="0" indent="0">
              <a:buNone/>
            </a:pPr>
            <a:r>
              <a:rPr lang="cs-CZ" dirty="0" err="1" smtClean="0"/>
              <a:t>They</a:t>
            </a:r>
            <a:r>
              <a:rPr lang="cs-CZ" dirty="0" smtClean="0"/>
              <a:t> </a:t>
            </a:r>
            <a:r>
              <a:rPr lang="cs-CZ" dirty="0" err="1" smtClean="0"/>
              <a:t>differ</a:t>
            </a:r>
            <a:r>
              <a:rPr lang="cs-CZ" dirty="0" smtClean="0"/>
              <a:t> </a:t>
            </a:r>
            <a:r>
              <a:rPr lang="cs-CZ" dirty="0" err="1" smtClean="0"/>
              <a:t>from</a:t>
            </a:r>
            <a:r>
              <a:rPr lang="cs-CZ" dirty="0" smtClean="0"/>
              <a:t> </a:t>
            </a:r>
            <a:r>
              <a:rPr lang="cs-CZ" dirty="0" err="1" smtClean="0"/>
              <a:t>graphemes</a:t>
            </a:r>
            <a:r>
              <a:rPr lang="cs-CZ" dirty="0" smtClean="0"/>
              <a:t>.</a:t>
            </a:r>
          </a:p>
          <a:p>
            <a:pPr marL="0" indent="0">
              <a:buNone/>
            </a:pPr>
            <a:endParaRPr lang="cs-CZ" dirty="0"/>
          </a:p>
          <a:p>
            <a:pPr marL="0" indent="0">
              <a:buNone/>
            </a:pPr>
            <a:r>
              <a:rPr lang="cs-CZ" dirty="0" smtClean="0"/>
              <a:t>There is usually specific phoneme in every language.</a:t>
            </a:r>
          </a:p>
          <a:p>
            <a:pPr marL="0" indent="0">
              <a:buNone/>
            </a:pPr>
            <a:r>
              <a:rPr lang="cs-CZ" dirty="0" smtClean="0"/>
              <a:t>? In </a:t>
            </a:r>
            <a:r>
              <a:rPr lang="cs-CZ" dirty="0" err="1" smtClean="0"/>
              <a:t>English</a:t>
            </a:r>
            <a:r>
              <a:rPr lang="cs-CZ" dirty="0" smtClean="0"/>
              <a:t>? In Czech</a:t>
            </a:r>
            <a:endParaRPr lang="cs-CZ" dirty="0"/>
          </a:p>
        </p:txBody>
      </p:sp>
    </p:spTree>
    <p:extLst>
      <p:ext uri="{BB962C8B-B14F-4D97-AF65-F5344CB8AC3E}">
        <p14:creationId xmlns:p14="http://schemas.microsoft.com/office/powerpoint/2010/main" val="342869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46073" y="1472231"/>
            <a:ext cx="9097927" cy="4463844"/>
          </a:xfrm>
          <a:prstGeom prst="rect">
            <a:avLst/>
          </a:prstGeom>
        </p:spPr>
      </p:pic>
      <p:sp>
        <p:nvSpPr>
          <p:cNvPr id="3" name="Rectangle 2"/>
          <p:cNvSpPr/>
          <p:nvPr/>
        </p:nvSpPr>
        <p:spPr>
          <a:xfrm>
            <a:off x="2381533" y="6174821"/>
            <a:ext cx="5032340" cy="369332"/>
          </a:xfrm>
          <a:prstGeom prst="rect">
            <a:avLst/>
          </a:prstGeom>
        </p:spPr>
        <p:txBody>
          <a:bodyPr wrap="none">
            <a:spAutoFit/>
          </a:bodyPr>
          <a:lstStyle/>
          <a:p>
            <a:r>
              <a:rPr lang="cs-CZ" dirty="0" smtClean="0">
                <a:solidFill>
                  <a:srgbClr val="FFFFFF"/>
                </a:solidFill>
                <a:latin typeface="Open Sans" panose="020B0606030504020204" pitchFamily="34" charset="0"/>
              </a:rPr>
              <a:t>Number of phonemes in different languages</a:t>
            </a:r>
            <a:endParaRPr lang="cs-CZ" dirty="0"/>
          </a:p>
        </p:txBody>
      </p:sp>
    </p:spTree>
    <p:extLst>
      <p:ext uri="{BB962C8B-B14F-4D97-AF65-F5344CB8AC3E}">
        <p14:creationId xmlns:p14="http://schemas.microsoft.com/office/powerpoint/2010/main" val="1542762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marL="0" indent="0">
              <a:buNone/>
            </a:pPr>
            <a:r>
              <a:rPr lang="cs-CZ" dirty="0" smtClean="0"/>
              <a:t>Extrémy </a:t>
            </a:r>
            <a:r>
              <a:rPr lang="cs-CZ" dirty="0"/>
              <a:t>v možném počtu fonémů: </a:t>
            </a:r>
            <a:endParaRPr lang="cs-CZ" dirty="0" smtClean="0"/>
          </a:p>
          <a:p>
            <a:r>
              <a:rPr lang="cs-CZ" dirty="0" smtClean="0"/>
              <a:t>Např. jazyk </a:t>
            </a:r>
            <a:r>
              <a:rPr lang="cs-CZ" dirty="0" err="1"/>
              <a:t>Rotokas</a:t>
            </a:r>
            <a:r>
              <a:rPr lang="cs-CZ" dirty="0"/>
              <a:t> z Papui-Nové Guinei, který pracuje jen s 11 </a:t>
            </a:r>
            <a:r>
              <a:rPr lang="cs-CZ" dirty="0" smtClean="0"/>
              <a:t>fonémy. S</a:t>
            </a:r>
            <a:r>
              <a:rPr lang="cs-CZ" dirty="0"/>
              <a:t> 11 fonémy si vystačí i jazyk z melanéského ostrova </a:t>
            </a:r>
            <a:r>
              <a:rPr lang="cs-CZ" dirty="0" err="1" smtClean="0"/>
              <a:t>Bougainville</a:t>
            </a:r>
            <a:r>
              <a:rPr lang="cs-CZ" dirty="0"/>
              <a:t>.</a:t>
            </a:r>
            <a:r>
              <a:rPr lang="cs-CZ" dirty="0" smtClean="0"/>
              <a:t> </a:t>
            </a:r>
          </a:p>
          <a:p>
            <a:r>
              <a:rPr lang="cs-CZ" dirty="0" smtClean="0"/>
              <a:t>Čeština </a:t>
            </a:r>
            <a:r>
              <a:rPr lang="cs-CZ" dirty="0"/>
              <a:t>disponuje s 37 fonémy</a:t>
            </a:r>
            <a:r>
              <a:rPr lang="cs-CZ" dirty="0" smtClean="0"/>
              <a:t>.</a:t>
            </a:r>
          </a:p>
          <a:p>
            <a:r>
              <a:rPr lang="cs-CZ" dirty="0"/>
              <a:t>Naopak vysoký počet fonémů mají kavkazské jazyky (</a:t>
            </a:r>
            <a:r>
              <a:rPr lang="cs-CZ" dirty="0" err="1"/>
              <a:t>Klégr</a:t>
            </a:r>
            <a:r>
              <a:rPr lang="cs-CZ" dirty="0"/>
              <a:t>, Zima a kol., 1989, s. 20). </a:t>
            </a:r>
            <a:r>
              <a:rPr lang="cs-CZ" dirty="0" smtClean="0"/>
              <a:t>Např. </a:t>
            </a:r>
            <a:r>
              <a:rPr lang="cs-CZ" dirty="0"/>
              <a:t>jazyk !</a:t>
            </a:r>
            <a:r>
              <a:rPr lang="cs-CZ" dirty="0" err="1"/>
              <a:t>xoo</a:t>
            </a:r>
            <a:r>
              <a:rPr lang="cs-CZ" dirty="0"/>
              <a:t>, který pracuje se 112 fonémy. Jazyk !</a:t>
            </a:r>
            <a:r>
              <a:rPr lang="cs-CZ" dirty="0" err="1"/>
              <a:t>xoo</a:t>
            </a:r>
            <a:r>
              <a:rPr lang="cs-CZ" dirty="0"/>
              <a:t> patří mezi </a:t>
            </a:r>
            <a:r>
              <a:rPr lang="cs-CZ" dirty="0" err="1"/>
              <a:t>Khojsanské</a:t>
            </a:r>
            <a:r>
              <a:rPr lang="cs-CZ" dirty="0"/>
              <a:t> jazyky vyznačující se různými </a:t>
            </a:r>
            <a:r>
              <a:rPr lang="cs-CZ" dirty="0" err="1"/>
              <a:t>klikavými</a:t>
            </a:r>
            <a:r>
              <a:rPr lang="cs-CZ" dirty="0"/>
              <a:t> a mlaskavými </a:t>
            </a:r>
            <a:r>
              <a:rPr lang="cs-CZ" dirty="0" smtClean="0"/>
              <a:t>zvuky</a:t>
            </a:r>
            <a:r>
              <a:rPr lang="cs-CZ" dirty="0"/>
              <a:t> (</a:t>
            </a:r>
            <a:r>
              <a:rPr lang="cs-CZ" dirty="0">
                <a:hlinkClick r:id="rId2"/>
              </a:rPr>
              <a:t>https://</a:t>
            </a:r>
            <a:r>
              <a:rPr lang="cs-CZ" dirty="0" smtClean="0">
                <a:hlinkClick r:id="rId2"/>
              </a:rPr>
              <a:t>en.wikipedia.org/wiki/Click_consonant</a:t>
            </a:r>
            <a:r>
              <a:rPr lang="cs-CZ" dirty="0" smtClean="0"/>
              <a:t> ).</a:t>
            </a:r>
            <a:endParaRPr lang="cs-CZ" dirty="0"/>
          </a:p>
        </p:txBody>
      </p:sp>
    </p:spTree>
    <p:extLst>
      <p:ext uri="{BB962C8B-B14F-4D97-AF65-F5344CB8AC3E}">
        <p14:creationId xmlns:p14="http://schemas.microsoft.com/office/powerpoint/2010/main" val="361751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2. </a:t>
            </a:r>
            <a:r>
              <a:rPr lang="cs-CZ" dirty="0" err="1"/>
              <a:t>Nominal</a:t>
            </a:r>
            <a:r>
              <a:rPr lang="cs-CZ" dirty="0"/>
              <a:t> </a:t>
            </a:r>
            <a:r>
              <a:rPr lang="cs-CZ" dirty="0" err="1"/>
              <a:t>or</a:t>
            </a:r>
            <a:r>
              <a:rPr lang="cs-CZ" dirty="0"/>
              <a:t> </a:t>
            </a:r>
            <a:r>
              <a:rPr lang="cs-CZ" dirty="0" err="1"/>
              <a:t>categorical</a:t>
            </a:r>
            <a:endParaRPr lang="cs-CZ" dirty="0"/>
          </a:p>
        </p:txBody>
      </p:sp>
      <p:sp>
        <p:nvSpPr>
          <p:cNvPr id="3" name="Zástupný symbol pro obsah 2"/>
          <p:cNvSpPr>
            <a:spLocks noGrp="1"/>
          </p:cNvSpPr>
          <p:nvPr>
            <p:ph idx="1"/>
          </p:nvPr>
        </p:nvSpPr>
        <p:spPr/>
        <p:txBody>
          <a:bodyPr/>
          <a:lstStyle/>
          <a:p>
            <a:pPr marL="0" indent="0">
              <a:buNone/>
            </a:pPr>
            <a:r>
              <a:rPr lang="cs-CZ" dirty="0" err="1" smtClean="0"/>
              <a:t>the</a:t>
            </a:r>
            <a:r>
              <a:rPr lang="cs-CZ" dirty="0" smtClean="0"/>
              <a:t> </a:t>
            </a:r>
            <a:r>
              <a:rPr lang="cs-CZ" dirty="0" err="1" smtClean="0"/>
              <a:t>level</a:t>
            </a:r>
            <a:r>
              <a:rPr lang="cs-CZ" dirty="0" smtClean="0"/>
              <a:t> </a:t>
            </a:r>
            <a:r>
              <a:rPr lang="cs-CZ" dirty="0" err="1" smtClean="0"/>
              <a:t>of</a:t>
            </a:r>
            <a:r>
              <a:rPr lang="cs-CZ" dirty="0" smtClean="0"/>
              <a:t> </a:t>
            </a:r>
            <a:r>
              <a:rPr lang="cs-CZ" i="1" dirty="0" err="1" smtClean="0"/>
              <a:t>words</a:t>
            </a:r>
            <a:r>
              <a:rPr lang="cs-CZ" dirty="0" smtClean="0"/>
              <a:t> and </a:t>
            </a:r>
            <a:r>
              <a:rPr lang="cs-CZ" i="1" dirty="0" err="1" smtClean="0"/>
              <a:t>names</a:t>
            </a:r>
            <a:r>
              <a:rPr lang="cs-CZ" i="1" dirty="0"/>
              <a:t> </a:t>
            </a:r>
            <a:r>
              <a:rPr lang="cs-CZ" dirty="0" smtClean="0"/>
              <a:t>and </a:t>
            </a:r>
            <a:r>
              <a:rPr lang="cs-CZ" dirty="0" err="1" smtClean="0"/>
              <a:t>categories</a:t>
            </a:r>
            <a:r>
              <a:rPr lang="cs-CZ" dirty="0" smtClean="0"/>
              <a:t>. </a:t>
            </a:r>
            <a:r>
              <a:rPr lang="cs-CZ" dirty="0" err="1" smtClean="0"/>
              <a:t>Elements</a:t>
            </a:r>
            <a:r>
              <a:rPr lang="cs-CZ" dirty="0" smtClean="0"/>
              <a:t>: </a:t>
            </a:r>
            <a:r>
              <a:rPr lang="cs-CZ" b="1" dirty="0" err="1" smtClean="0"/>
              <a:t>morphemes</a:t>
            </a:r>
            <a:r>
              <a:rPr lang="cs-CZ" dirty="0" smtClean="0"/>
              <a:t>.</a:t>
            </a:r>
          </a:p>
          <a:p>
            <a:pPr marL="0" indent="0">
              <a:buNone/>
            </a:pPr>
            <a:r>
              <a:rPr lang="cs-CZ" dirty="0" err="1" smtClean="0"/>
              <a:t>This</a:t>
            </a:r>
            <a:r>
              <a:rPr lang="cs-CZ" dirty="0" smtClean="0"/>
              <a:t> </a:t>
            </a:r>
            <a:r>
              <a:rPr lang="cs-CZ" dirty="0" err="1" smtClean="0"/>
              <a:t>level</a:t>
            </a:r>
            <a:r>
              <a:rPr lang="cs-CZ" dirty="0" smtClean="0"/>
              <a:t> </a:t>
            </a:r>
            <a:r>
              <a:rPr lang="cs-CZ" dirty="0" err="1" smtClean="0"/>
              <a:t>comprises</a:t>
            </a:r>
            <a:r>
              <a:rPr lang="cs-CZ" dirty="0" smtClean="0"/>
              <a:t> not </a:t>
            </a:r>
            <a:r>
              <a:rPr lang="cs-CZ" dirty="0" err="1" smtClean="0"/>
              <a:t>only</a:t>
            </a:r>
            <a:r>
              <a:rPr lang="cs-CZ" dirty="0" smtClean="0"/>
              <a:t> </a:t>
            </a:r>
            <a:r>
              <a:rPr lang="cs-CZ" dirty="0" err="1" smtClean="0"/>
              <a:t>the</a:t>
            </a:r>
            <a:r>
              <a:rPr lang="cs-CZ" dirty="0" smtClean="0"/>
              <a:t> </a:t>
            </a:r>
            <a:r>
              <a:rPr lang="cs-CZ" dirty="0" err="1" smtClean="0"/>
              <a:t>morphemes</a:t>
            </a:r>
            <a:r>
              <a:rPr lang="cs-CZ" dirty="0" smtClean="0"/>
              <a:t> but </a:t>
            </a:r>
            <a:r>
              <a:rPr lang="cs-CZ" dirty="0" err="1" smtClean="0"/>
              <a:t>also</a:t>
            </a:r>
            <a:r>
              <a:rPr lang="cs-CZ" dirty="0" smtClean="0"/>
              <a:t> </a:t>
            </a:r>
            <a:r>
              <a:rPr lang="cs-CZ" dirty="0" err="1" smtClean="0"/>
              <a:t>what</a:t>
            </a:r>
            <a:r>
              <a:rPr lang="cs-CZ" dirty="0" smtClean="0"/>
              <a:t> </a:t>
            </a:r>
            <a:r>
              <a:rPr lang="cs-CZ" dirty="0" err="1" smtClean="0"/>
              <a:t>we</a:t>
            </a:r>
            <a:r>
              <a:rPr lang="cs-CZ" dirty="0" smtClean="0"/>
              <a:t> </a:t>
            </a:r>
            <a:r>
              <a:rPr lang="cs-CZ" dirty="0" err="1" smtClean="0"/>
              <a:t>denote</a:t>
            </a:r>
            <a:r>
              <a:rPr lang="cs-CZ" dirty="0" smtClean="0"/>
              <a:t> by </a:t>
            </a:r>
            <a:r>
              <a:rPr lang="cs-CZ" dirty="0" err="1" smtClean="0"/>
              <a:t>them</a:t>
            </a:r>
            <a:r>
              <a:rPr lang="cs-CZ" dirty="0" smtClean="0"/>
              <a:t>.</a:t>
            </a:r>
          </a:p>
          <a:p>
            <a:pPr marL="0" indent="0">
              <a:buNone/>
            </a:pPr>
            <a:endParaRPr lang="cs-CZ" dirty="0"/>
          </a:p>
          <a:p>
            <a:pPr marL="0" indent="0">
              <a:buNone/>
            </a:pPr>
            <a:r>
              <a:rPr lang="cs-CZ" dirty="0" err="1" smtClean="0"/>
              <a:t>Color</a:t>
            </a:r>
            <a:r>
              <a:rPr lang="cs-CZ" dirty="0" smtClean="0"/>
              <a:t> </a:t>
            </a:r>
            <a:r>
              <a:rPr lang="cs-CZ" dirty="0" err="1" smtClean="0"/>
              <a:t>perception</a:t>
            </a:r>
            <a:r>
              <a:rPr lang="cs-CZ" dirty="0"/>
              <a:t> </a:t>
            </a:r>
            <a:r>
              <a:rPr lang="cs-CZ" dirty="0" smtClean="0"/>
              <a:t>and </a:t>
            </a:r>
            <a:r>
              <a:rPr lang="cs-CZ" dirty="0" err="1" smtClean="0"/>
              <a:t>color</a:t>
            </a:r>
            <a:r>
              <a:rPr lang="cs-CZ" dirty="0" smtClean="0"/>
              <a:t> </a:t>
            </a:r>
            <a:r>
              <a:rPr lang="cs-CZ" dirty="0" err="1" smtClean="0"/>
              <a:t>labeling</a:t>
            </a:r>
            <a:r>
              <a:rPr lang="cs-CZ" dirty="0" smtClean="0"/>
              <a:t>.</a:t>
            </a:r>
            <a:endParaRPr lang="cs-CZ" dirty="0"/>
          </a:p>
        </p:txBody>
      </p:sp>
    </p:spTree>
    <p:extLst>
      <p:ext uri="{BB962C8B-B14F-4D97-AF65-F5344CB8AC3E}">
        <p14:creationId xmlns:p14="http://schemas.microsoft.com/office/powerpoint/2010/main" val="1209513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551"/>
            <a:ext cx="7886700" cy="1325563"/>
          </a:xfrm>
        </p:spPr>
        <p:txBody>
          <a:bodyPr/>
          <a:lstStyle/>
          <a:p>
            <a:r>
              <a:rPr lang="cs-CZ" dirty="0" err="1" smtClean="0"/>
              <a:t>Berlin</a:t>
            </a:r>
            <a:r>
              <a:rPr lang="cs-CZ" dirty="0" smtClean="0"/>
              <a:t> &amp; </a:t>
            </a:r>
            <a:r>
              <a:rPr lang="cs-CZ" dirty="0" err="1" smtClean="0"/>
              <a:t>Kay</a:t>
            </a:r>
            <a:r>
              <a:rPr lang="cs-CZ" dirty="0" smtClean="0"/>
              <a:t>, 1968</a:t>
            </a:r>
            <a:endParaRPr lang="cs-CZ" dirty="0"/>
          </a:p>
        </p:txBody>
      </p:sp>
      <p:pic>
        <p:nvPicPr>
          <p:cNvPr id="3074" name="Picture 2" descr="Výsledek obrázku pro munsell color syste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48109"/>
            <a:ext cx="4636127" cy="370890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ýsledek obrázku pro munsell color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661" y="699734"/>
            <a:ext cx="4088834" cy="408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230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2124</TotalTime>
  <Words>1729</Words>
  <Application>Microsoft Office PowerPoint</Application>
  <PresentationFormat>Předvádění na obrazovce (4:3)</PresentationFormat>
  <Paragraphs>172</Paragraphs>
  <Slides>40</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40</vt:i4>
      </vt:variant>
    </vt:vector>
  </HeadingPairs>
  <TitlesOfParts>
    <vt:vector size="45" baseType="lpstr">
      <vt:lpstr>Arial</vt:lpstr>
      <vt:lpstr>Calibri</vt:lpstr>
      <vt:lpstr>Calibri Light</vt:lpstr>
      <vt:lpstr>Open Sans</vt:lpstr>
      <vt:lpstr>Office Theme</vt:lpstr>
      <vt:lpstr>Language and Cognition</vt:lpstr>
      <vt:lpstr>Sapir-Whorf hypothesis</vt:lpstr>
      <vt:lpstr>Prezentace aplikace PowerPoint</vt:lpstr>
      <vt:lpstr>What is language? </vt:lpstr>
      <vt:lpstr>There are several levels in languages</vt:lpstr>
      <vt:lpstr>Prezentace aplikace PowerPoint</vt:lpstr>
      <vt:lpstr>Prezentace aplikace PowerPoint</vt:lpstr>
      <vt:lpstr>2. Nominal or categorical</vt:lpstr>
      <vt:lpstr>Berlin &amp; Kay, 1968</vt:lpstr>
      <vt:lpstr>Lexicalisation = categorization</vt:lpstr>
      <vt:lpstr>Prezentace aplikace PowerPoint</vt:lpstr>
      <vt:lpstr>Prezentace aplikace PowerPoint</vt:lpstr>
      <vt:lpstr>Prezentace aplikace PowerPoint</vt:lpstr>
      <vt:lpstr>Containers- English and Chinese categorization: Classifiers</vt:lpstr>
      <vt:lpstr>Verbs</vt:lpstr>
      <vt:lpstr>Prepositional system  in Mexican mixtec</vt:lpstr>
      <vt:lpstr>Classifiers and Grammatical gender</vt:lpstr>
      <vt:lpstr>Systém číslovek:</vt:lpstr>
      <vt:lpstr>Směry:</vt:lpstr>
      <vt:lpstr>Systém času:</vt:lpstr>
      <vt:lpstr>Prezentace aplikace PowerPoint</vt:lpstr>
      <vt:lpstr>Perception of time</vt:lpstr>
      <vt:lpstr>Consequences of different time perception</vt:lpstr>
      <vt:lpstr>Prezentace aplikace PowerPoint</vt:lpstr>
      <vt:lpstr>3. Level of sentence</vt:lpstr>
      <vt:lpstr>Morphological Typology (Manker, 2016)</vt:lpstr>
      <vt:lpstr>Prezentace aplikace PowerPoint</vt:lpstr>
      <vt:lpstr>Analytical and isolating languages</vt:lpstr>
      <vt:lpstr>Synthetic languages</vt:lpstr>
      <vt:lpstr>Agglutinative languages</vt:lpstr>
      <vt:lpstr>Fusional languages</vt:lpstr>
      <vt:lpstr>Prezentace aplikace PowerPoint</vt:lpstr>
      <vt:lpstr>Polysynthetic languages</vt:lpstr>
      <vt:lpstr>Prezentace aplikace PowerPoint</vt:lpstr>
      <vt:lpstr>4. Narrative level</vt:lpstr>
      <vt:lpstr>Argumenty proti lingvistickému relativismu:</vt:lpstr>
      <vt:lpstr>Prezentace aplikace PowerPoint</vt:lpstr>
      <vt:lpstr>How culture influences our perception? – Values and needs</vt:lpstr>
      <vt:lpstr>How culture influences our perception?</vt:lpstr>
      <vt:lpstr>How culture influences our perception? – Values and needs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J.Krása</dc:creator>
  <cp:lastModifiedBy>Jan Krása</cp:lastModifiedBy>
  <cp:revision>92</cp:revision>
  <dcterms:created xsi:type="dcterms:W3CDTF">2018-03-02T19:00:45Z</dcterms:created>
  <dcterms:modified xsi:type="dcterms:W3CDTF">2018-11-12T15:52:39Z</dcterms:modified>
</cp:coreProperties>
</file>