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77" r:id="rId2"/>
    <p:sldId id="279" r:id="rId3"/>
    <p:sldId id="256" r:id="rId4"/>
    <p:sldId id="257" r:id="rId5"/>
    <p:sldId id="258" r:id="rId6"/>
    <p:sldId id="259" r:id="rId7"/>
    <p:sldId id="261" r:id="rId8"/>
    <p:sldId id="275" r:id="rId9"/>
    <p:sldId id="330" r:id="rId10"/>
    <p:sldId id="331" r:id="rId11"/>
    <p:sldId id="332" r:id="rId12"/>
    <p:sldId id="260" r:id="rId13"/>
    <p:sldId id="270" r:id="rId14"/>
    <p:sldId id="333" r:id="rId15"/>
    <p:sldId id="262" r:id="rId16"/>
    <p:sldId id="263" r:id="rId17"/>
    <p:sldId id="268" r:id="rId18"/>
    <p:sldId id="338" r:id="rId19"/>
    <p:sldId id="281" r:id="rId20"/>
    <p:sldId id="334" r:id="rId21"/>
    <p:sldId id="286" r:id="rId22"/>
    <p:sldId id="280" r:id="rId23"/>
    <p:sldId id="337" r:id="rId24"/>
    <p:sldId id="283" r:id="rId25"/>
    <p:sldId id="297" r:id="rId26"/>
    <p:sldId id="335" r:id="rId27"/>
    <p:sldId id="290" r:id="rId28"/>
    <p:sldId id="339" r:id="rId29"/>
    <p:sldId id="336" r:id="rId30"/>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jdova" initials="L" lastIdx="1" clrIdx="0">
    <p:extLst>
      <p:ext uri="{19B8F6BF-5375-455C-9EA6-DF929625EA0E}">
        <p15:presenceInfo xmlns:p15="http://schemas.microsoft.com/office/powerpoint/2012/main" userId="Lojd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9" autoAdjust="0"/>
    <p:restoredTop sz="94660"/>
  </p:normalViewPr>
  <p:slideViewPr>
    <p:cSldViewPr snapToGrid="0">
      <p:cViewPr varScale="1">
        <p:scale>
          <a:sx n="97" d="100"/>
          <a:sy n="97" d="100"/>
        </p:scale>
        <p:origin x="9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5FF6DDE0-003A-4920-9CA6-9B384B235838}" type="datetimeFigureOut">
              <a:rPr lang="cs-CZ" smtClean="0"/>
              <a:t>2. 4. 2019</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6E18AC71-16A9-403B-BAE0-4C161F5C4EA5}" type="slidenum">
              <a:rPr lang="cs-CZ" smtClean="0"/>
              <a:t>‹#›</a:t>
            </a:fld>
            <a:endParaRPr lang="cs-CZ"/>
          </a:p>
        </p:txBody>
      </p:sp>
    </p:spTree>
    <p:extLst>
      <p:ext uri="{BB962C8B-B14F-4D97-AF65-F5344CB8AC3E}">
        <p14:creationId xmlns:p14="http://schemas.microsoft.com/office/powerpoint/2010/main" val="8779823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37869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98273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4992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98628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96152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5DB3DDC-31BA-4427-A5F9-37741D6F1852}" type="datetimeFigureOut">
              <a:rPr lang="cs-CZ" smtClean="0"/>
              <a:t>2. 4. 2019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85082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5DB3DDC-31BA-4427-A5F9-37741D6F1852}" type="datetimeFigureOut">
              <a:rPr lang="cs-CZ" smtClean="0"/>
              <a:t>2. 4. 2019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969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5DB3DDC-31BA-4427-A5F9-37741D6F1852}" type="datetimeFigureOut">
              <a:rPr lang="cs-CZ" smtClean="0"/>
              <a:t>2. 4. 2019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83965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5DB3DDC-31BA-4427-A5F9-37741D6F1852}" type="datetimeFigureOut">
              <a:rPr lang="cs-CZ" smtClean="0"/>
              <a:t>2. 4. 2019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45347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DB3DDC-31BA-4427-A5F9-37741D6F1852}" type="datetimeFigureOut">
              <a:rPr lang="cs-CZ" smtClean="0"/>
              <a:t>2. 4. 2019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80073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DB3DDC-31BA-4427-A5F9-37741D6F1852}" type="datetimeFigureOut">
              <a:rPr lang="cs-CZ" smtClean="0"/>
              <a:t>2. 4. 2019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64239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B3DDC-31BA-4427-A5F9-37741D6F1852}" type="datetimeFigureOut">
              <a:rPr lang="cs-CZ" smtClean="0"/>
              <a:t>2. 4. 2019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365B6-06B3-4E66-B341-55D6F34B175A}" type="slidenum">
              <a:rPr lang="cs-CZ" smtClean="0"/>
              <a:t>‹#›</a:t>
            </a:fld>
            <a:endParaRPr lang="cs-CZ"/>
          </a:p>
        </p:txBody>
      </p:sp>
    </p:spTree>
    <p:extLst>
      <p:ext uri="{BB962C8B-B14F-4D97-AF65-F5344CB8AC3E}">
        <p14:creationId xmlns:p14="http://schemas.microsoft.com/office/powerpoint/2010/main" val="231034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andfonline.com/doi/full/10.1080/13613324.2017.13953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JvZM1A_YpE" TargetMode="External"/><Relationship Id="rId2" Type="http://schemas.openxmlformats.org/officeDocument/2006/relationships/hyperlink" Target="https://www.youtube.com/watch?v=SRcnnId15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Theory </a:t>
            </a:r>
            <a:r>
              <a:rPr lang="en-US" dirty="0"/>
              <a:t>and Methodology of Education </a:t>
            </a:r>
            <a:endParaRPr lang="cs-CZ" dirty="0"/>
          </a:p>
        </p:txBody>
      </p:sp>
      <p:pic>
        <p:nvPicPr>
          <p:cNvPr id="4" name="Obrázek 3"/>
          <p:cNvPicPr>
            <a:picLocks noChangeAspect="1"/>
          </p:cNvPicPr>
          <p:nvPr/>
        </p:nvPicPr>
        <p:blipFill>
          <a:blip r:embed="rId2"/>
          <a:stretch>
            <a:fillRect/>
          </a:stretch>
        </p:blipFill>
        <p:spPr>
          <a:xfrm>
            <a:off x="4069977" y="3509963"/>
            <a:ext cx="4491318" cy="2994212"/>
          </a:xfrm>
          <a:prstGeom prst="rect">
            <a:avLst/>
          </a:prstGeom>
        </p:spPr>
      </p:pic>
      <p:sp>
        <p:nvSpPr>
          <p:cNvPr id="3" name="Podnadpis 2"/>
          <p:cNvSpPr>
            <a:spLocks noGrp="1"/>
          </p:cNvSpPr>
          <p:nvPr>
            <p:ph type="subTitle" idx="1"/>
          </p:nvPr>
        </p:nvSpPr>
        <p:spPr/>
        <p:txBody>
          <a:bodyPr/>
          <a:lstStyle/>
          <a:p>
            <a:r>
              <a:rPr lang="cs-CZ" dirty="0" smtClean="0"/>
              <a:t>Kateřina Lojdová</a:t>
            </a:r>
            <a:endParaRPr lang="cs-CZ" dirty="0"/>
          </a:p>
        </p:txBody>
      </p:sp>
    </p:spTree>
    <p:extLst>
      <p:ext uri="{BB962C8B-B14F-4D97-AF65-F5344CB8AC3E}">
        <p14:creationId xmlns:p14="http://schemas.microsoft.com/office/powerpoint/2010/main" val="396575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normAutofit/>
          </a:bodyPr>
          <a:lstStyle/>
          <a:p>
            <a:r>
              <a:rPr lang="en-US" dirty="0"/>
              <a:t>Woods</a:t>
            </a:r>
            <a:r>
              <a:rPr lang="en-US" dirty="0" smtClean="0"/>
              <a:t>’</a:t>
            </a:r>
            <a:r>
              <a:rPr lang="cs-CZ" dirty="0" smtClean="0"/>
              <a:t> </a:t>
            </a:r>
            <a:r>
              <a:rPr lang="en-US" dirty="0" smtClean="0"/>
              <a:t>(</a:t>
            </a:r>
            <a:r>
              <a:rPr lang="en-US" dirty="0"/>
              <a:t>2012) research shows that </a:t>
            </a:r>
            <a:r>
              <a:rPr lang="en-US" b="1" dirty="0"/>
              <a:t>middle-class families </a:t>
            </a:r>
            <a:r>
              <a:rPr lang="en-US" dirty="0"/>
              <a:t>are more likely to </a:t>
            </a:r>
            <a:r>
              <a:rPr lang="en-US" dirty="0" smtClean="0"/>
              <a:t>explain</a:t>
            </a:r>
            <a:r>
              <a:rPr lang="cs-CZ" dirty="0" smtClean="0"/>
              <a:t> </a:t>
            </a:r>
            <a:r>
              <a:rPr lang="en-US" dirty="0" smtClean="0"/>
              <a:t>school </a:t>
            </a:r>
            <a:r>
              <a:rPr lang="en-US" dirty="0"/>
              <a:t>norms to children and more characteristically have a pro-school </a:t>
            </a:r>
            <a:r>
              <a:rPr lang="en-US" dirty="0" smtClean="0"/>
              <a:t>culture</a:t>
            </a:r>
            <a:r>
              <a:rPr lang="cs-CZ" dirty="0" smtClean="0"/>
              <a:t> </a:t>
            </a:r>
            <a:r>
              <a:rPr lang="en-US" dirty="0" smtClean="0"/>
              <a:t>(emphasizing </a:t>
            </a:r>
            <a:r>
              <a:rPr lang="en-US" dirty="0"/>
              <a:t>school success, attitude, dress, and middle-class values </a:t>
            </a:r>
            <a:r>
              <a:rPr lang="en-US" dirty="0" smtClean="0"/>
              <a:t>more</a:t>
            </a:r>
            <a:r>
              <a:rPr lang="cs-CZ" dirty="0" smtClean="0"/>
              <a:t> </a:t>
            </a:r>
            <a:r>
              <a:rPr lang="en-US" dirty="0" smtClean="0"/>
              <a:t>broadly</a:t>
            </a:r>
            <a:r>
              <a:rPr lang="en-US" dirty="0"/>
              <a:t>). </a:t>
            </a:r>
            <a:endParaRPr lang="cs-CZ" dirty="0" smtClean="0"/>
          </a:p>
          <a:p>
            <a:r>
              <a:rPr lang="en-US" dirty="0" smtClean="0"/>
              <a:t>The </a:t>
            </a:r>
            <a:r>
              <a:rPr lang="en-US" dirty="0"/>
              <a:t>family therefore </a:t>
            </a:r>
            <a:r>
              <a:rPr lang="en-US" b="1" dirty="0"/>
              <a:t>mediates school norms</a:t>
            </a:r>
            <a:r>
              <a:rPr lang="en-US" dirty="0"/>
              <a:t>, attributes </a:t>
            </a:r>
            <a:r>
              <a:rPr lang="en-US" dirty="0" smtClean="0"/>
              <a:t>importance</a:t>
            </a:r>
            <a:r>
              <a:rPr lang="cs-CZ" dirty="0" smtClean="0"/>
              <a:t> </a:t>
            </a:r>
            <a:r>
              <a:rPr lang="en-US" dirty="0" smtClean="0"/>
              <a:t>to </a:t>
            </a:r>
            <a:r>
              <a:rPr lang="en-US" dirty="0"/>
              <a:t>them and defines sanctions connected with violations of norms at school. </a:t>
            </a:r>
            <a:endParaRPr lang="cs-CZ" dirty="0"/>
          </a:p>
        </p:txBody>
      </p:sp>
    </p:spTree>
    <p:extLst>
      <p:ext uri="{BB962C8B-B14F-4D97-AF65-F5344CB8AC3E}">
        <p14:creationId xmlns:p14="http://schemas.microsoft.com/office/powerpoint/2010/main" val="47642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lstStyle/>
          <a:p>
            <a:r>
              <a:rPr lang="en-US" dirty="0"/>
              <a:t> The importance of the peer group and most importantly the family environment for conforming behavior at school was demonstrated.</a:t>
            </a:r>
          </a:p>
          <a:p>
            <a:r>
              <a:rPr lang="en-US" dirty="0"/>
              <a:t>In particular, the family environment predisposes students towards having a pro- or anti-school culture. This study found that family culture mediates school norms and strengthens or weakens school sanctions</a:t>
            </a:r>
          </a:p>
          <a:p>
            <a:endParaRPr lang="cs-CZ" dirty="0"/>
          </a:p>
        </p:txBody>
      </p:sp>
    </p:spTree>
    <p:extLst>
      <p:ext uri="{BB962C8B-B14F-4D97-AF65-F5344CB8AC3E}">
        <p14:creationId xmlns:p14="http://schemas.microsoft.com/office/powerpoint/2010/main" val="196513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Family</a:t>
            </a:r>
            <a:r>
              <a:rPr lang="cs-CZ" b="1" dirty="0" smtClean="0"/>
              <a:t> </a:t>
            </a:r>
            <a:r>
              <a:rPr lang="cs-CZ" b="1" dirty="0" err="1" smtClean="0"/>
              <a:t>nowdays</a:t>
            </a:r>
            <a:endParaRPr lang="cs-CZ" b="1" dirty="0"/>
          </a:p>
        </p:txBody>
      </p:sp>
      <p:pic>
        <p:nvPicPr>
          <p:cNvPr id="1026" name="Picture 2" descr="https://lh6.googleusercontent.com/DvBIilbS2yaMU_EpDfT8JMkCrsjLjVAt9CWrRRcGv-S4Hn8R558Ff9cbNrVzInlfy9lC2X6aVh_eQT29IcjuRFufgjn2y9K0fB1uTSzGO4ZtcoCkjknJiBb2LSWGgLRfJoQP0Yv7n5Oml3-UJ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95687"/>
            <a:ext cx="5074275" cy="3907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GGMgBF5FVxycklJRqPXQQG35h1kdMH4GcKWNjhB6airjOHYy5PpUU0S4smqzJS582XziRl0S1FaXYTGqI123SZOw_VuXxvGPfO48h6vLpxSwrCa_1W7JO9-UXBkpMwr24BSX5sA0TmNipHBz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855" y="1974023"/>
            <a:ext cx="6779145" cy="3829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Family</a:t>
            </a:r>
            <a:r>
              <a:rPr lang="cs-CZ" b="1" dirty="0" smtClean="0"/>
              <a:t> </a:t>
            </a:r>
            <a:r>
              <a:rPr lang="cs-CZ" b="1" dirty="0" err="1" smtClean="0"/>
              <a:t>nowdays</a:t>
            </a:r>
            <a:endParaRPr lang="cs-CZ" b="1" dirty="0"/>
          </a:p>
        </p:txBody>
      </p:sp>
      <p:sp>
        <p:nvSpPr>
          <p:cNvPr id="3" name="Zástupný symbol pro obsah 2"/>
          <p:cNvSpPr>
            <a:spLocks noGrp="1"/>
          </p:cNvSpPr>
          <p:nvPr>
            <p:ph idx="1"/>
          </p:nvPr>
        </p:nvSpPr>
        <p:spPr/>
        <p:txBody>
          <a:bodyPr>
            <a:normAutofit lnSpcReduction="10000"/>
          </a:bodyPr>
          <a:lstStyle/>
          <a:p>
            <a:r>
              <a:rPr lang="cs-CZ" dirty="0" err="1" smtClean="0"/>
              <a:t>Size</a:t>
            </a:r>
            <a:r>
              <a:rPr lang="cs-CZ" dirty="0" smtClean="0"/>
              <a:t> </a:t>
            </a:r>
            <a:r>
              <a:rPr lang="cs-CZ" dirty="0" err="1" smtClean="0"/>
              <a:t>of</a:t>
            </a:r>
            <a:r>
              <a:rPr lang="cs-CZ" dirty="0" smtClean="0"/>
              <a:t> a </a:t>
            </a:r>
            <a:r>
              <a:rPr lang="cs-CZ" dirty="0" err="1" smtClean="0"/>
              <a:t>family</a:t>
            </a:r>
            <a:endParaRPr lang="cs-CZ" dirty="0" smtClean="0"/>
          </a:p>
          <a:p>
            <a:r>
              <a:rPr lang="cs-CZ" dirty="0" err="1" smtClean="0"/>
              <a:t>Roles</a:t>
            </a:r>
            <a:r>
              <a:rPr lang="cs-CZ" dirty="0" smtClean="0"/>
              <a:t> (no more </a:t>
            </a:r>
            <a:r>
              <a:rPr lang="cs-CZ" dirty="0" err="1" smtClean="0"/>
              <a:t>patriarchal</a:t>
            </a:r>
            <a:r>
              <a:rPr lang="cs-CZ" dirty="0" smtClean="0"/>
              <a:t> </a:t>
            </a:r>
            <a:r>
              <a:rPr lang="cs-CZ" dirty="0" err="1" smtClean="0"/>
              <a:t>or</a:t>
            </a:r>
            <a:r>
              <a:rPr lang="cs-CZ" dirty="0" smtClean="0"/>
              <a:t> </a:t>
            </a:r>
            <a:r>
              <a:rPr lang="cs-CZ" dirty="0" err="1"/>
              <a:t>father</a:t>
            </a:r>
            <a:r>
              <a:rPr lang="cs-CZ" dirty="0"/>
              <a:t> </a:t>
            </a:r>
            <a:r>
              <a:rPr lang="cs-CZ" dirty="0" err="1"/>
              <a:t>centred</a:t>
            </a:r>
            <a:r>
              <a:rPr lang="cs-CZ" dirty="0"/>
              <a:t> </a:t>
            </a:r>
            <a:r>
              <a:rPr lang="cs-CZ" dirty="0" err="1"/>
              <a:t>or</a:t>
            </a:r>
            <a:r>
              <a:rPr lang="cs-CZ" dirty="0"/>
              <a:t> </a:t>
            </a:r>
            <a:r>
              <a:rPr lang="cs-CZ" dirty="0" err="1" smtClean="0"/>
              <a:t>dominated</a:t>
            </a:r>
            <a:r>
              <a:rPr lang="cs-CZ" dirty="0" smtClean="0"/>
              <a:t>)</a:t>
            </a:r>
          </a:p>
          <a:p>
            <a:r>
              <a:rPr lang="cs-CZ" dirty="0" err="1"/>
              <a:t>C</a:t>
            </a:r>
            <a:r>
              <a:rPr lang="cs-CZ" dirty="0" err="1" smtClean="0"/>
              <a:t>ohabitation</a:t>
            </a:r>
            <a:r>
              <a:rPr lang="cs-CZ" dirty="0" smtClean="0"/>
              <a:t> and </a:t>
            </a:r>
            <a:r>
              <a:rPr lang="cs-CZ" dirty="0" err="1" smtClean="0"/>
              <a:t>sexual</a:t>
            </a:r>
            <a:r>
              <a:rPr lang="cs-CZ" dirty="0" smtClean="0"/>
              <a:t> </a:t>
            </a:r>
            <a:r>
              <a:rPr lang="cs-CZ" dirty="0" err="1" smtClean="0"/>
              <a:t>freedom</a:t>
            </a:r>
            <a:r>
              <a:rPr lang="cs-CZ" dirty="0" smtClean="0"/>
              <a:t> (l</a:t>
            </a:r>
            <a:r>
              <a:rPr lang="en-US" dirty="0" err="1" smtClean="0"/>
              <a:t>ess</a:t>
            </a:r>
            <a:r>
              <a:rPr lang="en-US" dirty="0" smtClean="0"/>
              <a:t> </a:t>
            </a:r>
            <a:r>
              <a:rPr lang="en-US" dirty="0"/>
              <a:t>moral </a:t>
            </a:r>
            <a:r>
              <a:rPr lang="en-US" dirty="0" smtClean="0"/>
              <a:t>stigma</a:t>
            </a:r>
            <a:r>
              <a:rPr lang="cs-CZ" dirty="0" smtClean="0"/>
              <a:t>)</a:t>
            </a:r>
          </a:p>
          <a:p>
            <a:r>
              <a:rPr lang="cs-CZ" dirty="0" err="1" smtClean="0"/>
              <a:t>Monogamy</a:t>
            </a:r>
            <a:r>
              <a:rPr lang="cs-CZ" dirty="0" smtClean="0"/>
              <a:t>?</a:t>
            </a:r>
          </a:p>
          <a:p>
            <a:r>
              <a:rPr lang="cs-CZ" dirty="0" err="1" smtClean="0"/>
              <a:t>Ambiguous</a:t>
            </a:r>
            <a:r>
              <a:rPr lang="cs-CZ" dirty="0" smtClean="0"/>
              <a:t> </a:t>
            </a:r>
            <a:r>
              <a:rPr lang="cs-CZ" dirty="0" err="1" smtClean="0"/>
              <a:t>roles</a:t>
            </a:r>
            <a:r>
              <a:rPr lang="cs-CZ" dirty="0" smtClean="0"/>
              <a:t> </a:t>
            </a:r>
            <a:r>
              <a:rPr lang="cs-CZ" dirty="0"/>
              <a:t>and </a:t>
            </a:r>
            <a:r>
              <a:rPr lang="cs-CZ" dirty="0" err="1"/>
              <a:t>changeable</a:t>
            </a:r>
            <a:r>
              <a:rPr lang="cs-CZ" dirty="0"/>
              <a:t> </a:t>
            </a:r>
            <a:r>
              <a:rPr lang="cs-CZ" dirty="0" err="1"/>
              <a:t>purpose</a:t>
            </a:r>
            <a:endParaRPr lang="cs-CZ" dirty="0"/>
          </a:p>
          <a:p>
            <a:r>
              <a:rPr lang="cs-CZ" dirty="0" err="1" smtClean="0"/>
              <a:t>Registered</a:t>
            </a:r>
            <a:r>
              <a:rPr lang="cs-CZ" dirty="0" smtClean="0"/>
              <a:t> </a:t>
            </a:r>
            <a:r>
              <a:rPr lang="cs-CZ" dirty="0" err="1"/>
              <a:t>partnership</a:t>
            </a:r>
            <a:r>
              <a:rPr lang="cs-CZ" dirty="0"/>
              <a:t> </a:t>
            </a:r>
            <a:endParaRPr lang="cs-CZ" dirty="0" smtClean="0"/>
          </a:p>
          <a:p>
            <a:r>
              <a:rPr lang="en-US" dirty="0"/>
              <a:t>Rising Individualism: Legitimacy of “self-interest”</a:t>
            </a:r>
            <a:r>
              <a:rPr lang="cs-CZ" dirty="0"/>
              <a:t> </a:t>
            </a:r>
            <a:r>
              <a:rPr lang="en-US" dirty="0"/>
              <a:t>as criteria for decision-making</a:t>
            </a:r>
            <a:endParaRPr lang="cs-CZ" dirty="0"/>
          </a:p>
          <a:p>
            <a:r>
              <a:rPr lang="cs-CZ" dirty="0" err="1" smtClean="0"/>
              <a:t>Women’s</a:t>
            </a:r>
            <a:r>
              <a:rPr lang="cs-CZ" dirty="0" smtClean="0"/>
              <a:t> </a:t>
            </a:r>
            <a:r>
              <a:rPr lang="cs-CZ" dirty="0" err="1"/>
              <a:t>economic</a:t>
            </a:r>
            <a:r>
              <a:rPr lang="cs-CZ" dirty="0"/>
              <a:t> </a:t>
            </a:r>
            <a:r>
              <a:rPr lang="cs-CZ" dirty="0" err="1"/>
              <a:t>independence</a:t>
            </a:r>
            <a:endParaRPr lang="cs-CZ" dirty="0"/>
          </a:p>
          <a:p>
            <a:endParaRPr lang="cs-CZ" dirty="0" smtClean="0"/>
          </a:p>
        </p:txBody>
      </p:sp>
    </p:spTree>
    <p:extLst>
      <p:ext uri="{BB962C8B-B14F-4D97-AF65-F5344CB8AC3E}">
        <p14:creationId xmlns:p14="http://schemas.microsoft.com/office/powerpoint/2010/main" val="77310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Demography </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err="1"/>
              <a:t>B</a:t>
            </a:r>
            <a:r>
              <a:rPr lang="cs-CZ" dirty="0" err="1" smtClean="0"/>
              <a:t>elow</a:t>
            </a:r>
            <a:r>
              <a:rPr lang="cs-CZ" dirty="0" smtClean="0"/>
              <a:t> </a:t>
            </a:r>
            <a:r>
              <a:rPr lang="cs-CZ" dirty="0"/>
              <a:t>replacement </a:t>
            </a:r>
            <a:r>
              <a:rPr lang="cs-CZ" dirty="0" smtClean="0"/>
              <a:t>fertility</a:t>
            </a:r>
            <a:endParaRPr lang="cs-CZ" dirty="0"/>
          </a:p>
          <a:p>
            <a:r>
              <a:rPr lang="cs-CZ" dirty="0" smtClean="0"/>
              <a:t>D</a:t>
            </a:r>
            <a:r>
              <a:rPr lang="en-US" dirty="0" err="1" smtClean="0"/>
              <a:t>elay</a:t>
            </a:r>
            <a:r>
              <a:rPr lang="en-US" dirty="0" smtClean="0"/>
              <a:t> marriage </a:t>
            </a:r>
            <a:r>
              <a:rPr lang="en-US" dirty="0"/>
              <a:t>and fertility to establish </a:t>
            </a:r>
            <a:r>
              <a:rPr lang="en-US" dirty="0" smtClean="0"/>
              <a:t>careers</a:t>
            </a:r>
            <a:endParaRPr lang="cs-CZ" dirty="0" smtClean="0"/>
          </a:p>
          <a:p>
            <a:r>
              <a:rPr lang="en-US" dirty="0"/>
              <a:t>Increases in marital disruption, cohabitation, age at marriage, and </a:t>
            </a:r>
            <a:r>
              <a:rPr lang="en-US" dirty="0" err="1"/>
              <a:t>nonmarital</a:t>
            </a:r>
            <a:r>
              <a:rPr lang="en-US" dirty="0"/>
              <a:t> childbearing are widely shared across industrialized societies. </a:t>
            </a:r>
            <a:endParaRPr lang="cs-CZ" dirty="0" smtClean="0"/>
          </a:p>
          <a:p>
            <a:r>
              <a:rPr lang="en-US" dirty="0"/>
              <a:t>Highest share of single (non cohabiting) mothers with </a:t>
            </a:r>
            <a:r>
              <a:rPr lang="en-US" dirty="0" smtClean="0"/>
              <a:t>children</a:t>
            </a:r>
            <a:endParaRPr lang="cs-CZ" dirty="0" smtClean="0"/>
          </a:p>
          <a:p>
            <a:pPr lvl="1"/>
            <a:r>
              <a:rPr lang="en-US" dirty="0" smtClean="0"/>
              <a:t>50</a:t>
            </a:r>
            <a:r>
              <a:rPr lang="en-US" dirty="0"/>
              <a:t>% of all births are non marital in Sweden, Denmark, and Iceland, but most are in cohabiting unions. U.S. has higher percent of births outside unions. </a:t>
            </a:r>
            <a:endParaRPr lang="cs-CZ" dirty="0" smtClean="0"/>
          </a:p>
          <a:p>
            <a:pPr lvl="1"/>
            <a:r>
              <a:rPr lang="cs-CZ" dirty="0"/>
              <a:t>U</a:t>
            </a:r>
            <a:r>
              <a:rPr lang="en-US" dirty="0" smtClean="0"/>
              <a:t>S’s </a:t>
            </a:r>
            <a:r>
              <a:rPr lang="en-US" dirty="0"/>
              <a:t>higher divorce rate, and lower rates of cohabitation</a:t>
            </a:r>
            <a:endParaRPr lang="cs-CZ" dirty="0"/>
          </a:p>
        </p:txBody>
      </p:sp>
    </p:spTree>
    <p:extLst>
      <p:ext uri="{BB962C8B-B14F-4D97-AF65-F5344CB8AC3E}">
        <p14:creationId xmlns:p14="http://schemas.microsoft.com/office/powerpoint/2010/main" val="317939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Family</a:t>
            </a:r>
            <a:r>
              <a:rPr lang="cs-CZ" dirty="0" smtClean="0"/>
              <a:t> - </a:t>
            </a:r>
            <a:r>
              <a:rPr lang="cs-CZ" dirty="0" err="1" smtClean="0"/>
              <a:t>definition</a:t>
            </a:r>
            <a:endParaRPr lang="cs-CZ" dirty="0"/>
          </a:p>
        </p:txBody>
      </p:sp>
      <p:sp>
        <p:nvSpPr>
          <p:cNvPr id="3" name="Zástupný symbol pro obsah 2"/>
          <p:cNvSpPr>
            <a:spLocks noGrp="1"/>
          </p:cNvSpPr>
          <p:nvPr>
            <p:ph idx="1"/>
          </p:nvPr>
        </p:nvSpPr>
        <p:spPr/>
        <p:txBody>
          <a:bodyPr>
            <a:normAutofit/>
          </a:bodyPr>
          <a:lstStyle/>
          <a:p>
            <a:pPr marL="342900" lvl="0" indent="-342900" algn="just">
              <a:spcAft>
                <a:spcPts val="0"/>
              </a:spcAft>
              <a:buFont typeface="Symbol" panose="05050102010706020507" pitchFamily="18" charset="2"/>
              <a:buChar char="-"/>
              <a:tabLst>
                <a:tab pos="988695"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dirty="0">
                <a:latin typeface="Times New Roman" panose="02020603050405020304" pitchFamily="18" charset="0"/>
                <a:ea typeface="Times New Roman" panose="02020603050405020304" pitchFamily="18" charset="0"/>
                <a:cs typeface="Times New Roman" panose="02020603050405020304" pitchFamily="18" charset="0"/>
              </a:rPr>
              <a:t>group of people affiliated either by consanguinity (by recognized birth), affinity (by marriage or other relationship), or co-residence </a:t>
            </a:r>
            <a:r>
              <a:rPr lang="cs-CZ" dirty="0" smtClean="0">
                <a:effectLst/>
                <a:latin typeface="Times New Roman" panose="02020603050405020304" pitchFamily="18" charset="0"/>
                <a:ea typeface="Times New Roman" panose="02020603050405020304" pitchFamily="18" charset="0"/>
              </a:rPr>
              <a:t>orientační (výchozí, původní)</a:t>
            </a:r>
          </a:p>
          <a:p>
            <a:pPr marL="0" indent="0">
              <a:buNone/>
            </a:pPr>
            <a:r>
              <a:rPr lang="cs-CZ" b="1" dirty="0" err="1" smtClean="0"/>
              <a:t>Two</a:t>
            </a:r>
            <a:r>
              <a:rPr lang="cs-CZ" b="1" dirty="0" smtClean="0"/>
              <a:t> </a:t>
            </a:r>
            <a:r>
              <a:rPr lang="cs-CZ" b="1" dirty="0" err="1" smtClean="0"/>
              <a:t>types</a:t>
            </a:r>
            <a:r>
              <a:rPr lang="cs-CZ" b="1" dirty="0" smtClean="0"/>
              <a:t>, </a:t>
            </a:r>
            <a:r>
              <a:rPr lang="cs-CZ" b="1" dirty="0" err="1" smtClean="0"/>
              <a:t>one</a:t>
            </a:r>
            <a:r>
              <a:rPr lang="cs-CZ" b="1" dirty="0" smtClean="0"/>
              <a:t> </a:t>
            </a:r>
            <a:r>
              <a:rPr lang="cs-CZ" b="1" dirty="0" err="1" smtClean="0"/>
              <a:t>tabuu</a:t>
            </a:r>
            <a:r>
              <a:rPr lang="cs-CZ" b="1" dirty="0" smtClean="0"/>
              <a:t>: </a:t>
            </a:r>
          </a:p>
          <a:p>
            <a:pPr marL="0" indent="0">
              <a:buNone/>
            </a:pPr>
            <a:r>
              <a:rPr lang="cs-CZ" b="1" dirty="0" smtClean="0"/>
              <a:t>incest</a:t>
            </a:r>
          </a:p>
          <a:p>
            <a:r>
              <a:rPr lang="en-US" dirty="0"/>
              <a:t>"family of orientation": the family serves to locate children socially and plays a major role in their enculturation and </a:t>
            </a:r>
            <a:r>
              <a:rPr lang="en-US" dirty="0" smtClean="0"/>
              <a:t>socialization</a:t>
            </a:r>
            <a:endParaRPr lang="cs-CZ" dirty="0" smtClean="0"/>
          </a:p>
          <a:p>
            <a:r>
              <a:rPr lang="en-US" dirty="0" smtClean="0"/>
              <a:t>"family </a:t>
            </a:r>
            <a:r>
              <a:rPr lang="en-US" dirty="0"/>
              <a:t>of procreation", the goal of which is to produce and enculturate and socialize children</a:t>
            </a:r>
            <a:endParaRPr lang="cs-CZ" dirty="0"/>
          </a:p>
        </p:txBody>
      </p:sp>
    </p:spTree>
    <p:extLst>
      <p:ext uri="{BB962C8B-B14F-4D97-AF65-F5344CB8AC3E}">
        <p14:creationId xmlns:p14="http://schemas.microsoft.com/office/powerpoint/2010/main" val="9138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Functions</a:t>
            </a:r>
            <a:endParaRPr lang="cs-CZ" dirty="0"/>
          </a:p>
        </p:txBody>
      </p:sp>
      <p:sp>
        <p:nvSpPr>
          <p:cNvPr id="3" name="Zástupný symbol pro obsah 2"/>
          <p:cNvSpPr>
            <a:spLocks noGrp="1"/>
          </p:cNvSpPr>
          <p:nvPr>
            <p:ph idx="1"/>
          </p:nvPr>
        </p:nvSpPr>
        <p:spPr/>
        <p:txBody>
          <a:bodyPr>
            <a:normAutofit/>
          </a:bodyPr>
          <a:lstStyle/>
          <a:p>
            <a:pPr marL="0" lvl="0" indent="0">
              <a:buNone/>
            </a:pPr>
            <a:endParaRPr lang="cs-CZ" dirty="0"/>
          </a:p>
          <a:p>
            <a:r>
              <a:rPr lang="en-US" dirty="0" smtClean="0"/>
              <a:t>Reproduction</a:t>
            </a:r>
            <a:endParaRPr lang="en-US" dirty="0"/>
          </a:p>
          <a:p>
            <a:r>
              <a:rPr lang="en-US" dirty="0"/>
              <a:t>Provision of Food, Housing and </a:t>
            </a:r>
            <a:r>
              <a:rPr lang="en-US" dirty="0" smtClean="0"/>
              <a:t>Clothing</a:t>
            </a:r>
            <a:endParaRPr lang="cs-CZ" dirty="0" smtClean="0"/>
          </a:p>
          <a:p>
            <a:r>
              <a:rPr lang="en-US" dirty="0" smtClean="0"/>
              <a:t>Security</a:t>
            </a:r>
            <a:endParaRPr lang="cs-CZ" dirty="0" smtClean="0"/>
          </a:p>
          <a:p>
            <a:r>
              <a:rPr lang="cs-CZ" dirty="0"/>
              <a:t>Love and </a:t>
            </a:r>
            <a:r>
              <a:rPr lang="cs-CZ" dirty="0" err="1" smtClean="0"/>
              <a:t>Affection</a:t>
            </a:r>
            <a:endParaRPr lang="cs-CZ" dirty="0" smtClean="0"/>
          </a:p>
          <a:p>
            <a:r>
              <a:rPr lang="cs-CZ" dirty="0" err="1"/>
              <a:t>Economic</a:t>
            </a:r>
            <a:r>
              <a:rPr lang="cs-CZ" dirty="0"/>
              <a:t> and </a:t>
            </a:r>
            <a:r>
              <a:rPr lang="cs-CZ" dirty="0" err="1"/>
              <a:t>Social</a:t>
            </a:r>
            <a:r>
              <a:rPr lang="cs-CZ" dirty="0"/>
              <a:t> </a:t>
            </a:r>
            <a:r>
              <a:rPr lang="cs-CZ" dirty="0" err="1" smtClean="0"/>
              <a:t>Functions</a:t>
            </a:r>
            <a:endParaRPr lang="cs-CZ" dirty="0" smtClean="0"/>
          </a:p>
          <a:p>
            <a:r>
              <a:rPr lang="cs-CZ" dirty="0" err="1"/>
              <a:t>Socialization</a:t>
            </a:r>
            <a:endParaRPr lang="cs-CZ" dirty="0"/>
          </a:p>
        </p:txBody>
      </p:sp>
    </p:spTree>
    <p:extLst>
      <p:ext uri="{BB962C8B-B14F-4D97-AF65-F5344CB8AC3E}">
        <p14:creationId xmlns:p14="http://schemas.microsoft.com/office/powerpoint/2010/main" val="256291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Education in </a:t>
            </a:r>
            <a:r>
              <a:rPr lang="cs-CZ" dirty="0" err="1" smtClean="0"/>
              <a:t>family</a:t>
            </a:r>
            <a:endParaRPr lang="cs-CZ" dirty="0"/>
          </a:p>
        </p:txBody>
      </p:sp>
      <p:sp>
        <p:nvSpPr>
          <p:cNvPr id="3" name="Zástupný symbol pro obsah 2"/>
          <p:cNvSpPr>
            <a:spLocks noGrp="1"/>
          </p:cNvSpPr>
          <p:nvPr>
            <p:ph idx="1"/>
          </p:nvPr>
        </p:nvSpPr>
        <p:spPr>
          <a:xfrm>
            <a:off x="775447" y="1610471"/>
            <a:ext cx="11174506" cy="5695764"/>
          </a:xfrm>
        </p:spPr>
        <p:txBody>
          <a:bodyPr>
            <a:normAutofit fontScale="62500" lnSpcReduction="20000"/>
          </a:bodyPr>
          <a:lstStyle/>
          <a:p>
            <a:pPr marL="0" indent="0">
              <a:buNone/>
            </a:pPr>
            <a:r>
              <a:rPr lang="en-US" b="1" dirty="0"/>
              <a:t>Autocratic</a:t>
            </a:r>
          </a:p>
          <a:p>
            <a:pPr marL="0" indent="0">
              <a:buNone/>
            </a:pPr>
            <a:r>
              <a:rPr lang="en-US" dirty="0"/>
              <a:t>In the autocratic style, the leader takes decisions without consulting with others. The decision is made without any form of consultation. In Lewin's experiments, he found that this caused the most level of discontent.</a:t>
            </a:r>
          </a:p>
          <a:p>
            <a:pPr marL="0" indent="0">
              <a:buNone/>
            </a:pPr>
            <a:r>
              <a:rPr lang="en-US" dirty="0" smtClean="0"/>
              <a:t>An </a:t>
            </a:r>
            <a:r>
              <a:rPr lang="en-US" dirty="0"/>
              <a:t>autocratic style works when there is no need for input on the decision, where the decision would not change as a result of input, and where the motivation of people to carry out subsequent actions would not be affected whether they were or were not involved in the decision-making.</a:t>
            </a:r>
          </a:p>
          <a:p>
            <a:pPr marL="0" indent="0">
              <a:buNone/>
            </a:pPr>
            <a:endParaRPr lang="en-US" b="1" dirty="0"/>
          </a:p>
          <a:p>
            <a:pPr marL="0" indent="0">
              <a:buNone/>
            </a:pPr>
            <a:r>
              <a:rPr lang="en-US" b="1" dirty="0"/>
              <a:t>Democratic</a:t>
            </a:r>
          </a:p>
          <a:p>
            <a:pPr marL="0" indent="0">
              <a:buNone/>
            </a:pPr>
            <a:r>
              <a:rPr lang="en-US" dirty="0"/>
              <a:t>In the democratic style, the leader involves the people in the decision-making, although the process for the final decision may vary from the leader having the final say to them facilitating consensus in the group</a:t>
            </a:r>
            <a:r>
              <a:rPr lang="en-US" dirty="0" smtClean="0"/>
              <a:t>.</a:t>
            </a:r>
            <a:endParaRPr lang="en-US" dirty="0"/>
          </a:p>
          <a:p>
            <a:pPr marL="0" indent="0">
              <a:buNone/>
            </a:pPr>
            <a:r>
              <a:rPr lang="en-US" dirty="0"/>
              <a:t>Democratic decision-making is usually appreciated by the people, especially if they have been used to autocratic decisions with which they disagreed. It can be problematic when there are a wide range of opinions and there is no clear way of reaching an equitable final decision.</a:t>
            </a:r>
          </a:p>
          <a:p>
            <a:pPr marL="0" indent="0">
              <a:buNone/>
            </a:pPr>
            <a:endParaRPr lang="en-US" b="1" dirty="0"/>
          </a:p>
          <a:p>
            <a:pPr marL="0" indent="0">
              <a:buNone/>
            </a:pPr>
            <a:r>
              <a:rPr lang="en-US" b="1" dirty="0"/>
              <a:t>Laissez-Faire</a:t>
            </a:r>
          </a:p>
          <a:p>
            <a:pPr marL="0" indent="0">
              <a:buNone/>
            </a:pPr>
            <a:r>
              <a:rPr lang="en-US" dirty="0"/>
              <a:t>The laissez-faire style is to minimize the leader's involvement in decision-making, and hence allowing people to make their own decisions, although they may still be responsible for the outcome</a:t>
            </a:r>
            <a:r>
              <a:rPr lang="en-US" dirty="0" smtClean="0"/>
              <a:t>.</a:t>
            </a:r>
            <a:endParaRPr lang="en-US" dirty="0"/>
          </a:p>
          <a:p>
            <a:pPr marL="0" indent="0">
              <a:buNone/>
            </a:pPr>
            <a:r>
              <a:rPr lang="en-US" dirty="0"/>
              <a:t>Laissez-faire works best when people are capable and motivated in making their own decisions, and where there is no requirement for a central coordination, for example in sharing resources across a range of different people and groups.</a:t>
            </a:r>
            <a:endParaRPr lang="cs-CZ" dirty="0"/>
          </a:p>
        </p:txBody>
      </p:sp>
    </p:spTree>
    <p:extLst>
      <p:ext uri="{BB962C8B-B14F-4D97-AF65-F5344CB8AC3E}">
        <p14:creationId xmlns:p14="http://schemas.microsoft.com/office/powerpoint/2010/main" val="3978479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a:t>STUDENT NONCONFORMITY AT SCHOOL</a:t>
            </a:r>
          </a:p>
          <a:p>
            <a:r>
              <a:rPr lang="cs-CZ" dirty="0" smtClean="0"/>
              <a:t>http</a:t>
            </a:r>
            <a:r>
              <a:rPr lang="cs-CZ" dirty="0"/>
              <a:t>://www.phil.muni.cz/journals/index.php/studia-paedagogica/article/view/1570/1832</a:t>
            </a:r>
          </a:p>
        </p:txBody>
      </p:sp>
      <p:pic>
        <p:nvPicPr>
          <p:cNvPr id="4" name="Obrázek 3"/>
          <p:cNvPicPr>
            <a:picLocks noChangeAspect="1"/>
          </p:cNvPicPr>
          <p:nvPr/>
        </p:nvPicPr>
        <p:blipFill>
          <a:blip r:embed="rId2"/>
          <a:stretch>
            <a:fillRect/>
          </a:stretch>
        </p:blipFill>
        <p:spPr>
          <a:xfrm>
            <a:off x="5683046" y="3306953"/>
            <a:ext cx="6371303" cy="3004947"/>
          </a:xfrm>
          <a:prstGeom prst="rect">
            <a:avLst/>
          </a:prstGeom>
        </p:spPr>
      </p:pic>
    </p:spTree>
    <p:extLst>
      <p:ext uri="{BB962C8B-B14F-4D97-AF65-F5344CB8AC3E}">
        <p14:creationId xmlns:p14="http://schemas.microsoft.com/office/powerpoint/2010/main" val="236694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Multiethnic</a:t>
            </a:r>
            <a:r>
              <a:rPr lang="cs-CZ" dirty="0" smtClean="0"/>
              <a:t> </a:t>
            </a:r>
            <a:r>
              <a:rPr lang="cs-CZ" dirty="0" err="1" smtClean="0"/>
              <a:t>Classes</a:t>
            </a:r>
            <a:endParaRPr lang="cs-CZ" dirty="0"/>
          </a:p>
        </p:txBody>
      </p:sp>
      <p:pic>
        <p:nvPicPr>
          <p:cNvPr id="5" name="Zástupný symbol pro obsah 4"/>
          <p:cNvPicPr>
            <a:picLocks noGrp="1" noChangeAspect="1"/>
          </p:cNvPicPr>
          <p:nvPr>
            <p:ph idx="1"/>
          </p:nvPr>
        </p:nvPicPr>
        <p:blipFill>
          <a:blip r:embed="rId2"/>
          <a:stretch>
            <a:fillRect/>
          </a:stretch>
        </p:blipFill>
        <p:spPr>
          <a:xfrm>
            <a:off x="2366282" y="1825625"/>
            <a:ext cx="7459436" cy="4351338"/>
          </a:xfrm>
          <a:prstGeom prst="rect">
            <a:avLst/>
          </a:prstGeom>
        </p:spPr>
      </p:pic>
    </p:spTree>
    <p:extLst>
      <p:ext uri="{BB962C8B-B14F-4D97-AF65-F5344CB8AC3E}">
        <p14:creationId xmlns:p14="http://schemas.microsoft.com/office/powerpoint/2010/main" val="169634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Today´s</a:t>
            </a:r>
            <a:r>
              <a:rPr lang="cs-CZ" dirty="0" smtClean="0"/>
              <a:t> </a:t>
            </a:r>
            <a:r>
              <a:rPr lang="cs-CZ" dirty="0" err="1" smtClean="0"/>
              <a:t>topics</a:t>
            </a:r>
            <a:r>
              <a:rPr lang="cs-CZ" dirty="0" smtClean="0"/>
              <a:t> </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smtClean="0"/>
              <a:t>School</a:t>
            </a:r>
            <a:r>
              <a:rPr lang="cs-CZ" dirty="0" smtClean="0"/>
              <a:t> </a:t>
            </a:r>
            <a:r>
              <a:rPr lang="cs-CZ" dirty="0"/>
              <a:t>and </a:t>
            </a:r>
            <a:r>
              <a:rPr lang="cs-CZ" dirty="0" err="1"/>
              <a:t>Family</a:t>
            </a:r>
            <a:endParaRPr lang="cs-CZ" dirty="0"/>
          </a:p>
          <a:p>
            <a:r>
              <a:rPr lang="cs-CZ" dirty="0" err="1"/>
              <a:t>Multiethnic</a:t>
            </a:r>
            <a:r>
              <a:rPr lang="cs-CZ" dirty="0"/>
              <a:t> </a:t>
            </a:r>
            <a:r>
              <a:rPr lang="cs-CZ" dirty="0" err="1"/>
              <a:t>Classes</a:t>
            </a:r>
            <a:r>
              <a:rPr lang="cs-CZ" dirty="0"/>
              <a:t> </a:t>
            </a:r>
          </a:p>
          <a:p>
            <a:endParaRPr lang="cs-CZ" dirty="0"/>
          </a:p>
        </p:txBody>
      </p:sp>
      <p:pic>
        <p:nvPicPr>
          <p:cNvPr id="4" name="Obrázek 3"/>
          <p:cNvPicPr>
            <a:picLocks noChangeAspect="1"/>
          </p:cNvPicPr>
          <p:nvPr/>
        </p:nvPicPr>
        <p:blipFill>
          <a:blip r:embed="rId2"/>
          <a:stretch>
            <a:fillRect/>
          </a:stretch>
        </p:blipFill>
        <p:spPr>
          <a:xfrm>
            <a:off x="6096000" y="1825625"/>
            <a:ext cx="4772585" cy="3498547"/>
          </a:xfrm>
          <a:prstGeom prst="rect">
            <a:avLst/>
          </a:prstGeom>
        </p:spPr>
      </p:pic>
    </p:spTree>
    <p:extLst>
      <p:ext uri="{BB962C8B-B14F-4D97-AF65-F5344CB8AC3E}">
        <p14:creationId xmlns:p14="http://schemas.microsoft.com/office/powerpoint/2010/main" val="147016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Ethnical</a:t>
            </a:r>
            <a:r>
              <a:rPr lang="cs-CZ" dirty="0" smtClean="0"/>
              <a:t> diversity</a:t>
            </a:r>
            <a:endParaRPr lang="cs-CZ" dirty="0"/>
          </a:p>
        </p:txBody>
      </p:sp>
      <p:sp>
        <p:nvSpPr>
          <p:cNvPr id="3" name="Zástupný symbol pro obsah 2"/>
          <p:cNvSpPr>
            <a:spLocks noGrp="1"/>
          </p:cNvSpPr>
          <p:nvPr>
            <p:ph idx="1"/>
          </p:nvPr>
        </p:nvSpPr>
        <p:spPr/>
        <p:txBody>
          <a:bodyPr>
            <a:normAutofit lnSpcReduction="10000"/>
          </a:bodyPr>
          <a:lstStyle/>
          <a:p>
            <a:pPr marL="0" indent="0">
              <a:buNone/>
            </a:pPr>
            <a:endParaRPr lang="cs-CZ" b="1" dirty="0" smtClean="0"/>
          </a:p>
          <a:p>
            <a:pPr marL="0" indent="0">
              <a:buNone/>
            </a:pPr>
            <a:r>
              <a:rPr lang="en-US" b="1" dirty="0"/>
              <a:t>ethnically diverse </a:t>
            </a:r>
            <a:r>
              <a:rPr lang="en-US" b="1" dirty="0" smtClean="0"/>
              <a:t>student</a:t>
            </a:r>
            <a:r>
              <a:rPr lang="cs-CZ" b="1" dirty="0" smtClean="0"/>
              <a:t>s</a:t>
            </a:r>
            <a:r>
              <a:rPr lang="cs-CZ" dirty="0" smtClean="0"/>
              <a:t>: </a:t>
            </a:r>
            <a:r>
              <a:rPr lang="en-US" i="1" dirty="0" smtClean="0"/>
              <a:t>students </a:t>
            </a:r>
            <a:r>
              <a:rPr lang="en-US" i="1" dirty="0"/>
              <a:t>whose background, ethnicity and experiences differ from the dominant Western culture</a:t>
            </a:r>
            <a:r>
              <a:rPr lang="en-US" dirty="0"/>
              <a:t> (Gay </a:t>
            </a:r>
            <a:r>
              <a:rPr lang="en-US" dirty="0" smtClean="0">
                <a:hlinkClick r:id="rId2"/>
              </a:rPr>
              <a:t>2002</a:t>
            </a:r>
            <a:r>
              <a:rPr lang="cs-CZ" dirty="0" smtClean="0"/>
              <a:t>)</a:t>
            </a:r>
          </a:p>
          <a:p>
            <a:pPr marL="0" indent="0">
              <a:buNone/>
            </a:pPr>
            <a:endParaRPr lang="cs-CZ" dirty="0" smtClean="0"/>
          </a:p>
          <a:p>
            <a:pPr marL="0" indent="0">
              <a:buNone/>
            </a:pPr>
            <a:r>
              <a:rPr lang="en-US" b="1" dirty="0" smtClean="0"/>
              <a:t>Czech </a:t>
            </a:r>
            <a:r>
              <a:rPr lang="en-US" b="1" dirty="0"/>
              <a:t>educational </a:t>
            </a:r>
            <a:r>
              <a:rPr lang="en-US" b="1" dirty="0" err="1" smtClean="0"/>
              <a:t>syst</a:t>
            </a:r>
            <a:r>
              <a:rPr lang="cs-CZ" b="1" dirty="0" smtClean="0"/>
              <a:t>e</a:t>
            </a:r>
            <a:r>
              <a:rPr lang="en-US" b="1" dirty="0" smtClean="0"/>
              <a:t>m</a:t>
            </a:r>
            <a:r>
              <a:rPr lang="cs-CZ" dirty="0" smtClean="0"/>
              <a:t>: </a:t>
            </a:r>
          </a:p>
          <a:p>
            <a:pPr>
              <a:buFont typeface="Wingdings" panose="05000000000000000000" pitchFamily="2" charset="2"/>
              <a:buChar char="§"/>
            </a:pPr>
            <a:r>
              <a:rPr lang="en-US" dirty="0" smtClean="0"/>
              <a:t>more </a:t>
            </a:r>
            <a:r>
              <a:rPr lang="en-US" dirty="0"/>
              <a:t>and more pupils from ethnic or cultural minorities, with various social backgrounds, and also children with all kinds of special needs, especially in connection with the newly introduced inclusive education</a:t>
            </a:r>
            <a:r>
              <a:rPr lang="en-US" dirty="0" smtClean="0"/>
              <a:t>.</a:t>
            </a:r>
            <a:endParaRPr lang="cs-CZ" dirty="0" smtClean="0"/>
          </a:p>
          <a:p>
            <a:pPr>
              <a:buFont typeface="Wingdings" panose="05000000000000000000" pitchFamily="2" charset="2"/>
              <a:buChar char="§"/>
            </a:pPr>
            <a:r>
              <a:rPr lang="cs-CZ" dirty="0" err="1" smtClean="0"/>
              <a:t>Internal</a:t>
            </a:r>
            <a:r>
              <a:rPr lang="cs-CZ" dirty="0" smtClean="0"/>
              <a:t> x </a:t>
            </a:r>
            <a:r>
              <a:rPr lang="cs-CZ" dirty="0" err="1" smtClean="0"/>
              <a:t>external</a:t>
            </a:r>
            <a:r>
              <a:rPr lang="cs-CZ" dirty="0" smtClean="0"/>
              <a:t> </a:t>
            </a:r>
            <a:r>
              <a:rPr lang="cs-CZ" dirty="0" err="1" smtClean="0"/>
              <a:t>diferentation</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system</a:t>
            </a:r>
            <a:endParaRPr lang="cs-CZ" dirty="0"/>
          </a:p>
        </p:txBody>
      </p:sp>
    </p:spTree>
    <p:extLst>
      <p:ext uri="{BB962C8B-B14F-4D97-AF65-F5344CB8AC3E}">
        <p14:creationId xmlns:p14="http://schemas.microsoft.com/office/powerpoint/2010/main" val="3824881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1. </a:t>
            </a:r>
            <a:r>
              <a:rPr lang="cs-CZ" dirty="0" err="1" smtClean="0"/>
              <a:t>Ethnical</a:t>
            </a:r>
            <a:r>
              <a:rPr lang="cs-CZ" dirty="0" smtClean="0"/>
              <a:t> diversity: Roma </a:t>
            </a:r>
            <a:r>
              <a:rPr lang="cs-CZ" dirty="0" err="1" smtClean="0"/>
              <a:t>children</a:t>
            </a:r>
            <a:endParaRPr lang="cs-CZ" dirty="0"/>
          </a:p>
        </p:txBody>
      </p:sp>
      <p:pic>
        <p:nvPicPr>
          <p:cNvPr id="4" name="Picture 2" descr="Image result for žák v tepláká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209629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35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Research</a:t>
            </a:r>
            <a:r>
              <a:rPr lang="cs-CZ" dirty="0" smtClean="0"/>
              <a:t> on </a:t>
            </a:r>
            <a:r>
              <a:rPr lang="cs-CZ" dirty="0" err="1" smtClean="0"/>
              <a:t>desegregated</a:t>
            </a:r>
            <a:r>
              <a:rPr lang="cs-CZ" dirty="0" smtClean="0"/>
              <a:t> </a:t>
            </a:r>
            <a:r>
              <a:rPr lang="cs-CZ" dirty="0" err="1" smtClean="0"/>
              <a:t>classroom</a:t>
            </a:r>
            <a:r>
              <a:rPr lang="cs-CZ" dirty="0" smtClean="0"/>
              <a:t/>
            </a:r>
            <a:br>
              <a:rPr lang="cs-CZ" dirty="0" smtClean="0"/>
            </a:br>
            <a:r>
              <a:rPr lang="cs-CZ" sz="2400" dirty="0" smtClean="0"/>
              <a:t>(Obrovská</a:t>
            </a:r>
            <a:r>
              <a:rPr lang="cs-CZ" sz="2400" dirty="0"/>
              <a:t>, 2016):</a:t>
            </a:r>
          </a:p>
        </p:txBody>
      </p:sp>
      <p:sp>
        <p:nvSpPr>
          <p:cNvPr id="3" name="Zástupný symbol pro obsah 2"/>
          <p:cNvSpPr>
            <a:spLocks noGrp="1"/>
          </p:cNvSpPr>
          <p:nvPr>
            <p:ph idx="1"/>
          </p:nvPr>
        </p:nvSpPr>
        <p:spPr/>
        <p:txBody>
          <a:bodyPr>
            <a:normAutofit/>
          </a:bodyPr>
          <a:lstStyle/>
          <a:p>
            <a:r>
              <a:rPr lang="en-US" dirty="0" smtClean="0"/>
              <a:t>ethnicity </a:t>
            </a:r>
            <a:r>
              <a:rPr lang="en-US" dirty="0"/>
              <a:t>primarily becomes visible during </a:t>
            </a:r>
            <a:r>
              <a:rPr lang="en-US" dirty="0" err="1"/>
              <a:t>ritualised</a:t>
            </a:r>
            <a:r>
              <a:rPr lang="en-US" dirty="0"/>
              <a:t> </a:t>
            </a:r>
            <a:r>
              <a:rPr lang="en-US" dirty="0" smtClean="0"/>
              <a:t>symbolic</a:t>
            </a:r>
            <a:r>
              <a:rPr lang="cs-CZ" dirty="0" smtClean="0"/>
              <a:t> </a:t>
            </a:r>
            <a:r>
              <a:rPr lang="en-US" dirty="0" smtClean="0"/>
              <a:t>performances </a:t>
            </a:r>
            <a:r>
              <a:rPr lang="en-US" dirty="0"/>
              <a:t>in which the </a:t>
            </a:r>
            <a:r>
              <a:rPr lang="en-US" dirty="0" smtClean="0"/>
              <a:t>significance </a:t>
            </a:r>
            <a:r>
              <a:rPr lang="en-US" dirty="0"/>
              <a:t>of different identities is </a:t>
            </a:r>
            <a:r>
              <a:rPr lang="en-US" dirty="0" smtClean="0"/>
              <a:t>accentuated</a:t>
            </a:r>
            <a:endParaRPr lang="cs-CZ" dirty="0" smtClean="0"/>
          </a:p>
          <a:p>
            <a:r>
              <a:rPr lang="cs-CZ" dirty="0" err="1" smtClean="0"/>
              <a:t>Subculture</a:t>
            </a:r>
            <a:r>
              <a:rPr lang="cs-CZ" dirty="0" smtClean="0"/>
              <a:t> </a:t>
            </a:r>
            <a:r>
              <a:rPr lang="cs-CZ" dirty="0" err="1" smtClean="0"/>
              <a:t>indentiy</a:t>
            </a:r>
            <a:r>
              <a:rPr lang="cs-CZ" dirty="0" smtClean="0"/>
              <a:t> </a:t>
            </a:r>
            <a:r>
              <a:rPr lang="cs-CZ" dirty="0" err="1" smtClean="0"/>
              <a:t>of„Roma</a:t>
            </a:r>
            <a:r>
              <a:rPr lang="cs-CZ" dirty="0" smtClean="0"/>
              <a:t> </a:t>
            </a:r>
            <a:r>
              <a:rPr lang="cs-CZ" dirty="0"/>
              <a:t>free </a:t>
            </a:r>
            <a:r>
              <a:rPr lang="cs-CZ" dirty="0" smtClean="0"/>
              <a:t>style raper“</a:t>
            </a:r>
          </a:p>
          <a:p>
            <a:r>
              <a:rPr lang="cs-CZ" dirty="0" smtClean="0"/>
              <a:t>Baseball </a:t>
            </a:r>
            <a:r>
              <a:rPr lang="cs-CZ" dirty="0" err="1" smtClean="0"/>
              <a:t>caps</a:t>
            </a:r>
            <a:r>
              <a:rPr lang="cs-CZ" dirty="0" smtClean="0"/>
              <a:t>, </a:t>
            </a:r>
            <a:r>
              <a:rPr lang="cs-CZ" dirty="0" err="1" smtClean="0"/>
              <a:t>sweatpans</a:t>
            </a:r>
            <a:r>
              <a:rPr lang="cs-CZ" dirty="0" smtClean="0"/>
              <a:t>: </a:t>
            </a:r>
            <a:r>
              <a:rPr lang="cs-CZ" dirty="0" err="1" smtClean="0"/>
              <a:t>pupil´s</a:t>
            </a:r>
            <a:r>
              <a:rPr lang="cs-CZ" dirty="0" smtClean="0"/>
              <a:t> </a:t>
            </a:r>
            <a:r>
              <a:rPr lang="cs-CZ" dirty="0" err="1" smtClean="0"/>
              <a:t>who</a:t>
            </a:r>
            <a:r>
              <a:rPr lang="cs-CZ" dirty="0" smtClean="0"/>
              <a:t> do not </a:t>
            </a:r>
            <a:r>
              <a:rPr lang="cs-CZ" dirty="0" err="1" smtClean="0"/>
              <a:t>indentify</a:t>
            </a:r>
            <a:r>
              <a:rPr lang="cs-CZ" dirty="0" smtClean="0"/>
              <a:t> </a:t>
            </a:r>
            <a:r>
              <a:rPr lang="cs-CZ" dirty="0" err="1" smtClean="0"/>
              <a:t>with</a:t>
            </a:r>
            <a:r>
              <a:rPr lang="cs-CZ" dirty="0" smtClean="0"/>
              <a:t> </a:t>
            </a:r>
            <a:r>
              <a:rPr lang="cs-CZ" dirty="0" err="1" smtClean="0"/>
              <a:t>school</a:t>
            </a:r>
            <a:endParaRPr lang="cs-CZ" dirty="0" smtClean="0"/>
          </a:p>
          <a:p>
            <a:r>
              <a:rPr lang="cs-CZ" dirty="0" err="1"/>
              <a:t>m</a:t>
            </a:r>
            <a:r>
              <a:rPr lang="cs-CZ" dirty="0" err="1" smtClean="0"/>
              <a:t>asculine</a:t>
            </a:r>
            <a:r>
              <a:rPr lang="cs-CZ" dirty="0" smtClean="0"/>
              <a:t> </a:t>
            </a:r>
            <a:r>
              <a:rPr lang="cs-CZ" dirty="0" err="1" smtClean="0"/>
              <a:t>subculture</a:t>
            </a:r>
            <a:r>
              <a:rPr lang="cs-CZ" dirty="0" smtClean="0"/>
              <a:t> </a:t>
            </a:r>
            <a:r>
              <a:rPr lang="cs-CZ" dirty="0" err="1" smtClean="0"/>
              <a:t>of</a:t>
            </a:r>
            <a:r>
              <a:rPr lang="cs-CZ" dirty="0" smtClean="0"/>
              <a:t> </a:t>
            </a:r>
            <a:r>
              <a:rPr lang="cs-CZ" dirty="0" err="1" smtClean="0"/>
              <a:t>friendship</a:t>
            </a:r>
            <a:r>
              <a:rPr lang="cs-CZ" dirty="0" smtClean="0"/>
              <a:t> </a:t>
            </a:r>
            <a:r>
              <a:rPr lang="cs-CZ" dirty="0" err="1" smtClean="0"/>
              <a:t>practice</a:t>
            </a:r>
            <a:r>
              <a:rPr lang="cs-CZ" dirty="0" smtClean="0"/>
              <a:t>: </a:t>
            </a:r>
            <a:r>
              <a:rPr lang="en-US" dirty="0"/>
              <a:t>low status that Roma students are given in their role as students and the high status in their role as friends</a:t>
            </a:r>
            <a:endParaRPr lang="cs-CZ" dirty="0" smtClean="0"/>
          </a:p>
          <a:p>
            <a:r>
              <a:rPr lang="cs-CZ" dirty="0" smtClean="0"/>
              <a:t>Roma hip hop</a:t>
            </a:r>
            <a:endParaRPr lang="cs-CZ" dirty="0"/>
          </a:p>
        </p:txBody>
      </p:sp>
    </p:spTree>
    <p:extLst>
      <p:ext uri="{BB962C8B-B14F-4D97-AF65-F5344CB8AC3E}">
        <p14:creationId xmlns:p14="http://schemas.microsoft.com/office/powerpoint/2010/main" val="2140992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Roma hip hop – </a:t>
            </a:r>
            <a:r>
              <a:rPr lang="cs-CZ" dirty="0" err="1" smtClean="0"/>
              <a:t>resources</a:t>
            </a:r>
            <a:r>
              <a:rPr lang="cs-CZ" dirty="0" smtClean="0"/>
              <a:t> </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www.youtube.com/watch?v=SRcnnId15BA</a:t>
            </a:r>
            <a:endParaRPr lang="cs-CZ" dirty="0" smtClean="0"/>
          </a:p>
          <a:p>
            <a:r>
              <a:rPr lang="cs-CZ" dirty="0">
                <a:hlinkClick r:id="rId3"/>
              </a:rPr>
              <a:t>https://</a:t>
            </a:r>
            <a:r>
              <a:rPr lang="cs-CZ" dirty="0" smtClean="0">
                <a:hlinkClick r:id="rId3"/>
              </a:rPr>
              <a:t>www.youtube.com/watch?v=qJvZM1A_YpE</a:t>
            </a:r>
            <a:endParaRPr lang="cs-CZ" dirty="0" smtClean="0"/>
          </a:p>
          <a:p>
            <a:endParaRPr lang="cs-CZ" dirty="0"/>
          </a:p>
          <a:p>
            <a:endParaRPr lang="cs-CZ" dirty="0"/>
          </a:p>
        </p:txBody>
      </p:sp>
    </p:spTree>
    <p:extLst>
      <p:ext uri="{BB962C8B-B14F-4D97-AF65-F5344CB8AC3E}">
        <p14:creationId xmlns:p14="http://schemas.microsoft.com/office/powerpoint/2010/main" val="1878798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2. </a:t>
            </a:r>
            <a:r>
              <a:rPr lang="cs-CZ" dirty="0" err="1" smtClean="0"/>
              <a:t>Ethnical</a:t>
            </a:r>
            <a:r>
              <a:rPr lang="cs-CZ" dirty="0" smtClean="0"/>
              <a:t> diversity: </a:t>
            </a:r>
            <a:r>
              <a:rPr lang="cs-CZ" dirty="0" err="1" smtClean="0"/>
              <a:t>Migrants</a:t>
            </a:r>
            <a:r>
              <a:rPr lang="cs-CZ" dirty="0" smtClean="0"/>
              <a:t> - </a:t>
            </a:r>
            <a:r>
              <a:rPr lang="cs-CZ" dirty="0" err="1" smtClean="0"/>
              <a:t>Vietnamiese</a:t>
            </a:r>
            <a:endParaRPr lang="cs-CZ" dirty="0"/>
          </a:p>
        </p:txBody>
      </p:sp>
      <p:sp>
        <p:nvSpPr>
          <p:cNvPr id="3" name="Zástupný symbol pro obsah 2"/>
          <p:cNvSpPr>
            <a:spLocks noGrp="1"/>
          </p:cNvSpPr>
          <p:nvPr>
            <p:ph idx="1"/>
          </p:nvPr>
        </p:nvSpPr>
        <p:spPr/>
        <p:txBody>
          <a:bodyPr/>
          <a:lstStyle/>
          <a:p>
            <a:r>
              <a:rPr lang="cs-CZ" dirty="0" smtClean="0"/>
              <a:t>5th grade: Tuan</a:t>
            </a:r>
          </a:p>
          <a:p>
            <a:pPr marL="0" indent="0">
              <a:buNone/>
            </a:pPr>
            <a:endParaRPr lang="cs-CZ" dirty="0"/>
          </a:p>
        </p:txBody>
      </p:sp>
      <p:pic>
        <p:nvPicPr>
          <p:cNvPr id="4" name="Obrázek 3"/>
          <p:cNvPicPr>
            <a:picLocks noChangeAspect="1"/>
          </p:cNvPicPr>
          <p:nvPr/>
        </p:nvPicPr>
        <p:blipFill>
          <a:blip r:embed="rId2"/>
          <a:stretch>
            <a:fillRect/>
          </a:stretch>
        </p:blipFill>
        <p:spPr>
          <a:xfrm>
            <a:off x="981915" y="2660883"/>
            <a:ext cx="5015473" cy="3348551"/>
          </a:xfrm>
          <a:prstGeom prst="rect">
            <a:avLst/>
          </a:prstGeom>
        </p:spPr>
      </p:pic>
      <p:pic>
        <p:nvPicPr>
          <p:cNvPr id="5" name="Obrázek 4"/>
          <p:cNvPicPr>
            <a:picLocks noChangeAspect="1"/>
          </p:cNvPicPr>
          <p:nvPr/>
        </p:nvPicPr>
        <p:blipFill>
          <a:blip r:embed="rId3"/>
          <a:stretch>
            <a:fillRect/>
          </a:stretch>
        </p:blipFill>
        <p:spPr>
          <a:xfrm>
            <a:off x="7777163" y="3191669"/>
            <a:ext cx="2428875" cy="1619250"/>
          </a:xfrm>
          <a:prstGeom prst="rect">
            <a:avLst/>
          </a:prstGeom>
        </p:spPr>
      </p:pic>
    </p:spTree>
    <p:extLst>
      <p:ext uri="{BB962C8B-B14F-4D97-AF65-F5344CB8AC3E}">
        <p14:creationId xmlns:p14="http://schemas.microsoft.com/office/powerpoint/2010/main" val="1256913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Pupils</a:t>
            </a:r>
            <a:r>
              <a:rPr lang="cs-CZ" dirty="0" smtClean="0"/>
              <a:t> </a:t>
            </a:r>
            <a:r>
              <a:rPr lang="cs-CZ" dirty="0" err="1" smtClean="0"/>
              <a:t>approaches</a:t>
            </a:r>
            <a:r>
              <a:rPr lang="cs-CZ" dirty="0" smtClean="0"/>
              <a:t> to </a:t>
            </a:r>
            <a:r>
              <a:rPr lang="cs-CZ" dirty="0" err="1" smtClean="0"/>
              <a:t>ethnical</a:t>
            </a:r>
            <a:r>
              <a:rPr lang="cs-CZ" dirty="0" smtClean="0"/>
              <a:t> diversity</a:t>
            </a:r>
            <a:endParaRPr lang="cs-CZ" dirty="0"/>
          </a:p>
        </p:txBody>
      </p:sp>
      <p:sp>
        <p:nvSpPr>
          <p:cNvPr id="3" name="Zástupný symbol pro obsah 2"/>
          <p:cNvSpPr>
            <a:spLocks noGrp="1"/>
          </p:cNvSpPr>
          <p:nvPr>
            <p:ph idx="1"/>
          </p:nvPr>
        </p:nvSpPr>
        <p:spPr/>
        <p:txBody>
          <a:bodyPr/>
          <a:lstStyle/>
          <a:p>
            <a:r>
              <a:rPr lang="cs-CZ" dirty="0" smtClean="0"/>
              <a:t>Making </a:t>
            </a:r>
            <a:r>
              <a:rPr lang="cs-CZ" dirty="0" err="1" smtClean="0"/>
              <a:t>ethnic</a:t>
            </a:r>
            <a:r>
              <a:rPr lang="cs-CZ" dirty="0" smtClean="0"/>
              <a:t> </a:t>
            </a:r>
            <a:r>
              <a:rPr lang="cs-CZ" dirty="0" err="1" smtClean="0"/>
              <a:t>identities</a:t>
            </a:r>
            <a:r>
              <a:rPr lang="cs-CZ" dirty="0" smtClean="0"/>
              <a:t> </a:t>
            </a:r>
            <a:r>
              <a:rPr lang="cs-CZ" dirty="0" err="1" smtClean="0"/>
              <a:t>invisible</a:t>
            </a:r>
            <a:r>
              <a:rPr lang="cs-CZ" dirty="0" smtClean="0"/>
              <a:t> – </a:t>
            </a:r>
            <a:r>
              <a:rPr lang="cs-CZ" dirty="0" err="1" smtClean="0"/>
              <a:t>Vietnamiese</a:t>
            </a:r>
            <a:r>
              <a:rPr lang="cs-CZ" dirty="0" smtClean="0"/>
              <a:t> </a:t>
            </a:r>
          </a:p>
          <a:p>
            <a:r>
              <a:rPr lang="cs-CZ" dirty="0"/>
              <a:t>Making </a:t>
            </a:r>
            <a:r>
              <a:rPr lang="cs-CZ" dirty="0" err="1"/>
              <a:t>ethnic</a:t>
            </a:r>
            <a:r>
              <a:rPr lang="cs-CZ" dirty="0"/>
              <a:t> </a:t>
            </a:r>
            <a:r>
              <a:rPr lang="cs-CZ" dirty="0" err="1"/>
              <a:t>identities</a:t>
            </a:r>
            <a:r>
              <a:rPr lang="cs-CZ" dirty="0"/>
              <a:t> </a:t>
            </a:r>
            <a:r>
              <a:rPr lang="cs-CZ" dirty="0" err="1" smtClean="0"/>
              <a:t>visible</a:t>
            </a:r>
            <a:r>
              <a:rPr lang="cs-CZ" dirty="0" smtClean="0"/>
              <a:t> – Roma </a:t>
            </a:r>
            <a:r>
              <a:rPr lang="cs-CZ" dirty="0" err="1" smtClean="0"/>
              <a:t>childres</a:t>
            </a:r>
            <a:endParaRPr lang="cs-CZ" dirty="0" smtClean="0"/>
          </a:p>
          <a:p>
            <a:endParaRPr lang="cs-CZ" dirty="0"/>
          </a:p>
          <a:p>
            <a:r>
              <a:rPr lang="cs-CZ" dirty="0" err="1" smtClean="0"/>
              <a:t>What</a:t>
            </a:r>
            <a:r>
              <a:rPr lang="cs-CZ" dirty="0" smtClean="0"/>
              <a:t> </a:t>
            </a:r>
            <a:r>
              <a:rPr lang="cs-CZ" dirty="0" err="1" smtClean="0"/>
              <a:t>about</a:t>
            </a:r>
            <a:r>
              <a:rPr lang="cs-CZ" dirty="0" smtClean="0"/>
              <a:t> </a:t>
            </a:r>
            <a:r>
              <a:rPr lang="cs-CZ" dirty="0" err="1" smtClean="0"/>
              <a:t>the</a:t>
            </a:r>
            <a:r>
              <a:rPr lang="cs-CZ" dirty="0" smtClean="0"/>
              <a:t> </a:t>
            </a:r>
            <a:r>
              <a:rPr lang="cs-CZ" dirty="0" err="1" smtClean="0"/>
              <a:t>teachers</a:t>
            </a:r>
            <a:r>
              <a:rPr lang="cs-CZ" dirty="0" smtClean="0"/>
              <a:t>, </a:t>
            </a:r>
            <a:r>
              <a:rPr lang="cs-CZ" dirty="0" err="1" smtClean="0"/>
              <a:t>shlould</a:t>
            </a:r>
            <a:r>
              <a:rPr lang="cs-CZ" dirty="0" smtClean="0"/>
              <a:t> </a:t>
            </a:r>
            <a:r>
              <a:rPr lang="cs-CZ" dirty="0" err="1" smtClean="0"/>
              <a:t>they</a:t>
            </a:r>
            <a:r>
              <a:rPr lang="cs-CZ" dirty="0" smtClean="0"/>
              <a:t> make </a:t>
            </a:r>
            <a:r>
              <a:rPr lang="cs-CZ" dirty="0" err="1" smtClean="0"/>
              <a:t>ethnic</a:t>
            </a:r>
            <a:r>
              <a:rPr lang="cs-CZ" dirty="0" smtClean="0"/>
              <a:t> </a:t>
            </a:r>
            <a:r>
              <a:rPr lang="cs-CZ" dirty="0" err="1" smtClean="0"/>
              <a:t>identities</a:t>
            </a:r>
            <a:r>
              <a:rPr lang="cs-CZ" dirty="0" smtClean="0"/>
              <a:t> </a:t>
            </a:r>
            <a:r>
              <a:rPr lang="cs-CZ" dirty="0" err="1" smtClean="0"/>
              <a:t>visible</a:t>
            </a:r>
            <a:r>
              <a:rPr lang="cs-CZ" dirty="0" smtClean="0"/>
              <a:t>?</a:t>
            </a:r>
          </a:p>
          <a:p>
            <a:pPr lvl="1"/>
            <a:r>
              <a:rPr lang="en-US" dirty="0"/>
              <a:t>“It’s necessary to talk about </a:t>
            </a:r>
            <a:r>
              <a:rPr lang="cs-CZ" dirty="0" err="1" smtClean="0"/>
              <a:t>ethnicity</a:t>
            </a:r>
            <a:r>
              <a:rPr lang="en-US" dirty="0" smtClean="0"/>
              <a:t> </a:t>
            </a:r>
            <a:r>
              <a:rPr lang="en-US" dirty="0"/>
              <a:t>because most of the time race takes the backseat to everything,” said </a:t>
            </a:r>
            <a:r>
              <a:rPr lang="en-US" dirty="0" err="1"/>
              <a:t>Jotham</a:t>
            </a:r>
            <a:r>
              <a:rPr lang="en-US" dirty="0"/>
              <a:t> White, another Chapel Hill junior and student facilitator. </a:t>
            </a:r>
            <a:endParaRPr lang="cs-CZ" dirty="0" smtClean="0"/>
          </a:p>
          <a:p>
            <a:pPr lvl="1"/>
            <a:r>
              <a:rPr lang="en-US" dirty="0" smtClean="0"/>
              <a:t>“</a:t>
            </a:r>
            <a:r>
              <a:rPr lang="en-US" dirty="0"/>
              <a:t>Once they know that we need to talk about </a:t>
            </a:r>
            <a:r>
              <a:rPr lang="cs-CZ" dirty="0" err="1" smtClean="0"/>
              <a:t>ethnic</a:t>
            </a:r>
            <a:r>
              <a:rPr lang="en-US" dirty="0" smtClean="0"/>
              <a:t>, </a:t>
            </a:r>
            <a:r>
              <a:rPr lang="en-US" dirty="0"/>
              <a:t>we can help students build a positive </a:t>
            </a:r>
            <a:r>
              <a:rPr lang="cs-CZ" dirty="0" err="1" smtClean="0"/>
              <a:t>ethnic</a:t>
            </a:r>
            <a:r>
              <a:rPr lang="en-US" dirty="0" smtClean="0"/>
              <a:t> </a:t>
            </a:r>
            <a:r>
              <a:rPr lang="en-US" dirty="0"/>
              <a:t>identity</a:t>
            </a:r>
            <a:endParaRPr lang="cs-CZ" dirty="0"/>
          </a:p>
        </p:txBody>
      </p:sp>
    </p:spTree>
    <p:extLst>
      <p:ext uri="{BB962C8B-B14F-4D97-AF65-F5344CB8AC3E}">
        <p14:creationId xmlns:p14="http://schemas.microsoft.com/office/powerpoint/2010/main" val="31609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SIX TIPS</a:t>
            </a:r>
            <a:br>
              <a:rPr lang="cs-CZ" dirty="0"/>
            </a:br>
            <a:r>
              <a:rPr lang="cs-CZ" sz="1400" dirty="0"/>
              <a:t>(https://</a:t>
            </a:r>
            <a:r>
              <a:rPr lang="cs-CZ" sz="1400" dirty="0" smtClean="0"/>
              <a:t>www.kqed.org/</a:t>
            </a:r>
            <a:r>
              <a:rPr lang="cs-CZ" sz="1400" dirty="0" err="1" smtClean="0"/>
              <a:t>mindshift</a:t>
            </a:r>
            <a:r>
              <a:rPr lang="cs-CZ" sz="1400" dirty="0" smtClean="0"/>
              <a:t>/34806)</a:t>
            </a:r>
            <a:endParaRPr lang="cs-CZ" sz="1400" dirty="0"/>
          </a:p>
        </p:txBody>
      </p:sp>
      <p:sp>
        <p:nvSpPr>
          <p:cNvPr id="3" name="Zástupný symbol pro obsah 2"/>
          <p:cNvSpPr>
            <a:spLocks noGrp="1"/>
          </p:cNvSpPr>
          <p:nvPr>
            <p:ph idx="1"/>
          </p:nvPr>
        </p:nvSpPr>
        <p:spPr/>
        <p:txBody>
          <a:bodyPr>
            <a:normAutofit fontScale="92500" lnSpcReduction="10000"/>
          </a:bodyPr>
          <a:lstStyle/>
          <a:p>
            <a:r>
              <a:rPr lang="en-US" b="1" dirty="0"/>
              <a:t>Make sure every student feels welcome </a:t>
            </a:r>
            <a:r>
              <a:rPr lang="en-US" dirty="0"/>
              <a:t>and part of the class. Small signs that teachers know and are interested in students go a long way to forming trust</a:t>
            </a:r>
            <a:r>
              <a:rPr lang="en-US" dirty="0" smtClean="0"/>
              <a:t>.</a:t>
            </a:r>
            <a:endParaRPr lang="cs-CZ" dirty="0" smtClean="0"/>
          </a:p>
          <a:p>
            <a:r>
              <a:rPr lang="en-US" b="1" dirty="0"/>
              <a:t>Create a safe space.</a:t>
            </a:r>
            <a:r>
              <a:rPr lang="en-US" dirty="0"/>
              <a:t> The way a room is arranged and a teacher’s physical proximity to students can make a </a:t>
            </a:r>
            <a:r>
              <a:rPr lang="en-US" dirty="0" smtClean="0"/>
              <a:t>difference</a:t>
            </a:r>
            <a:r>
              <a:rPr lang="cs-CZ" dirty="0" smtClean="0"/>
              <a:t>.</a:t>
            </a:r>
          </a:p>
          <a:p>
            <a:r>
              <a:rPr lang="en-US" b="1" dirty="0" smtClean="0"/>
              <a:t>Connect </a:t>
            </a:r>
            <a:r>
              <a:rPr lang="en-US" b="1" dirty="0"/>
              <a:t>to students' lives</a:t>
            </a:r>
            <a:r>
              <a:rPr lang="en-US" dirty="0"/>
              <a:t>. Give students a reason to care about what they're learning by connecting it to situations and concepts that are relevant to their lives. </a:t>
            </a:r>
            <a:endParaRPr lang="cs-CZ" dirty="0" smtClean="0"/>
          </a:p>
          <a:p>
            <a:r>
              <a:rPr lang="en-US" b="1" dirty="0" smtClean="0"/>
              <a:t>Connect </a:t>
            </a:r>
            <a:r>
              <a:rPr lang="en-US" b="1" dirty="0"/>
              <a:t>to students' culture.</a:t>
            </a:r>
            <a:r>
              <a:rPr lang="en-US" dirty="0"/>
              <a:t> </a:t>
            </a:r>
            <a:endParaRPr lang="cs-CZ" dirty="0" smtClean="0"/>
          </a:p>
          <a:p>
            <a:r>
              <a:rPr lang="en-US" b="1" dirty="0"/>
              <a:t>Address race and racial dynamics in the classroom.</a:t>
            </a:r>
            <a:r>
              <a:rPr lang="en-US" dirty="0"/>
              <a:t> </a:t>
            </a:r>
            <a:endParaRPr lang="cs-CZ" dirty="0" smtClean="0"/>
          </a:p>
          <a:p>
            <a:r>
              <a:rPr lang="en-US" b="1" dirty="0"/>
              <a:t>Connect to students' future selves.</a:t>
            </a:r>
            <a:endParaRPr lang="cs-CZ" dirty="0"/>
          </a:p>
        </p:txBody>
      </p:sp>
    </p:spTree>
    <p:extLst>
      <p:ext uri="{BB962C8B-B14F-4D97-AF65-F5344CB8AC3E}">
        <p14:creationId xmlns:p14="http://schemas.microsoft.com/office/powerpoint/2010/main" val="3228246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t>
            </a:r>
            <a:r>
              <a:rPr lang="cs-CZ" dirty="0" err="1" smtClean="0"/>
              <a:t>hallenges</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conflicts are likely to occur when academics and students originate from different ethnic backgrounds (Weinstein, Tomlinson-Clarke, and Curran </a:t>
            </a:r>
            <a:r>
              <a:rPr lang="en-US" dirty="0" smtClean="0"/>
              <a:t>2004</a:t>
            </a:r>
            <a:r>
              <a:rPr lang="cs-CZ" dirty="0" smtClean="0"/>
              <a:t>)</a:t>
            </a:r>
          </a:p>
          <a:p>
            <a:r>
              <a:rPr lang="cs-CZ" dirty="0" smtClean="0"/>
              <a:t>m</a:t>
            </a:r>
            <a:r>
              <a:rPr lang="en-US" dirty="0" smtClean="0"/>
              <a:t>any </a:t>
            </a:r>
            <a:r>
              <a:rPr lang="en-US" dirty="0"/>
              <a:t>academics fail to fully adjust their teaching practices to support and engage students whose background and previous learning experiences may </a:t>
            </a:r>
            <a:r>
              <a:rPr lang="en-US" dirty="0" smtClean="0"/>
              <a:t>differ</a:t>
            </a:r>
            <a:endParaRPr lang="cs-CZ" dirty="0"/>
          </a:p>
          <a:p>
            <a:r>
              <a:rPr lang="en-US" dirty="0"/>
              <a:t>ethnic minority students from across the world arrive in Western HEIs with a rich educational tradition emanating from different philosophies (Kingston and </a:t>
            </a:r>
            <a:r>
              <a:rPr lang="en-US" dirty="0" err="1" smtClean="0"/>
              <a:t>Forland</a:t>
            </a:r>
            <a:r>
              <a:rPr lang="cs-CZ" dirty="0" smtClean="0"/>
              <a:t>) </a:t>
            </a:r>
            <a:r>
              <a:rPr lang="en-US" dirty="0" smtClean="0"/>
              <a:t>for </a:t>
            </a:r>
            <a:r>
              <a:rPr lang="en-US" dirty="0"/>
              <a:t>example students from South-East Asia place great emphasis and value on the </a:t>
            </a:r>
            <a:r>
              <a:rPr lang="en-US" dirty="0" err="1"/>
              <a:t>memorisation</a:t>
            </a:r>
            <a:r>
              <a:rPr lang="en-US" dirty="0"/>
              <a:t> of the content as a means to deep understanding, reflection which ensures deep intellectual engagement with learning and active silent participation, strong, harmonious group collaboration, incontestable respect for the teacher, problem-solving strategies based on an attentive analysis of past experiences, mediation of a consensus in an argument and high respect for written text rather than spoken words</a:t>
            </a:r>
            <a:endParaRPr lang="cs-CZ" dirty="0" smtClean="0"/>
          </a:p>
          <a:p>
            <a:r>
              <a:rPr lang="cs-CZ" dirty="0" err="1" smtClean="0"/>
              <a:t>Solution</a:t>
            </a:r>
            <a:r>
              <a:rPr lang="cs-CZ" dirty="0" smtClean="0"/>
              <a:t>: </a:t>
            </a:r>
            <a:r>
              <a:rPr lang="en-US" b="1" dirty="0" smtClean="0"/>
              <a:t>intercultural competence</a:t>
            </a:r>
            <a:r>
              <a:rPr lang="cs-CZ" b="1" dirty="0" smtClean="0"/>
              <a:t> </a:t>
            </a:r>
            <a:r>
              <a:rPr lang="cs-CZ" b="1" dirty="0" err="1" smtClean="0"/>
              <a:t>of</a:t>
            </a:r>
            <a:r>
              <a:rPr lang="cs-CZ" b="1" dirty="0" smtClean="0"/>
              <a:t> </a:t>
            </a:r>
            <a:r>
              <a:rPr lang="cs-CZ" b="1" dirty="0" err="1" smtClean="0"/>
              <a:t>teachers</a:t>
            </a:r>
            <a:r>
              <a:rPr lang="cs-CZ" dirty="0" smtClean="0"/>
              <a:t>, </a:t>
            </a:r>
            <a:r>
              <a:rPr lang="en-US" dirty="0" smtClean="0"/>
              <a:t>ability </a:t>
            </a:r>
            <a:r>
              <a:rPr lang="en-US" dirty="0"/>
              <a:t>to look beyond major differences between cultural </a:t>
            </a:r>
            <a:r>
              <a:rPr lang="en-US" dirty="0" smtClean="0"/>
              <a:t>systems</a:t>
            </a:r>
            <a:r>
              <a:rPr lang="cs-CZ" dirty="0" smtClean="0"/>
              <a:t>, </a:t>
            </a:r>
            <a:r>
              <a:rPr lang="en-US" dirty="0" err="1" smtClean="0"/>
              <a:t>recognise</a:t>
            </a:r>
            <a:r>
              <a:rPr lang="en-US" dirty="0" smtClean="0"/>
              <a:t> </a:t>
            </a:r>
            <a:r>
              <a:rPr lang="en-US" dirty="0"/>
              <a:t>cultural commonalities which could serve as the foundation of the mutual </a:t>
            </a:r>
            <a:r>
              <a:rPr lang="en-US" dirty="0" smtClean="0"/>
              <a:t>understanding</a:t>
            </a:r>
            <a:endParaRPr lang="cs-CZ" dirty="0" smtClean="0"/>
          </a:p>
          <a:p>
            <a:endParaRPr lang="cs-CZ" dirty="0"/>
          </a:p>
        </p:txBody>
      </p:sp>
    </p:spTree>
    <p:extLst>
      <p:ext uri="{BB962C8B-B14F-4D97-AF65-F5344CB8AC3E}">
        <p14:creationId xmlns:p14="http://schemas.microsoft.com/office/powerpoint/2010/main" val="3101467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a:t>
            </a:r>
            <a:r>
              <a:rPr lang="en-US" b="1" dirty="0" err="1" smtClean="0"/>
              <a:t>ntercultural</a:t>
            </a:r>
            <a:r>
              <a:rPr lang="en-US" b="1" dirty="0" smtClean="0"/>
              <a:t> </a:t>
            </a:r>
            <a:r>
              <a:rPr lang="en-US" b="1" dirty="0"/>
              <a:t>competence</a:t>
            </a:r>
            <a:r>
              <a:rPr lang="cs-CZ" b="1" dirty="0"/>
              <a:t> </a:t>
            </a:r>
            <a:r>
              <a:rPr lang="cs-CZ" b="1" dirty="0" err="1"/>
              <a:t>of</a:t>
            </a:r>
            <a:r>
              <a:rPr lang="cs-CZ" b="1" dirty="0"/>
              <a:t> </a:t>
            </a:r>
            <a:r>
              <a:rPr lang="cs-CZ" b="1" dirty="0" err="1"/>
              <a:t>teachers</a:t>
            </a:r>
            <a:endParaRPr lang="cs-CZ" dirty="0"/>
          </a:p>
        </p:txBody>
      </p:sp>
      <p:sp>
        <p:nvSpPr>
          <p:cNvPr id="3" name="Zástupný symbol pro obsah 2"/>
          <p:cNvSpPr>
            <a:spLocks noGrp="1"/>
          </p:cNvSpPr>
          <p:nvPr>
            <p:ph idx="1"/>
          </p:nvPr>
        </p:nvSpPr>
        <p:spPr/>
        <p:txBody>
          <a:bodyPr/>
          <a:lstStyle/>
          <a:p>
            <a:r>
              <a:rPr lang="en-US" dirty="0"/>
              <a:t>respect (valuing other cultures</a:t>
            </a:r>
            <a:r>
              <a:rPr lang="en-US" dirty="0" smtClean="0"/>
              <a:t>)</a:t>
            </a:r>
            <a:r>
              <a:rPr lang="cs-CZ" dirty="0" smtClean="0"/>
              <a:t>;</a:t>
            </a:r>
            <a:endParaRPr lang="cs-CZ" dirty="0" smtClean="0"/>
          </a:p>
          <a:p>
            <a:r>
              <a:rPr lang="en-US" dirty="0" err="1" smtClean="0"/>
              <a:t>openess</a:t>
            </a:r>
            <a:r>
              <a:rPr lang="en-US" dirty="0" smtClean="0"/>
              <a:t> </a:t>
            </a:r>
            <a:r>
              <a:rPr lang="en-US" dirty="0"/>
              <a:t>(withholding judgement</a:t>
            </a:r>
            <a:r>
              <a:rPr lang="en-US" dirty="0" smtClean="0"/>
              <a:t>)</a:t>
            </a:r>
            <a:r>
              <a:rPr lang="cs-CZ" dirty="0" smtClean="0"/>
              <a:t>;</a:t>
            </a:r>
            <a:endParaRPr lang="cs-CZ" dirty="0" smtClean="0"/>
          </a:p>
          <a:p>
            <a:r>
              <a:rPr lang="en-US" dirty="0" smtClean="0"/>
              <a:t>curiosity </a:t>
            </a:r>
            <a:r>
              <a:rPr lang="en-US" dirty="0"/>
              <a:t>(viewing </a:t>
            </a:r>
            <a:r>
              <a:rPr lang="en-US" dirty="0" smtClean="0"/>
              <a:t>difference</a:t>
            </a:r>
            <a:r>
              <a:rPr lang="cs-CZ" dirty="0" smtClean="0"/>
              <a:t>);</a:t>
            </a:r>
            <a:endParaRPr lang="en-US" dirty="0"/>
          </a:p>
          <a:p>
            <a:r>
              <a:rPr lang="en-US" dirty="0"/>
              <a:t>as a learning opportunity</a:t>
            </a:r>
            <a:r>
              <a:rPr lang="en-US" dirty="0" smtClean="0"/>
              <a:t>)</a:t>
            </a:r>
            <a:r>
              <a:rPr lang="cs-CZ" dirty="0" smtClean="0"/>
              <a:t>;</a:t>
            </a:r>
            <a:endParaRPr lang="cs-CZ" dirty="0" smtClean="0"/>
          </a:p>
          <a:p>
            <a:r>
              <a:rPr lang="en-US" dirty="0" smtClean="0"/>
              <a:t>discovery </a:t>
            </a:r>
            <a:r>
              <a:rPr lang="en-US" dirty="0"/>
              <a:t>(tolerance for ambiguity)</a:t>
            </a:r>
          </a:p>
          <a:p>
            <a:endParaRPr lang="cs-CZ" dirty="0"/>
          </a:p>
        </p:txBody>
      </p:sp>
    </p:spTree>
    <p:extLst>
      <p:ext uri="{BB962C8B-B14F-4D97-AF65-F5344CB8AC3E}">
        <p14:creationId xmlns:p14="http://schemas.microsoft.com/office/powerpoint/2010/main" val="57506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References</a:t>
            </a:r>
            <a:r>
              <a:rPr lang="cs-CZ" smtClean="0"/>
              <a:t> </a:t>
            </a:r>
            <a:endParaRPr lang="cs-CZ" dirty="0"/>
          </a:p>
        </p:txBody>
      </p:sp>
      <p:sp>
        <p:nvSpPr>
          <p:cNvPr id="3" name="Zástupný symbol pro obsah 2"/>
          <p:cNvSpPr>
            <a:spLocks noGrp="1"/>
          </p:cNvSpPr>
          <p:nvPr>
            <p:ph idx="1"/>
          </p:nvPr>
        </p:nvSpPr>
        <p:spPr/>
        <p:txBody>
          <a:bodyPr>
            <a:normAutofit fontScale="92500" lnSpcReduction="10000"/>
          </a:bodyPr>
          <a:lstStyle/>
          <a:p>
            <a:endParaRPr lang="cs-CZ" dirty="0" smtClean="0"/>
          </a:p>
          <a:p>
            <a:r>
              <a:rPr lang="en-US" dirty="0" smtClean="0"/>
              <a:t>Culturally </a:t>
            </a:r>
            <a:r>
              <a:rPr lang="en-US" dirty="0"/>
              <a:t>and Linguistically Diverse Classrooms: New Dilemmas for Teachers. 2009. ISBN 9781847692177.</a:t>
            </a:r>
          </a:p>
          <a:p>
            <a:r>
              <a:rPr lang="en-US" dirty="0"/>
              <a:t>White Teachers, Diverse Classrooms: Creating Inclusive Schools, Building on Students' Diversity, and Providing True Educational Equity. 2010. ISBN 9781579225957</a:t>
            </a:r>
            <a:r>
              <a:rPr lang="en-US" dirty="0" smtClean="0"/>
              <a:t>.</a:t>
            </a:r>
            <a:endParaRPr lang="cs-CZ" dirty="0" smtClean="0"/>
          </a:p>
          <a:p>
            <a:r>
              <a:rPr lang="en-US" i="1" dirty="0"/>
              <a:t>Managing Diverse Classrooms: How to Build on Students' Cultural Strengths</a:t>
            </a:r>
            <a:r>
              <a:rPr lang="en-US" dirty="0"/>
              <a:t>. 2008. ISBN 9781416606246</a:t>
            </a:r>
            <a:r>
              <a:rPr lang="en-US" dirty="0" smtClean="0"/>
              <a:t>.</a:t>
            </a:r>
            <a:endParaRPr lang="cs-CZ" dirty="0" smtClean="0"/>
          </a:p>
          <a:p>
            <a:r>
              <a:rPr lang="en-US" i="1" dirty="0"/>
              <a:t>White Teachers, Diverse Classrooms: A Guide to Building Inclusive Schools, Promoting High Expectations, and Eliminating Racism</a:t>
            </a:r>
            <a:r>
              <a:rPr lang="en-US" dirty="0"/>
              <a:t>. 2006. ISBN 9781579221461.</a:t>
            </a:r>
            <a:endParaRPr lang="cs-CZ" dirty="0"/>
          </a:p>
        </p:txBody>
      </p:sp>
    </p:spTree>
    <p:extLst>
      <p:ext uri="{BB962C8B-B14F-4D97-AF65-F5344CB8AC3E}">
        <p14:creationId xmlns:p14="http://schemas.microsoft.com/office/powerpoint/2010/main" val="64134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0"/>
            <a:ext cx="9144000" cy="2387600"/>
          </a:xfrm>
        </p:spPr>
        <p:txBody>
          <a:bodyPr/>
          <a:lstStyle/>
          <a:p>
            <a:r>
              <a:rPr lang="cs-CZ" dirty="0" smtClean="0"/>
              <a:t>School and </a:t>
            </a:r>
            <a:r>
              <a:rPr lang="cs-CZ" dirty="0" err="1" smtClean="0"/>
              <a:t>Family</a:t>
            </a:r>
            <a:endParaRPr lang="cs-CZ" dirty="0"/>
          </a:p>
        </p:txBody>
      </p:sp>
      <p:sp>
        <p:nvSpPr>
          <p:cNvPr id="3" name="Podnadpis 2"/>
          <p:cNvSpPr>
            <a:spLocks noGrp="1"/>
          </p:cNvSpPr>
          <p:nvPr>
            <p:ph type="subTitle" idx="1"/>
          </p:nvPr>
        </p:nvSpPr>
        <p:spPr>
          <a:xfrm>
            <a:off x="1524000" y="2513705"/>
            <a:ext cx="9144000" cy="1655762"/>
          </a:xfrm>
        </p:spPr>
        <p:txBody>
          <a:bodyPr/>
          <a:lstStyle/>
          <a:p>
            <a:r>
              <a:rPr lang="cs-CZ" dirty="0" smtClean="0"/>
              <a:t>Mgr. Kateřina Lojdová, Ph.D.</a:t>
            </a:r>
          </a:p>
          <a:p>
            <a:r>
              <a:rPr lang="cs-CZ" dirty="0" smtClean="0"/>
              <a:t>(lojdova@ped.muni.cz</a:t>
            </a:r>
            <a:r>
              <a:rPr lang="cs-CZ" dirty="0"/>
              <a:t>)</a:t>
            </a:r>
          </a:p>
        </p:txBody>
      </p:sp>
      <p:pic>
        <p:nvPicPr>
          <p:cNvPr id="4" name="Obrázek 3"/>
          <p:cNvPicPr>
            <a:picLocks noChangeAspect="1"/>
          </p:cNvPicPr>
          <p:nvPr/>
        </p:nvPicPr>
        <p:blipFill>
          <a:blip r:embed="rId2"/>
          <a:stretch>
            <a:fillRect/>
          </a:stretch>
        </p:blipFill>
        <p:spPr>
          <a:xfrm>
            <a:off x="2808386" y="4007223"/>
            <a:ext cx="6352352" cy="2447365"/>
          </a:xfrm>
          <a:prstGeom prst="rect">
            <a:avLst/>
          </a:prstGeom>
        </p:spPr>
      </p:pic>
      <p:sp>
        <p:nvSpPr>
          <p:cNvPr id="5" name="Obdélník 4"/>
          <p:cNvSpPr/>
          <p:nvPr/>
        </p:nvSpPr>
        <p:spPr>
          <a:xfrm>
            <a:off x="7521262" y="5383905"/>
            <a:ext cx="283335" cy="34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8471648" y="4570498"/>
            <a:ext cx="537882" cy="41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264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3377" y="714002"/>
            <a:ext cx="10515600" cy="4351338"/>
          </a:xfrm>
        </p:spPr>
        <p:txBody>
          <a:bodyPr>
            <a:normAutofit/>
          </a:bodyPr>
          <a:lstStyle/>
          <a:p>
            <a:pPr marL="0" indent="0">
              <a:buNone/>
            </a:pPr>
            <a:r>
              <a:rPr lang="en-US" sz="4400" dirty="0"/>
              <a:t>When </a:t>
            </a:r>
            <a:r>
              <a:rPr lang="en-US" sz="4400" dirty="0" smtClean="0"/>
              <a:t>you</a:t>
            </a:r>
            <a:r>
              <a:rPr lang="cs-CZ" sz="4400" dirty="0" smtClean="0"/>
              <a:t> had </a:t>
            </a:r>
            <a:r>
              <a:rPr lang="cs-CZ" sz="4400" dirty="0" err="1" smtClean="0"/>
              <a:t>bad</a:t>
            </a:r>
            <a:r>
              <a:rPr lang="cs-CZ" sz="4400" dirty="0" smtClean="0"/>
              <a:t> </a:t>
            </a:r>
            <a:r>
              <a:rPr lang="cs-CZ" sz="4400" dirty="0" err="1" smtClean="0"/>
              <a:t>grades</a:t>
            </a:r>
            <a:r>
              <a:rPr lang="cs-CZ" sz="4400" dirty="0" smtClean="0"/>
              <a:t> in </a:t>
            </a:r>
            <a:r>
              <a:rPr lang="cs-CZ" sz="4400" dirty="0" err="1" smtClean="0"/>
              <a:t>school</a:t>
            </a:r>
            <a:r>
              <a:rPr lang="en-US" sz="4400" dirty="0" smtClean="0"/>
              <a:t>, </a:t>
            </a:r>
            <a:r>
              <a:rPr lang="en-US" sz="4400" dirty="0"/>
              <a:t>how did your </a:t>
            </a:r>
            <a:r>
              <a:rPr lang="en-US" sz="4400" dirty="0" smtClean="0"/>
              <a:t>parents </a:t>
            </a:r>
            <a:r>
              <a:rPr lang="en-US" sz="4400" dirty="0"/>
              <a:t>react?</a:t>
            </a:r>
            <a:endParaRPr lang="cs-CZ" sz="4400" dirty="0"/>
          </a:p>
        </p:txBody>
      </p:sp>
      <p:pic>
        <p:nvPicPr>
          <p:cNvPr id="4" name="Obrázek 3"/>
          <p:cNvPicPr>
            <a:picLocks noChangeAspect="1"/>
          </p:cNvPicPr>
          <p:nvPr/>
        </p:nvPicPr>
        <p:blipFill>
          <a:blip r:embed="rId2"/>
          <a:stretch>
            <a:fillRect/>
          </a:stretch>
        </p:blipFill>
        <p:spPr>
          <a:xfrm>
            <a:off x="2098300" y="2089896"/>
            <a:ext cx="6580983" cy="3835773"/>
          </a:xfrm>
          <a:prstGeom prst="rect">
            <a:avLst/>
          </a:prstGeom>
        </p:spPr>
      </p:pic>
    </p:spTree>
    <p:extLst>
      <p:ext uri="{BB962C8B-B14F-4D97-AF65-F5344CB8AC3E}">
        <p14:creationId xmlns:p14="http://schemas.microsoft.com/office/powerpoint/2010/main" val="4954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Case 1</a:t>
            </a:r>
            <a:endParaRPr lang="cs-CZ" b="1" dirty="0"/>
          </a:p>
        </p:txBody>
      </p:sp>
      <p:sp>
        <p:nvSpPr>
          <p:cNvPr id="3" name="Zástupný symbol pro obsah 2"/>
          <p:cNvSpPr>
            <a:spLocks noGrp="1"/>
          </p:cNvSpPr>
          <p:nvPr>
            <p:ph idx="1"/>
          </p:nvPr>
        </p:nvSpPr>
        <p:spPr/>
        <p:txBody>
          <a:bodyPr/>
          <a:lstStyle/>
          <a:p>
            <a:r>
              <a:rPr lang="en-US" sz="4400" i="1" dirty="0"/>
              <a:t>At the same time, I was aware that if I did something wrong at school, I’d also be correspondingly punished for it at home. That’s because my parents think that a teacher is an authority and I have to act accordingly. For this reason, it never even occurred to me to disobey a teacher. </a:t>
            </a:r>
            <a:r>
              <a:rPr lang="en-US" sz="4400" dirty="0"/>
              <a:t>(</a:t>
            </a:r>
            <a:r>
              <a:rPr lang="en-US" sz="4400" dirty="0" err="1"/>
              <a:t>Aleš</a:t>
            </a:r>
            <a:r>
              <a:rPr lang="en-US" sz="4400" dirty="0"/>
              <a:t>)</a:t>
            </a:r>
            <a:endParaRPr lang="cs-CZ" dirty="0"/>
          </a:p>
        </p:txBody>
      </p:sp>
    </p:spTree>
    <p:extLst>
      <p:ext uri="{BB962C8B-B14F-4D97-AF65-F5344CB8AC3E}">
        <p14:creationId xmlns:p14="http://schemas.microsoft.com/office/powerpoint/2010/main" val="627883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Case 2</a:t>
            </a:r>
            <a:endParaRPr lang="cs-CZ" b="1" dirty="0"/>
          </a:p>
        </p:txBody>
      </p:sp>
      <p:sp>
        <p:nvSpPr>
          <p:cNvPr id="3" name="Zástupný symbol pro obsah 2"/>
          <p:cNvSpPr>
            <a:spLocks noGrp="1"/>
          </p:cNvSpPr>
          <p:nvPr>
            <p:ph idx="1"/>
          </p:nvPr>
        </p:nvSpPr>
        <p:spPr/>
        <p:txBody>
          <a:bodyPr>
            <a:normAutofit fontScale="92500"/>
          </a:bodyPr>
          <a:lstStyle/>
          <a:p>
            <a:r>
              <a:rPr lang="en-US" sz="4400" i="1" dirty="0"/>
              <a:t>Our unexcused disappearance from school led to a reprimand from our </a:t>
            </a:r>
            <a:r>
              <a:rPr lang="en-US" sz="4400" i="1" dirty="0" smtClean="0"/>
              <a:t>school</a:t>
            </a:r>
            <a:r>
              <a:rPr lang="cs-CZ" sz="4400" i="1" dirty="0" smtClean="0"/>
              <a:t> </a:t>
            </a:r>
            <a:r>
              <a:rPr lang="en-US" sz="4400" i="1" dirty="0" smtClean="0"/>
              <a:t>teacher</a:t>
            </a:r>
            <a:r>
              <a:rPr lang="en-US" sz="4400" i="1" dirty="0"/>
              <a:t>. But it wasn’t really a big deal. After the initial bad feeling, we </a:t>
            </a:r>
            <a:r>
              <a:rPr lang="en-US" sz="4400" i="1" dirty="0" smtClean="0"/>
              <a:t>didn’t</a:t>
            </a:r>
            <a:r>
              <a:rPr lang="cs-CZ" sz="4400" i="1" dirty="0" smtClean="0"/>
              <a:t> </a:t>
            </a:r>
            <a:r>
              <a:rPr lang="en-US" sz="4400" i="1" dirty="0" smtClean="0"/>
              <a:t>really </a:t>
            </a:r>
            <a:r>
              <a:rPr lang="en-US" sz="4400" i="1" dirty="0"/>
              <a:t>take it too much to heart, and we were lucky that our parents only </a:t>
            </a:r>
            <a:r>
              <a:rPr lang="en-US" sz="4400" i="1" dirty="0" smtClean="0"/>
              <a:t>laughed</a:t>
            </a:r>
            <a:r>
              <a:rPr lang="cs-CZ" sz="4400" i="1" dirty="0" smtClean="0"/>
              <a:t> </a:t>
            </a:r>
            <a:r>
              <a:rPr lang="en-US" sz="4400" i="1" dirty="0" smtClean="0"/>
              <a:t>at </a:t>
            </a:r>
            <a:r>
              <a:rPr lang="en-US" sz="4400" i="1" dirty="0"/>
              <a:t>the paper with the reprimand which didn’t even affect our final report at all</a:t>
            </a:r>
            <a:r>
              <a:rPr lang="en-US" sz="4400" i="1" dirty="0" smtClean="0"/>
              <a:t>.</a:t>
            </a:r>
            <a:r>
              <a:rPr lang="cs-CZ" sz="4400" i="1" dirty="0" smtClean="0"/>
              <a:t> </a:t>
            </a:r>
            <a:r>
              <a:rPr lang="en-US" sz="4400" i="1" dirty="0" smtClean="0"/>
              <a:t>(</a:t>
            </a:r>
            <a:r>
              <a:rPr lang="en-US" sz="4400" i="1" dirty="0"/>
              <a:t>Karla)</a:t>
            </a:r>
            <a:endParaRPr lang="cs-CZ" dirty="0"/>
          </a:p>
        </p:txBody>
      </p:sp>
    </p:spTree>
    <p:extLst>
      <p:ext uri="{BB962C8B-B14F-4D97-AF65-F5344CB8AC3E}">
        <p14:creationId xmlns:p14="http://schemas.microsoft.com/office/powerpoint/2010/main" val="271373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Theoretical</a:t>
            </a:r>
            <a:r>
              <a:rPr lang="cs-CZ" b="1" dirty="0" smtClean="0"/>
              <a:t> background</a:t>
            </a:r>
            <a:endParaRPr lang="cs-CZ" b="1" dirty="0"/>
          </a:p>
        </p:txBody>
      </p:sp>
      <p:sp>
        <p:nvSpPr>
          <p:cNvPr id="3" name="Zástupný symbol pro obsah 2"/>
          <p:cNvSpPr>
            <a:spLocks noGrp="1"/>
          </p:cNvSpPr>
          <p:nvPr>
            <p:ph idx="1"/>
          </p:nvPr>
        </p:nvSpPr>
        <p:spPr/>
        <p:txBody>
          <a:bodyPr>
            <a:normAutofit/>
          </a:bodyPr>
          <a:lstStyle/>
          <a:p>
            <a:pPr marL="0" indent="0">
              <a:buNone/>
            </a:pPr>
            <a:endParaRPr lang="cs-CZ" dirty="0" smtClean="0"/>
          </a:p>
          <a:p>
            <a:r>
              <a:rPr lang="en-US" b="1" dirty="0"/>
              <a:t>Socialization: </a:t>
            </a:r>
            <a:r>
              <a:rPr lang="en-US" dirty="0" smtClean="0"/>
              <a:t>The </a:t>
            </a:r>
            <a:r>
              <a:rPr lang="en-US" dirty="0"/>
              <a:t>comprehensive and consistent induction of an individual into the objective world of a society or a sector of </a:t>
            </a:r>
            <a:r>
              <a:rPr lang="en-US" dirty="0" smtClean="0"/>
              <a:t>it</a:t>
            </a:r>
            <a:endParaRPr lang="cs-CZ" dirty="0" smtClean="0"/>
          </a:p>
          <a:p>
            <a:r>
              <a:rPr lang="en-US" b="1" dirty="0" smtClean="0"/>
              <a:t>Primary </a:t>
            </a:r>
            <a:r>
              <a:rPr lang="en-US" b="1" dirty="0"/>
              <a:t>socialization </a:t>
            </a:r>
            <a:r>
              <a:rPr lang="en-US" dirty="0"/>
              <a:t>is the first socialization an individual undergoes in childhood, through which he becomes a member of </a:t>
            </a:r>
            <a:r>
              <a:rPr lang="en-US" dirty="0" smtClean="0"/>
              <a:t>society.</a:t>
            </a:r>
            <a:endParaRPr lang="cs-CZ" dirty="0" smtClean="0"/>
          </a:p>
          <a:p>
            <a:r>
              <a:rPr lang="en-US" b="1" dirty="0" smtClean="0"/>
              <a:t>Secondary </a:t>
            </a:r>
            <a:r>
              <a:rPr lang="en-US" b="1" dirty="0"/>
              <a:t>socialization </a:t>
            </a:r>
            <a:r>
              <a:rPr lang="en-US" dirty="0"/>
              <a:t>is any subsequent process that inducts an already socialized individual into sectors of the objective world of his society” </a:t>
            </a:r>
            <a:r>
              <a:rPr lang="cs-CZ" dirty="0" smtClean="0"/>
              <a:t>(Berger, </a:t>
            </a:r>
            <a:r>
              <a:rPr lang="cs-CZ" dirty="0" err="1" smtClean="0"/>
              <a:t>Luckmann</a:t>
            </a:r>
            <a:r>
              <a:rPr lang="cs-CZ" dirty="0" smtClean="0"/>
              <a:t>, 1999)</a:t>
            </a:r>
          </a:p>
          <a:p>
            <a:pPr marL="0" fontAlgn="t">
              <a:spcBef>
                <a:spcPts val="0"/>
              </a:spcBef>
              <a:tabLst>
                <a:tab pos="2637155" algn="ctr"/>
                <a:tab pos="5274310" algn="r"/>
                <a:tab pos="449580" algn="l"/>
              </a:tabLst>
            </a:pPr>
            <a:r>
              <a:rPr lang="en-GB" b="1" dirty="0">
                <a:solidFill>
                  <a:srgbClr val="000000"/>
                </a:solidFill>
                <a:latin typeface="Times" panose="02020603050405020304" pitchFamily="18" charset="0"/>
                <a:ea typeface="Times" panose="02020603050405020304" pitchFamily="18" charset="0"/>
                <a:cs typeface="Times New Roman" panose="02020603050405020304" pitchFamily="18" charset="0"/>
              </a:rPr>
              <a:t>The constructed </a:t>
            </a:r>
            <a:r>
              <a:rPr lang="en-GB"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reality</a:t>
            </a:r>
            <a:r>
              <a:rPr lang="cs-CZ"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 </a:t>
            </a:r>
            <a:r>
              <a:rPr lang="en-GB"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It</a:t>
            </a:r>
            <a:r>
              <a:rPr lang="en-GB"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 </a:t>
            </a:r>
            <a:r>
              <a:rPr lang="en-GB" dirty="0">
                <a:solidFill>
                  <a:srgbClr val="000000"/>
                </a:solidFill>
                <a:latin typeface="Times" panose="02020603050405020304" pitchFamily="18" charset="0"/>
                <a:ea typeface="Times" panose="02020603050405020304" pitchFamily="18" charset="0"/>
                <a:cs typeface="Times New Roman" panose="02020603050405020304" pitchFamily="18" charset="0"/>
              </a:rPr>
              <a:t>is learned as objective truth in the course of socialization and thus </a:t>
            </a:r>
            <a:r>
              <a:rPr lang="en-GB" dirty="0" err="1">
                <a:solidFill>
                  <a:srgbClr val="000000"/>
                </a:solidFill>
                <a:latin typeface="Times" panose="02020603050405020304" pitchFamily="18" charset="0"/>
                <a:ea typeface="Times" panose="02020603050405020304" pitchFamily="18" charset="0"/>
                <a:cs typeface="Times New Roman" panose="02020603050405020304" pitchFamily="18" charset="0"/>
              </a:rPr>
              <a:t>interalized</a:t>
            </a:r>
            <a:r>
              <a:rPr lang="en-GB" dirty="0">
                <a:solidFill>
                  <a:srgbClr val="000000"/>
                </a:solidFill>
                <a:latin typeface="Times" panose="02020603050405020304" pitchFamily="18" charset="0"/>
                <a:ea typeface="Times" panose="02020603050405020304" pitchFamily="18" charset="0"/>
                <a:cs typeface="Times New Roman" panose="02020603050405020304" pitchFamily="18" charset="0"/>
              </a:rPr>
              <a:t> as subjective reality. </a:t>
            </a:r>
            <a:endParaRPr lang="cs-CZ" dirty="0" smtClean="0"/>
          </a:p>
          <a:p>
            <a:endParaRPr lang="cs-CZ" dirty="0"/>
          </a:p>
          <a:p>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1925693739"/>
              </p:ext>
            </p:extLst>
          </p:nvPr>
        </p:nvGraphicFramePr>
        <p:xfrm>
          <a:off x="3390265" y="3749834"/>
          <a:ext cx="5411470" cy="274320"/>
        </p:xfrm>
        <a:graphic>
          <a:graphicData uri="http://schemas.openxmlformats.org/drawingml/2006/table">
            <a:tbl>
              <a:tblPr/>
              <a:tblGrid>
                <a:gridCol w="1779270"/>
                <a:gridCol w="3632200"/>
              </a:tblGrid>
              <a:tr h="0">
                <a:tc>
                  <a:txBody>
                    <a:bodyPr/>
                    <a:lstStyle/>
                    <a:p>
                      <a:endParaRPr lang="cs-CZ"/>
                    </a:p>
                  </a:txBody>
                  <a:tcPr marL="68580" marR="68580" marT="0" marB="0">
                    <a:lnL>
                      <a:noFill/>
                    </a:lnL>
                    <a:lnR>
                      <a:noFill/>
                    </a:lnR>
                    <a:lnT>
                      <a:noFill/>
                    </a:lnT>
                    <a:lnB>
                      <a:noFill/>
                    </a:lnB>
                  </a:tcPr>
                </a:tc>
                <a:tc>
                  <a:txBody>
                    <a:bodyPr/>
                    <a:lstStyle/>
                    <a:p>
                      <a:endParaRPr lang="cs-CZ" dirty="0"/>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0294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School-family </a:t>
            </a:r>
            <a:r>
              <a:rPr lang="cs-CZ" b="1" dirty="0" err="1" smtClean="0"/>
              <a:t>relationship</a:t>
            </a:r>
            <a:endParaRPr lang="cs-CZ" b="1" dirty="0"/>
          </a:p>
        </p:txBody>
      </p:sp>
      <p:sp>
        <p:nvSpPr>
          <p:cNvPr id="3" name="Zástupný symbol pro obsah 2"/>
          <p:cNvSpPr>
            <a:spLocks noGrp="1"/>
          </p:cNvSpPr>
          <p:nvPr>
            <p:ph idx="1"/>
          </p:nvPr>
        </p:nvSpPr>
        <p:spPr/>
        <p:txBody>
          <a:bodyPr/>
          <a:lstStyle/>
          <a:p>
            <a:r>
              <a:rPr lang="cs-CZ" dirty="0" smtClean="0"/>
              <a:t>c</a:t>
            </a:r>
            <a:r>
              <a:rPr lang="en-US" dirty="0" err="1" smtClean="0"/>
              <a:t>hild</a:t>
            </a:r>
            <a:r>
              <a:rPr lang="en-US" dirty="0" smtClean="0"/>
              <a:t> </a:t>
            </a:r>
            <a:r>
              <a:rPr lang="en-US" dirty="0"/>
              <a:t>belongs to an entire complex </a:t>
            </a:r>
            <a:r>
              <a:rPr lang="en-US" dirty="0" smtClean="0"/>
              <a:t>of</a:t>
            </a:r>
            <a:r>
              <a:rPr lang="cs-CZ" dirty="0" smtClean="0"/>
              <a:t> </a:t>
            </a:r>
            <a:r>
              <a:rPr lang="en-US" dirty="0" smtClean="0"/>
              <a:t>normative </a:t>
            </a:r>
            <a:r>
              <a:rPr lang="en-US" dirty="0"/>
              <a:t>worlds, with school being only one of the </a:t>
            </a:r>
            <a:r>
              <a:rPr lang="en-US" dirty="0" smtClean="0"/>
              <a:t>sub-worlds</a:t>
            </a:r>
            <a:endParaRPr lang="cs-CZ" dirty="0" smtClean="0"/>
          </a:p>
          <a:p>
            <a:r>
              <a:rPr lang="cs-CZ" dirty="0" smtClean="0"/>
              <a:t>s</a:t>
            </a:r>
            <a:r>
              <a:rPr lang="en-US" dirty="0" err="1" smtClean="0"/>
              <a:t>econdary</a:t>
            </a:r>
            <a:r>
              <a:rPr lang="en-US" dirty="0" smtClean="0"/>
              <a:t> </a:t>
            </a:r>
            <a:r>
              <a:rPr lang="en-US" dirty="0"/>
              <a:t>socialization is traditionally defined as internalization of institutional or institution-based sub-worlds (Berger &amp; </a:t>
            </a:r>
            <a:r>
              <a:rPr lang="en-US" dirty="0" err="1"/>
              <a:t>Luckmann</a:t>
            </a:r>
            <a:r>
              <a:rPr lang="en-US" dirty="0"/>
              <a:t>, 1967). During this process, however, the child is not a passive object. Children negotiate, share, and create culture with others and one </a:t>
            </a:r>
            <a:r>
              <a:rPr lang="en-US" dirty="0" smtClean="0"/>
              <a:t>another</a:t>
            </a:r>
            <a:endParaRPr lang="cs-CZ" dirty="0" smtClean="0"/>
          </a:p>
        </p:txBody>
      </p:sp>
    </p:spTree>
    <p:extLst>
      <p:ext uri="{BB962C8B-B14F-4D97-AF65-F5344CB8AC3E}">
        <p14:creationId xmlns:p14="http://schemas.microsoft.com/office/powerpoint/2010/main" val="791981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normAutofit/>
          </a:bodyPr>
          <a:lstStyle/>
          <a:p>
            <a:r>
              <a:rPr lang="en-US" dirty="0"/>
              <a:t>Across human communities, the child is considered to be a member of a </a:t>
            </a:r>
            <a:r>
              <a:rPr lang="en-US" dirty="0" smtClean="0"/>
              <a:t>small</a:t>
            </a:r>
            <a:r>
              <a:rPr lang="cs-CZ" dirty="0" smtClean="0"/>
              <a:t> </a:t>
            </a:r>
            <a:r>
              <a:rPr lang="en-US" dirty="0" smtClean="0"/>
              <a:t>social </a:t>
            </a:r>
            <a:r>
              <a:rPr lang="en-US" dirty="0"/>
              <a:t>group – the family. This group pr</a:t>
            </a:r>
            <a:r>
              <a:rPr lang="en-US" b="1" dirty="0"/>
              <a:t>ovides structural </a:t>
            </a:r>
            <a:r>
              <a:rPr lang="en-US" b="1" dirty="0" smtClean="0"/>
              <a:t>arrangements</a:t>
            </a:r>
            <a:r>
              <a:rPr lang="cs-CZ" dirty="0" smtClean="0"/>
              <a:t> </a:t>
            </a:r>
            <a:r>
              <a:rPr lang="en-US" dirty="0" smtClean="0"/>
              <a:t>such </a:t>
            </a:r>
            <a:r>
              <a:rPr lang="en-US" dirty="0"/>
              <a:t>as race, cultural and social capital, family traditions, and social </a:t>
            </a:r>
            <a:r>
              <a:rPr lang="en-US" dirty="0" smtClean="0"/>
              <a:t>status</a:t>
            </a:r>
            <a:r>
              <a:rPr lang="cs-CZ" dirty="0" smtClean="0"/>
              <a:t> (</a:t>
            </a:r>
            <a:r>
              <a:rPr lang="cs-CZ" dirty="0" err="1" smtClean="0"/>
              <a:t>social</a:t>
            </a:r>
            <a:r>
              <a:rPr lang="cs-CZ" dirty="0" smtClean="0"/>
              <a:t> and </a:t>
            </a:r>
            <a:r>
              <a:rPr lang="cs-CZ" dirty="0" err="1" smtClean="0"/>
              <a:t>cultural</a:t>
            </a:r>
            <a:r>
              <a:rPr lang="cs-CZ" dirty="0" smtClean="0"/>
              <a:t> </a:t>
            </a:r>
            <a:r>
              <a:rPr lang="cs-CZ" dirty="0" err="1" smtClean="0"/>
              <a:t>capital</a:t>
            </a:r>
            <a:r>
              <a:rPr lang="cs-CZ" dirty="0" smtClean="0"/>
              <a:t>)</a:t>
            </a:r>
            <a:r>
              <a:rPr lang="en-US" dirty="0" smtClean="0"/>
              <a:t>.</a:t>
            </a:r>
            <a:endParaRPr lang="en-US" dirty="0"/>
          </a:p>
          <a:p>
            <a:r>
              <a:rPr lang="en-US" dirty="0"/>
              <a:t>The structural arrangements of these categories affect the nature </a:t>
            </a:r>
            <a:r>
              <a:rPr lang="en-US" dirty="0" smtClean="0"/>
              <a:t>of</a:t>
            </a:r>
            <a:r>
              <a:rPr lang="cs-CZ" dirty="0" smtClean="0"/>
              <a:t> </a:t>
            </a:r>
            <a:r>
              <a:rPr lang="en-US" dirty="0" smtClean="0"/>
              <a:t>childhood </a:t>
            </a:r>
            <a:r>
              <a:rPr lang="en-US" dirty="0"/>
              <a:t>(</a:t>
            </a:r>
            <a:r>
              <a:rPr lang="en-US" dirty="0" err="1"/>
              <a:t>Corsaro</a:t>
            </a:r>
            <a:r>
              <a:rPr lang="en-US" dirty="0"/>
              <a:t>, 2015). During adolescence, children can </a:t>
            </a:r>
            <a:r>
              <a:rPr lang="en-US" dirty="0" smtClean="0"/>
              <a:t>emancipate</a:t>
            </a:r>
            <a:r>
              <a:rPr lang="cs-CZ" dirty="0" smtClean="0"/>
              <a:t> </a:t>
            </a:r>
            <a:r>
              <a:rPr lang="en-US" dirty="0" smtClean="0"/>
              <a:t>themselves </a:t>
            </a:r>
            <a:r>
              <a:rPr lang="en-US" dirty="0"/>
              <a:t>from some of their families’ characteristics but not all (</a:t>
            </a:r>
            <a:r>
              <a:rPr lang="en-US" dirty="0" err="1" smtClean="0"/>
              <a:t>Allport</a:t>
            </a:r>
            <a:r>
              <a:rPr lang="en-US" dirty="0" smtClean="0"/>
              <a:t>,</a:t>
            </a:r>
            <a:r>
              <a:rPr lang="cs-CZ" dirty="0" smtClean="0"/>
              <a:t> </a:t>
            </a:r>
            <a:r>
              <a:rPr lang="en-US" dirty="0" smtClean="0"/>
              <a:t>1958</a:t>
            </a:r>
            <a:r>
              <a:rPr lang="en-US" dirty="0"/>
              <a:t>). </a:t>
            </a:r>
            <a:endParaRPr lang="cs-CZ" dirty="0" smtClean="0"/>
          </a:p>
          <a:p>
            <a:r>
              <a:rPr lang="en-US" dirty="0" smtClean="0"/>
              <a:t>Children </a:t>
            </a:r>
            <a:r>
              <a:rPr lang="en-US" dirty="0"/>
              <a:t>behave in accordance with their families’ culture and </a:t>
            </a:r>
            <a:r>
              <a:rPr lang="en-US" dirty="0" smtClean="0"/>
              <a:t>norms</a:t>
            </a:r>
            <a:r>
              <a:rPr lang="cs-CZ" dirty="0" smtClean="0"/>
              <a:t> </a:t>
            </a:r>
            <a:r>
              <a:rPr lang="en-US" dirty="0" smtClean="0"/>
              <a:t>(Newly</a:t>
            </a:r>
            <a:r>
              <a:rPr lang="en-US" dirty="0"/>
              <a:t>, 2011).</a:t>
            </a:r>
            <a:endParaRPr lang="cs-CZ" dirty="0"/>
          </a:p>
        </p:txBody>
      </p:sp>
    </p:spTree>
    <p:extLst>
      <p:ext uri="{BB962C8B-B14F-4D97-AF65-F5344CB8AC3E}">
        <p14:creationId xmlns:p14="http://schemas.microsoft.com/office/powerpoint/2010/main" val="6105951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1453</Words>
  <Application>Microsoft Office PowerPoint</Application>
  <PresentationFormat>Širokoúhlá obrazovka</PresentationFormat>
  <Paragraphs>129</Paragraphs>
  <Slides>29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29</vt:i4>
      </vt:variant>
    </vt:vector>
  </HeadingPairs>
  <TitlesOfParts>
    <vt:vector size="37" baseType="lpstr">
      <vt:lpstr>Arial</vt:lpstr>
      <vt:lpstr>Calibri</vt:lpstr>
      <vt:lpstr>Calibri Light</vt:lpstr>
      <vt:lpstr>Symbol</vt:lpstr>
      <vt:lpstr>Times</vt:lpstr>
      <vt:lpstr>Times New Roman</vt:lpstr>
      <vt:lpstr>Wingdings</vt:lpstr>
      <vt:lpstr>Motiv Office</vt:lpstr>
      <vt:lpstr>Theory and Methodology of Education </vt:lpstr>
      <vt:lpstr>Today´s topics  </vt:lpstr>
      <vt:lpstr>School and Family</vt:lpstr>
      <vt:lpstr>Prezentace aplikace PowerPoint</vt:lpstr>
      <vt:lpstr>Case 1</vt:lpstr>
      <vt:lpstr>Case 2</vt:lpstr>
      <vt:lpstr>Theoretical background</vt:lpstr>
      <vt:lpstr>School-family relationship</vt:lpstr>
      <vt:lpstr>School-family relationship</vt:lpstr>
      <vt:lpstr>School-family relationship</vt:lpstr>
      <vt:lpstr>School-family relationship</vt:lpstr>
      <vt:lpstr>Family nowdays</vt:lpstr>
      <vt:lpstr>Family nowdays</vt:lpstr>
      <vt:lpstr>Demography :</vt:lpstr>
      <vt:lpstr>Family - definition</vt:lpstr>
      <vt:lpstr>Functions</vt:lpstr>
      <vt:lpstr>Education in family</vt:lpstr>
      <vt:lpstr>Read:</vt:lpstr>
      <vt:lpstr>Multiethnic Classes</vt:lpstr>
      <vt:lpstr>Ethnical diversity</vt:lpstr>
      <vt:lpstr>Case 1. Ethnical diversity: Roma children</vt:lpstr>
      <vt:lpstr>Research on desegregated classroom (Obrovská, 2016):</vt:lpstr>
      <vt:lpstr>Roma hip hop – resources </vt:lpstr>
      <vt:lpstr>Case 2. Ethnical diversity: Migrants - Vietnamiese</vt:lpstr>
      <vt:lpstr>Pupils approaches to ethnical diversity</vt:lpstr>
      <vt:lpstr>STUDENT SIX TIPS (https://www.kqed.org/mindshift/34806)</vt:lpstr>
      <vt:lpstr>Challenges</vt:lpstr>
      <vt:lpstr>Intercultural competence of teachers</vt:lpstr>
      <vt:lpstr>References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Rodina a škola</dc:title>
  <dc:creator>lektor</dc:creator>
  <cp:lastModifiedBy>Lojdova</cp:lastModifiedBy>
  <cp:revision>58</cp:revision>
  <cp:lastPrinted>2017-03-17T14:58:54Z</cp:lastPrinted>
  <dcterms:created xsi:type="dcterms:W3CDTF">2017-03-14T06:34:47Z</dcterms:created>
  <dcterms:modified xsi:type="dcterms:W3CDTF">2019-04-02T12:19:21Z</dcterms:modified>
</cp:coreProperties>
</file>