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1" r:id="rId4"/>
    <p:sldId id="283" r:id="rId5"/>
    <p:sldId id="282" r:id="rId6"/>
    <p:sldId id="280" r:id="rId7"/>
    <p:sldId id="273" r:id="rId8"/>
    <p:sldId id="275" r:id="rId9"/>
    <p:sldId id="258" r:id="rId10"/>
    <p:sldId id="259" r:id="rId11"/>
    <p:sldId id="270" r:id="rId12"/>
    <p:sldId id="271" r:id="rId13"/>
    <p:sldId id="260" r:id="rId14"/>
    <p:sldId id="261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7" r:id="rId23"/>
    <p:sldId id="276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jdova" initials="L" lastIdx="0" clrIdx="0">
    <p:extLst>
      <p:ext uri="{19B8F6BF-5375-455C-9EA6-DF929625EA0E}">
        <p15:presenceInfo xmlns:p15="http://schemas.microsoft.com/office/powerpoint/2012/main" userId="Lojd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C68B1-2498-4727-8703-C834F846F1C2}" type="datetimeFigureOut">
              <a:rPr lang="cs-CZ" smtClean="0"/>
              <a:t>11. 4. 2019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D8953-923B-420B-A71A-AC1A5D5648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758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C4FC1C-3DB2-4C61-9BCF-6B73623B2511}" type="slidenum">
              <a:rPr lang="cs-CZ" altLang="cs-CZ" smtClean="0"/>
              <a:pPr>
                <a:spcBef>
                  <a:spcPct val="0"/>
                </a:spcBef>
              </a:pPr>
              <a:t>14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98531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D870-A487-438C-A526-A07EE4E3250D}" type="datetimeFigureOut">
              <a:rPr lang="cs-CZ" smtClean="0"/>
              <a:t>11. 4. 2019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C68A-C302-431A-AEF7-DC90A06DA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3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D870-A487-438C-A526-A07EE4E3250D}" type="datetimeFigureOut">
              <a:rPr lang="cs-CZ" smtClean="0"/>
              <a:t>11. 4. 2019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C68A-C302-431A-AEF7-DC90A06DA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16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D870-A487-438C-A526-A07EE4E3250D}" type="datetimeFigureOut">
              <a:rPr lang="cs-CZ" smtClean="0"/>
              <a:t>11. 4. 2019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C68A-C302-431A-AEF7-DC90A06DA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24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D870-A487-438C-A526-A07EE4E3250D}" type="datetimeFigureOut">
              <a:rPr lang="cs-CZ" smtClean="0"/>
              <a:t>11. 4. 2019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C68A-C302-431A-AEF7-DC90A06DA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79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D870-A487-438C-A526-A07EE4E3250D}" type="datetimeFigureOut">
              <a:rPr lang="cs-CZ" smtClean="0"/>
              <a:t>11. 4. 2019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C68A-C302-431A-AEF7-DC90A06DA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88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D870-A487-438C-A526-A07EE4E3250D}" type="datetimeFigureOut">
              <a:rPr lang="cs-CZ" smtClean="0"/>
              <a:t>11. 4. 2019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C68A-C302-431A-AEF7-DC90A06DA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24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D870-A487-438C-A526-A07EE4E3250D}" type="datetimeFigureOut">
              <a:rPr lang="cs-CZ" smtClean="0"/>
              <a:t>11. 4. 2019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C68A-C302-431A-AEF7-DC90A06DA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39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D870-A487-438C-A526-A07EE4E3250D}" type="datetimeFigureOut">
              <a:rPr lang="cs-CZ" smtClean="0"/>
              <a:t>11. 4. 2019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C68A-C302-431A-AEF7-DC90A06DA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18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D870-A487-438C-A526-A07EE4E3250D}" type="datetimeFigureOut">
              <a:rPr lang="cs-CZ" smtClean="0"/>
              <a:t>11. 4. 2019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C68A-C302-431A-AEF7-DC90A06DA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74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D870-A487-438C-A526-A07EE4E3250D}" type="datetimeFigureOut">
              <a:rPr lang="cs-CZ" smtClean="0"/>
              <a:t>11. 4. 2019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C68A-C302-431A-AEF7-DC90A06DA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96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D870-A487-438C-A526-A07EE4E3250D}" type="datetimeFigureOut">
              <a:rPr lang="cs-CZ" smtClean="0"/>
              <a:t>11. 4. 2019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C68A-C302-431A-AEF7-DC90A06DA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0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4D870-A487-438C-A526-A07EE4E3250D}" type="datetimeFigureOut">
              <a:rPr lang="cs-CZ" smtClean="0"/>
              <a:t>11. 4. 2019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EC68A-C302-431A-AEF7-DC90A06DA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4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munispace.muni.cz/index.php/munispace/catalog/book/80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475" y="0"/>
            <a:ext cx="9282796" cy="666343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8. Kázeň a moc ve školní třídě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Kateřina Lojdová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16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Proaktivní řízení třídy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podpůrné chování učitele („</a:t>
            </a:r>
            <a:r>
              <a:rPr lang="cs-CZ" dirty="0" err="1" smtClean="0"/>
              <a:t>warm</a:t>
            </a:r>
            <a:r>
              <a:rPr lang="cs-CZ" dirty="0" smtClean="0"/>
              <a:t> </a:t>
            </a:r>
            <a:r>
              <a:rPr lang="cs-CZ" dirty="0" err="1" smtClean="0"/>
              <a:t>demanders</a:t>
            </a:r>
            <a:r>
              <a:rPr lang="cs-CZ" dirty="0" smtClean="0"/>
              <a:t>“) – </a:t>
            </a:r>
            <a:r>
              <a:rPr lang="cs-CZ" sz="1600" dirty="0" smtClean="0"/>
              <a:t>srov. respektující výchova</a:t>
            </a:r>
          </a:p>
          <a:p>
            <a:r>
              <a:rPr lang="cs-CZ" dirty="0"/>
              <a:t>p</a:t>
            </a:r>
            <a:r>
              <a:rPr lang="cs-CZ" dirty="0" smtClean="0"/>
              <a:t>ravidla ve třídě </a:t>
            </a:r>
          </a:p>
          <a:p>
            <a:endParaRPr lang="cs-CZ" dirty="0"/>
          </a:p>
          <a:p>
            <a:pPr marL="0" indent="0">
              <a:spcBef>
                <a:spcPct val="0"/>
              </a:spcBef>
              <a:buNone/>
            </a:pPr>
            <a:r>
              <a:rPr lang="cs-CZ" sz="4400" dirty="0">
                <a:latin typeface="+mj-lt"/>
                <a:ea typeface="+mj-ea"/>
                <a:cs typeface="+mj-cs"/>
              </a:rPr>
              <a:t>Reaktivní řízení třídy</a:t>
            </a:r>
          </a:p>
          <a:p>
            <a:r>
              <a:rPr lang="cs-CZ" dirty="0" smtClean="0"/>
              <a:t>legitimní</a:t>
            </a:r>
            <a:r>
              <a:rPr lang="cs-CZ" dirty="0"/>
              <a:t>, pokud nezahrnuje nevhodné chování učitele</a:t>
            </a:r>
          </a:p>
        </p:txBody>
      </p:sp>
    </p:spTree>
    <p:extLst>
      <p:ext uri="{BB962C8B-B14F-4D97-AF65-F5344CB8AC3E}">
        <p14:creationId xmlns:p14="http://schemas.microsoft.com/office/powerpoint/2010/main" val="25547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Nevhodné chování učitele (Mareš, 2013)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Jaké normy může učitel porušovat?   </a:t>
            </a:r>
          </a:p>
          <a:p>
            <a:endParaRPr lang="cs-CZ" dirty="0"/>
          </a:p>
          <a:p>
            <a:r>
              <a:rPr lang="cs-CZ" dirty="0" smtClean="0"/>
              <a:t>Typy nevhodného chování učitele</a:t>
            </a:r>
          </a:p>
          <a:p>
            <a:pPr marL="0" indent="0">
              <a:buNone/>
            </a:pPr>
            <a:r>
              <a:rPr lang="cs-CZ" dirty="0" smtClean="0"/>
              <a:t>Zákonné x nezákonné</a:t>
            </a:r>
          </a:p>
          <a:p>
            <a:pPr marL="0" indent="0">
              <a:buNone/>
            </a:pPr>
            <a:r>
              <a:rPr lang="cs-CZ" dirty="0" smtClean="0"/>
              <a:t>Nevědomé x vědomé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474" y="2037474"/>
            <a:ext cx="4223268" cy="392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0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832" t="26069" r="36709" b="67951"/>
          <a:stretch/>
        </p:blipFill>
        <p:spPr>
          <a:xfrm>
            <a:off x="4219101" y="310606"/>
            <a:ext cx="7043863" cy="13529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42744" t="59592" r="36252" b="32109"/>
          <a:stretch/>
        </p:blipFill>
        <p:spPr>
          <a:xfrm>
            <a:off x="301484" y="1549551"/>
            <a:ext cx="8689707" cy="21460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43084" t="61494" r="36762" b="34286"/>
          <a:stretch/>
        </p:blipFill>
        <p:spPr>
          <a:xfrm>
            <a:off x="3520971" y="4606564"/>
            <a:ext cx="8440124" cy="110398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43764" t="33197" r="36678" b="64762"/>
          <a:stretch/>
        </p:blipFill>
        <p:spPr>
          <a:xfrm>
            <a:off x="114871" y="6069722"/>
            <a:ext cx="10711284" cy="6985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l="43948" t="39864" r="36678" b="55484"/>
          <a:stretch/>
        </p:blipFill>
        <p:spPr>
          <a:xfrm>
            <a:off x="326570" y="3527078"/>
            <a:ext cx="60939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5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 jakými žáky mají učitelé lepší vztahy?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Dobrý vztah učitele </a:t>
            </a:r>
            <a:r>
              <a:rPr lang="cs-CZ" dirty="0"/>
              <a:t>s </a:t>
            </a:r>
            <a:r>
              <a:rPr lang="cs-CZ" dirty="0" smtClean="0"/>
              <a:t>žáky </a:t>
            </a:r>
            <a:r>
              <a:rPr lang="cs-CZ" dirty="0"/>
              <a:t>koreluje s  </a:t>
            </a:r>
            <a:r>
              <a:rPr lang="cs-CZ" dirty="0" smtClean="0"/>
              <a:t>charakteristikami žáků</a:t>
            </a:r>
            <a:r>
              <a:rPr lang="cs-CZ" dirty="0"/>
              <a:t>, jako je školní úspěšnost (Hamre </a:t>
            </a:r>
            <a:r>
              <a:rPr lang="cs-CZ" dirty="0" smtClean="0"/>
              <a:t>&amp; </a:t>
            </a:r>
            <a:r>
              <a:rPr lang="cs-CZ" dirty="0" err="1" smtClean="0"/>
              <a:t>Pianta</a:t>
            </a:r>
            <a:r>
              <a:rPr lang="cs-CZ" dirty="0"/>
              <a:t>, 2001) či konformita žáka ve  vztahu k pravidlům ve škole (</a:t>
            </a:r>
            <a:r>
              <a:rPr lang="cs-CZ" dirty="0" err="1"/>
              <a:t>Claessens</a:t>
            </a:r>
            <a:r>
              <a:rPr lang="cs-CZ" dirty="0"/>
              <a:t> et al</a:t>
            </a:r>
            <a:r>
              <a:rPr lang="cs-CZ" dirty="0" smtClean="0"/>
              <a:t>., 2016</a:t>
            </a:r>
            <a:r>
              <a:rPr lang="cs-CZ" dirty="0"/>
              <a:t>). </a:t>
            </a:r>
            <a:endParaRPr lang="cs-CZ" dirty="0" smtClean="0"/>
          </a:p>
          <a:p>
            <a:r>
              <a:rPr lang="cs-CZ" dirty="0" smtClean="0"/>
              <a:t>Výzva: vztah učitele s žákem, který se nechová konformně či odmítá školu (žákovská rezistence)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208" y="3641785"/>
            <a:ext cx="4012261" cy="267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1083" y="1826469"/>
            <a:ext cx="6270852" cy="4415711"/>
          </a:xfrm>
        </p:spPr>
        <p:txBody>
          <a:bodyPr>
            <a:normAutofit/>
          </a:bodyPr>
          <a:lstStyle/>
          <a:p>
            <a:pPr marL="365760" indent="-256032">
              <a:buNone/>
              <a:defRPr/>
            </a:pPr>
            <a:r>
              <a:rPr lang="cs-CZ" dirty="0" smtClean="0"/>
              <a:t>Projevy</a:t>
            </a:r>
            <a:r>
              <a:rPr lang="cs-CZ" dirty="0"/>
              <a:t>, kterými se žáci snaží vyhnout požadavkům učitele či dosáhnout vlastního </a:t>
            </a:r>
            <a:r>
              <a:rPr lang="cs-CZ" dirty="0" smtClean="0"/>
              <a:t>záměru.</a:t>
            </a:r>
          </a:p>
          <a:p>
            <a:pPr marL="365760" indent="-256032">
              <a:buNone/>
              <a:defRPr/>
            </a:pPr>
            <a:r>
              <a:rPr lang="cs-CZ" dirty="0" smtClean="0"/>
              <a:t>Opozitní žákovské chování, které zahrnuje soutěžení o moc a zpochybňuje </a:t>
            </a:r>
            <a:r>
              <a:rPr lang="cs-CZ" dirty="0" err="1" smtClean="0"/>
              <a:t>legitimu</a:t>
            </a:r>
            <a:r>
              <a:rPr lang="cs-CZ" dirty="0" smtClean="0"/>
              <a:t> školy obecně a konkrétně legitimitu dílčích instrukcí (McLaren, 1985).</a:t>
            </a:r>
          </a:p>
          <a:p>
            <a:pPr marL="365760" indent="-256032">
              <a:buNone/>
              <a:defRPr/>
            </a:pPr>
            <a:r>
              <a:rPr lang="cs-CZ" dirty="0" smtClean="0"/>
              <a:t>Projevy nekázně nejsou vždy rezistencí, přestože se obojí projevuje podobně.</a:t>
            </a:r>
          </a:p>
          <a:p>
            <a:pPr marL="365760" indent="-256032">
              <a:buNone/>
              <a:defRPr/>
            </a:pPr>
            <a:endParaRPr lang="cs-CZ" dirty="0" smtClean="0"/>
          </a:p>
          <a:p>
            <a:pPr marL="365760" indent="-256032">
              <a:buNone/>
              <a:defRPr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8586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Definice žákovské </a:t>
            </a:r>
            <a:r>
              <a:rPr lang="cs-CZ" dirty="0" smtClean="0"/>
              <a:t>rezistence </a:t>
            </a:r>
            <a:r>
              <a:rPr lang="cs-CZ" sz="2000" dirty="0" smtClean="0"/>
              <a:t>(Lojdová, 2015)</a:t>
            </a:r>
            <a:endParaRPr lang="cs-CZ" sz="2000" dirty="0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1524000" y="1285875"/>
            <a:ext cx="9144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072" y="2407103"/>
            <a:ext cx="44577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1" y="1600200"/>
            <a:ext cx="7972425" cy="5257800"/>
          </a:xfrm>
        </p:spPr>
        <p:txBody>
          <a:bodyPr>
            <a:normAutofit/>
          </a:bodyPr>
          <a:lstStyle/>
          <a:p>
            <a:pPr marL="514350" indent="-514350" algn="just">
              <a:buFont typeface="Arial" pitchFamily="34" charset="0"/>
              <a:buAutoNum type="alphaLcParenR"/>
              <a:defRPr/>
            </a:pPr>
            <a:r>
              <a:rPr lang="cs-CZ" dirty="0" smtClean="0"/>
              <a:t>Rezistentní strategie jsou v rozporu s normami instituce školy a v rozporu s akademickým úspěchem, žáci mohou být označkováni jako neschopní učit se - brzdí rozvoj žáka </a:t>
            </a:r>
          </a:p>
          <a:p>
            <a:pPr marL="514350" indent="-514350" algn="just">
              <a:buFont typeface="Arial" pitchFamily="34" charset="0"/>
              <a:buAutoNum type="alphaLcParenR"/>
              <a:defRPr/>
            </a:pPr>
            <a:r>
              <a:rPr lang="cs-CZ" dirty="0" smtClean="0"/>
              <a:t>Revolucionáři a kritičtí myslitelé byli často hybateli dějin. Rezistentí strategie není </a:t>
            </a:r>
            <a:r>
              <a:rPr lang="cs-CZ" dirty="0" err="1" smtClean="0"/>
              <a:t>prvoplánovité</a:t>
            </a:r>
            <a:r>
              <a:rPr lang="cs-CZ" dirty="0" smtClean="0"/>
              <a:t> rušení, ale reakce na sociální nerovnosti manifestované ve škole. Žáci kteří proti nerovnostem revoltují rozvíjí sami sebe - podporuje rozvoj žáka</a:t>
            </a:r>
          </a:p>
          <a:p>
            <a:pPr marL="365760" indent="-256032">
              <a:buFont typeface="Wingdings 3"/>
              <a:buChar char=""/>
              <a:defRPr/>
            </a:pPr>
            <a:endParaRPr lang="cs-CZ" dirty="0" smtClean="0"/>
          </a:p>
          <a:p>
            <a:pPr marL="365760" indent="-256032">
              <a:buFont typeface="Wingdings 3"/>
              <a:buChar char=""/>
              <a:defRPr/>
            </a:pPr>
            <a:endParaRPr lang="cs-CZ" dirty="0"/>
          </a:p>
          <a:p>
            <a:pPr marL="365760" indent="-256032">
              <a:buFont typeface="Wingdings 3"/>
              <a:buChar char=""/>
              <a:defRPr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cs-CZ" dirty="0" smtClean="0"/>
              <a:t>Dvojí pohled na rezistenci žáků</a:t>
            </a:r>
            <a:endParaRPr lang="cs-CZ" dirty="0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1524000" y="1143000"/>
            <a:ext cx="9144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82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00200"/>
            <a:ext cx="8401050" cy="497205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Výsledky výzkumu žákovské rezistence</a:t>
            </a:r>
            <a:endParaRPr lang="cs-CZ" dirty="0"/>
          </a:p>
        </p:txBody>
      </p:sp>
      <p:cxnSp>
        <p:nvCxnSpPr>
          <p:cNvPr id="4" name="Přímá spojovací čára 3"/>
          <p:cNvCxnSpPr/>
          <p:nvPr/>
        </p:nvCxnSpPr>
        <p:spPr>
          <a:xfrm>
            <a:off x="1524000" y="1143000"/>
            <a:ext cx="9144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5" name="Zástupný symbol pro obsah 3"/>
          <p:cNvGraphicFramePr>
            <a:graphicFrameLocks/>
          </p:cNvGraphicFramePr>
          <p:nvPr/>
        </p:nvGraphicFramePr>
        <p:xfrm>
          <a:off x="1981200" y="1325957"/>
          <a:ext cx="8329614" cy="52462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6538"/>
                <a:gridCol w="2776538"/>
                <a:gridCol w="2776538"/>
              </a:tblGrid>
              <a:tr h="712694">
                <a:tc rowSpan="2">
                  <a:txBody>
                    <a:bodyPr/>
                    <a:lstStyle/>
                    <a:p>
                      <a:endParaRPr lang="cs-CZ" sz="2400" i="1" dirty="0" smtClean="0"/>
                    </a:p>
                    <a:p>
                      <a:endParaRPr lang="cs-CZ" sz="2400" i="1" dirty="0" smtClean="0"/>
                    </a:p>
                    <a:p>
                      <a:r>
                        <a:rPr lang="cs-CZ" sz="2400" i="1" dirty="0" smtClean="0"/>
                        <a:t>Typ</a:t>
                      </a:r>
                      <a:r>
                        <a:rPr lang="cs-CZ" sz="2400" i="1" baseline="0" dirty="0" smtClean="0"/>
                        <a:t> rezistentní strategie</a:t>
                      </a:r>
                      <a:endParaRPr lang="cs-CZ" sz="2400" i="1" dirty="0"/>
                    </a:p>
                  </a:txBody>
                  <a:tcPr marT="45711" marB="4571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b="0" i="1" dirty="0" smtClean="0"/>
                        <a:t>Oblast řízení třídy</a:t>
                      </a:r>
                      <a:endParaRPr lang="cs-CZ" sz="2400" b="0" i="1" dirty="0"/>
                    </a:p>
                  </a:txBody>
                  <a:tcPr marT="45711" marB="4571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400" b="1" dirty="0"/>
                    </a:p>
                  </a:txBody>
                  <a:tcPr marT="45711" marB="4571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50259">
                <a:tc vMerge="1">
                  <a:txBody>
                    <a:bodyPr/>
                    <a:lstStyle/>
                    <a:p>
                      <a:endParaRPr lang="cs-CZ" sz="2400" i="1" dirty="0"/>
                    </a:p>
                  </a:txBody>
                  <a:tcPr marT="45711" marB="4571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Didaktická oblast</a:t>
                      </a:r>
                      <a:endParaRPr lang="cs-CZ" sz="2400" b="1" dirty="0"/>
                    </a:p>
                  </a:txBody>
                  <a:tcPr marT="45711" marB="4571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Oblast chování</a:t>
                      </a:r>
                      <a:endParaRPr lang="cs-CZ" sz="2400" b="1" dirty="0"/>
                    </a:p>
                  </a:txBody>
                  <a:tcPr marT="45711" marB="4571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02986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Pasivní strategie</a:t>
                      </a:r>
                      <a:endParaRPr lang="cs-CZ" sz="2400" b="1" dirty="0"/>
                    </a:p>
                  </a:txBody>
                  <a:tcPr marT="45711" marB="4571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ignorace</a:t>
                      </a:r>
                      <a:r>
                        <a:rPr lang="cs-CZ" sz="2400" baseline="0" dirty="0" smtClean="0"/>
                        <a:t> obsahu</a:t>
                      </a:r>
                      <a:endParaRPr lang="cs-CZ" sz="24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ignorace</a:t>
                      </a:r>
                      <a:r>
                        <a:rPr lang="cs-CZ" sz="2400" baseline="0" dirty="0" smtClean="0"/>
                        <a:t> učitele </a:t>
                      </a:r>
                      <a:endParaRPr lang="cs-CZ" sz="2400" dirty="0"/>
                    </a:p>
                  </a:txBody>
                  <a:tcPr marT="45711" marB="45711"/>
                </a:tc>
              </a:tr>
              <a:tr h="1791670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Aktivní strategie</a:t>
                      </a:r>
                    </a:p>
                  </a:txBody>
                  <a:tcPr marT="45711" marB="4571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 smtClean="0"/>
                    </a:p>
                    <a:p>
                      <a:pPr algn="ctr"/>
                      <a:endParaRPr lang="cs-CZ" sz="2400" dirty="0" smtClean="0"/>
                    </a:p>
                    <a:p>
                      <a:pPr algn="ctr"/>
                      <a:r>
                        <a:rPr lang="cs-CZ" sz="2400" dirty="0" smtClean="0"/>
                        <a:t>rozporování</a:t>
                      </a:r>
                      <a:r>
                        <a:rPr lang="cs-CZ" sz="2400" baseline="0" dirty="0" smtClean="0"/>
                        <a:t> obsahu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 smtClean="0"/>
                    </a:p>
                    <a:p>
                      <a:pPr algn="ctr"/>
                      <a:endParaRPr lang="cs-CZ" sz="2400" dirty="0" smtClean="0"/>
                    </a:p>
                    <a:p>
                      <a:pPr algn="ctr"/>
                      <a:r>
                        <a:rPr lang="cs-CZ" sz="2400" dirty="0" smtClean="0"/>
                        <a:t>vyjednávání</a:t>
                      </a:r>
                      <a:r>
                        <a:rPr lang="cs-CZ" sz="2400" baseline="0" dirty="0" smtClean="0"/>
                        <a:t> výjimky</a:t>
                      </a:r>
                    </a:p>
                    <a:p>
                      <a:pPr algn="ctr"/>
                      <a:endParaRPr lang="cs-CZ" sz="2400" dirty="0"/>
                    </a:p>
                  </a:txBody>
                  <a:tcPr marT="45711" marB="45711"/>
                </a:tc>
              </a:tr>
              <a:tr h="1188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Agresivní strategie</a:t>
                      </a:r>
                    </a:p>
                    <a:p>
                      <a:endParaRPr lang="cs-CZ" sz="2400" b="1" dirty="0"/>
                    </a:p>
                  </a:txBody>
                  <a:tcPr marT="45711" marB="4571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útok na obsah</a:t>
                      </a:r>
                      <a:endParaRPr lang="cs-CZ" sz="24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útok na normy nebo jejich reprezentanty</a:t>
                      </a:r>
                      <a:endParaRPr lang="cs-CZ" sz="2400" dirty="0"/>
                    </a:p>
                  </a:txBody>
                  <a:tcPr marT="45711" marB="4571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85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981201" y="1600201"/>
            <a:ext cx="8258175" cy="4829175"/>
          </a:xfrm>
        </p:spPr>
        <p:txBody>
          <a:bodyPr>
            <a:normAutofit fontScale="92500"/>
          </a:bodyPr>
          <a:lstStyle/>
          <a:p>
            <a:pPr marL="365760" indent="-256032">
              <a:buFont typeface="Wingdings 3"/>
              <a:buChar char=""/>
              <a:defRPr/>
            </a:pPr>
            <a:r>
              <a:rPr lang="cs-CZ" b="1" dirty="0" smtClean="0"/>
              <a:t>V didaktické oblasti: ignorace obsahu</a:t>
            </a:r>
          </a:p>
          <a:p>
            <a:pPr marL="365760" indent="-256032">
              <a:buNone/>
              <a:defRPr/>
            </a:pPr>
            <a:r>
              <a:rPr lang="cs-CZ" dirty="0" smtClean="0"/>
              <a:t>	Pan </a:t>
            </a:r>
            <a:r>
              <a:rPr lang="cs-CZ" dirty="0"/>
              <a:t>učitel žákům ukazuje zdroj, HDD, základní desku, procesor atd. Většinu komponentů nechá kolovat a žáci si je tak mohou prohlédnout. Všímám si, že kluci tak činí se zaujetím, naproti tomu holky to moc nezajímá. </a:t>
            </a:r>
            <a:endParaRPr lang="cs-CZ" dirty="0" smtClean="0"/>
          </a:p>
          <a:p>
            <a:pPr marL="365760" indent="-256032">
              <a:buNone/>
              <a:defRPr/>
            </a:pPr>
            <a:endParaRPr lang="cs-CZ" dirty="0" smtClean="0"/>
          </a:p>
          <a:p>
            <a:pPr marL="365760" indent="-256032">
              <a:buFont typeface="Wingdings 3"/>
              <a:buChar char=""/>
              <a:defRPr/>
            </a:pPr>
            <a:r>
              <a:rPr lang="cs-CZ" b="1" dirty="0" smtClean="0"/>
              <a:t>V oblasti chování: ignorace učitele</a:t>
            </a:r>
          </a:p>
          <a:p>
            <a:pPr marL="365760" indent="-256032">
              <a:buNone/>
              <a:defRPr/>
            </a:pPr>
            <a:r>
              <a:rPr lang="cs-CZ" dirty="0" smtClean="0"/>
              <a:t>	Bohužel </a:t>
            </a:r>
            <a:r>
              <a:rPr lang="cs-CZ" dirty="0"/>
              <a:t>některé dívky se mezi sebou bavily velmi hlasitě a napomínání nemělo úspěch. Když jsem se ptal učitelů, tak jsem se dozvěděl že tyto dívky jsou známá firma, a jejich ignorace učitelů je na velmi vysoké úrovni.</a:t>
            </a:r>
            <a:endParaRPr lang="cs-CZ" dirty="0" smtClean="0"/>
          </a:p>
          <a:p>
            <a:pPr marL="365760" indent="-256032">
              <a:buNone/>
              <a:defRPr/>
            </a:pPr>
            <a:endParaRPr lang="cs-CZ" dirty="0"/>
          </a:p>
          <a:p>
            <a:pPr marL="365760" indent="-256032">
              <a:buFont typeface="Wingdings 3"/>
              <a:buChar char=""/>
              <a:defRPr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cs-CZ" dirty="0" smtClean="0"/>
              <a:t>Žákovská rezistence: Pasivní strategie</a:t>
            </a:r>
            <a:endParaRPr lang="cs-CZ" dirty="0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1524000" y="1143000"/>
            <a:ext cx="9144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658470" y="143669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92500" lnSpcReduction="20000"/>
          </a:bodyPr>
          <a:lstStyle/>
          <a:p>
            <a:pPr algn="ctr">
              <a:defRPr/>
            </a:pPr>
            <a:r>
              <a:rPr lang="cs-CZ" sz="4400" dirty="0">
                <a:latin typeface="Arial" charset="0"/>
              </a:rPr>
              <a:t>Žákovská rezistence: </a:t>
            </a:r>
            <a:endParaRPr lang="cs-CZ" sz="4400" dirty="0" smtClean="0">
              <a:latin typeface="Arial" charset="0"/>
            </a:endParaRPr>
          </a:p>
          <a:p>
            <a:pPr algn="ctr">
              <a:defRPr/>
            </a:pPr>
            <a:r>
              <a:rPr lang="cs-CZ" sz="4400" dirty="0" smtClean="0">
                <a:latin typeface="Arial" charset="0"/>
              </a:rPr>
              <a:t>Aktivní </a:t>
            </a:r>
            <a:r>
              <a:rPr lang="cs-CZ" sz="4400" dirty="0">
                <a:latin typeface="Arial" charset="0"/>
              </a:rPr>
              <a:t>strategie </a:t>
            </a:r>
            <a:r>
              <a:rPr lang="cs-CZ" sz="4400" dirty="0" smtClean="0">
                <a:latin typeface="Arial" charset="0"/>
              </a:rPr>
              <a:t>v didaktické oblasti</a:t>
            </a:r>
            <a:endParaRPr lang="cs-CZ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923365" y="1428750"/>
            <a:ext cx="9744635" cy="502583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3200" b="1" dirty="0"/>
              <a:t>Rozporování obsahu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3200" i="1" dirty="0" smtClean="0"/>
              <a:t>Otázky </a:t>
            </a:r>
            <a:r>
              <a:rPr lang="cs-CZ" sz="3200" i="1" dirty="0"/>
              <a:t>a komentáře žáků</a:t>
            </a:r>
            <a:r>
              <a:rPr lang="cs-CZ" sz="3200" dirty="0"/>
              <a:t>: „Paní učitelko, já musím nesouhlasit, hrady a zámky nejsou státním majetkem, co restituce?“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cs-CZ" sz="3200" b="1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3200" dirty="0" smtClean="0"/>
              <a:t>Zadala </a:t>
            </a:r>
            <a:r>
              <a:rPr lang="cs-CZ" sz="3200" dirty="0"/>
              <a:t>jsem jim samostatnou práci, která spočívala v tom, že měli na jednu půlku listu psát výhody, které jim chození do školy přináší a na druhou půlku nevýhody. Někteří žáci vypracovali úkol velmi hezky, ale jiní se vůbec nesnažili. Příkladem je Jenda, který měl v nevýhodách 5 bodů týkajících se učitelů (nenávidím některé učitele, zlí učitelé…)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cs-CZ" sz="3200" dirty="0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1524000" y="1143000"/>
            <a:ext cx="9144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9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>
              <a:buNone/>
              <a:defRPr/>
            </a:pPr>
            <a:r>
              <a:rPr lang="cs-CZ" b="1" dirty="0" smtClean="0"/>
              <a:t>Vyjednávání výjimky</a:t>
            </a:r>
          </a:p>
          <a:p>
            <a:pPr marL="365760" indent="-256032">
              <a:buNone/>
              <a:defRPr/>
            </a:pPr>
            <a:r>
              <a:rPr lang="cs-CZ" dirty="0" smtClean="0"/>
              <a:t>	Já</a:t>
            </a:r>
            <a:r>
              <a:rPr lang="cs-CZ" dirty="0"/>
              <a:t>: „Toníčku, neběhej s plnou pusou po třídě, sedni si a najez se v klidu“</a:t>
            </a:r>
          </a:p>
          <a:p>
            <a:pPr marL="365760" indent="-256032">
              <a:buNone/>
              <a:defRPr/>
            </a:pPr>
            <a:r>
              <a:rPr lang="cs-CZ" dirty="0" smtClean="0"/>
              <a:t>	Tonda</a:t>
            </a:r>
            <a:r>
              <a:rPr lang="cs-CZ" dirty="0"/>
              <a:t>: „Ale já nemám plnou pusu, já ji mám poloprázdnou, takže to zvládám“ </a:t>
            </a:r>
            <a:endParaRPr lang="cs-CZ" dirty="0" smtClean="0"/>
          </a:p>
          <a:p>
            <a:pPr marL="365760" indent="-256032">
              <a:buNone/>
              <a:defRPr/>
            </a:pPr>
            <a:endParaRPr lang="cs-CZ" b="1" dirty="0" smtClean="0"/>
          </a:p>
          <a:p>
            <a:pPr marL="365760" indent="-256032">
              <a:buNone/>
              <a:defRPr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519324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92500" lnSpcReduction="20000"/>
          </a:bodyPr>
          <a:lstStyle/>
          <a:p>
            <a:pPr algn="ctr" eaLnBrk="1" hangingPunct="1">
              <a:defRPr/>
            </a:pPr>
            <a:r>
              <a:rPr lang="cs-CZ" sz="4400" dirty="0" smtClean="0">
                <a:latin typeface="Arial" charset="0"/>
              </a:rPr>
              <a:t>Žákovská rezistence: </a:t>
            </a:r>
          </a:p>
          <a:p>
            <a:pPr algn="ctr" eaLnBrk="1" hangingPunct="1">
              <a:defRPr/>
            </a:pPr>
            <a:r>
              <a:rPr lang="cs-CZ" sz="4400" dirty="0" smtClean="0">
                <a:latin typeface="Arial" charset="0"/>
              </a:rPr>
              <a:t>Aktivní </a:t>
            </a:r>
            <a:r>
              <a:rPr lang="cs-CZ" sz="4400" dirty="0">
                <a:latin typeface="Arial" charset="0"/>
              </a:rPr>
              <a:t>strategie </a:t>
            </a:r>
            <a:r>
              <a:rPr lang="cs-CZ" sz="4400" dirty="0" smtClean="0">
                <a:latin typeface="Arial" charset="0"/>
              </a:rPr>
              <a:t>v oblasti chování</a:t>
            </a:r>
            <a:endParaRPr lang="cs-CZ" sz="4400" dirty="0">
              <a:latin typeface="+mj-lt"/>
              <a:ea typeface="+mj-ea"/>
              <a:cs typeface="+mj-cs"/>
            </a:endParaRP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1524000" y="1353374"/>
            <a:ext cx="9144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99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9457" y="81791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i="1" dirty="0" smtClean="0"/>
              <a:t>Rozdíl mezi dobrým a špatným učitelem není v tom, jak řeší kázeňské přestupky žáků ve třídě, ale v tom………</a:t>
            </a:r>
            <a:endParaRPr lang="cs-CZ" sz="3200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392" y="2904565"/>
            <a:ext cx="5870762" cy="367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1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52400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92500" lnSpcReduction="20000"/>
          </a:bodyPr>
          <a:lstStyle/>
          <a:p>
            <a:pPr algn="ctr" eaLnBrk="1" hangingPunct="1">
              <a:defRPr/>
            </a:pPr>
            <a:r>
              <a:rPr lang="cs-CZ" sz="4400" dirty="0" smtClean="0">
                <a:latin typeface="Arial" charset="0"/>
              </a:rPr>
              <a:t>Žákovská rezistence:</a:t>
            </a:r>
          </a:p>
          <a:p>
            <a:pPr algn="ctr" eaLnBrk="1" hangingPunct="1">
              <a:defRPr/>
            </a:pPr>
            <a:r>
              <a:rPr lang="cs-CZ" sz="4400" dirty="0" smtClean="0">
                <a:latin typeface="Arial" charset="0"/>
              </a:rPr>
              <a:t>Agresivní </a:t>
            </a:r>
            <a:r>
              <a:rPr lang="cs-CZ" sz="4400" dirty="0">
                <a:latin typeface="Arial" charset="0"/>
              </a:rPr>
              <a:t>strategie</a:t>
            </a:r>
            <a:endParaRPr lang="cs-CZ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81200" y="1314450"/>
            <a:ext cx="8472488" cy="554355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3200" b="1" dirty="0" smtClean="0"/>
              <a:t>V didaktické oblasti – </a:t>
            </a:r>
            <a:r>
              <a:rPr lang="cs-CZ" sz="3200" b="1" dirty="0"/>
              <a:t>útok na obsah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cs-CZ" sz="3200" dirty="0"/>
              <a:t>	Dále dostali pracovní list týkající se národnostních menšin. Bylo těžké s nimi tento list dělat, na problematiku rasismu reagovali docela agresivně.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cs-CZ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3200" b="1" dirty="0" smtClean="0"/>
              <a:t>V oblasti chování – </a:t>
            </a:r>
            <a:r>
              <a:rPr lang="cs-CZ" sz="3200" b="1" dirty="0"/>
              <a:t>útok na normy nebo jejich reprezentanty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cs-CZ" sz="3200" dirty="0"/>
              <a:t>	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cs-CZ" sz="3200" dirty="0"/>
              <a:t>	Uvědomuji si, že žák nedával pozor. Pak se zeptal, co má dělat doma, a protože se paní učitelka věnovala jinému žákovi, zopakovala jsem mu co říkala. A on na mě vystartoval, že nejsem žádná jeho učitelka, tak mu nemám co zadávat úkoly. Velice se rozzlobil a kopnul lavici na mě. Tato událost mě velice vyděsila.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cs-CZ" sz="3200" dirty="0"/>
              <a:t> 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cs-CZ" sz="3200" dirty="0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524000" y="1360393"/>
            <a:ext cx="9144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79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152400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cs-CZ" sz="4400" dirty="0" smtClean="0">
                <a:latin typeface="Arial" charset="0"/>
              </a:rPr>
              <a:t>Shrnutí žákovské rezistence</a:t>
            </a:r>
            <a:endParaRPr lang="cs-CZ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133600" y="1752601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3200" dirty="0"/>
              <a:t>Rezistentí strategie žáků se vyskytují </a:t>
            </a:r>
            <a:r>
              <a:rPr lang="cs-CZ" sz="3200" dirty="0" smtClean="0"/>
              <a:t>v oblasti chování i v didaktické oblasti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3200" dirty="0" smtClean="0"/>
              <a:t>Resistentní </a:t>
            </a:r>
            <a:r>
              <a:rPr lang="cs-CZ" sz="3200" dirty="0"/>
              <a:t>strategie nabývají podob od pasivity přes aktivní resistenci po agresivitu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3200" dirty="0"/>
              <a:t>Přesto že lze vnímat resistentní strategie v rozporu s normami školy, mohou být také prostředkem rozvoje žáka, vyjádřením jeho individuálních potřeb a reakcí na strukturální </a:t>
            </a:r>
            <a:r>
              <a:rPr lang="cs-CZ" sz="3200" dirty="0" smtClean="0"/>
              <a:t>či individuální nerovnosti</a:t>
            </a:r>
            <a:endParaRPr lang="cs-CZ" sz="3200" dirty="0"/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1524000" y="1143000"/>
            <a:ext cx="9144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98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na to?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Předcházet nekázni</a:t>
            </a:r>
          </a:p>
          <a:p>
            <a:r>
              <a:rPr lang="cs-CZ" dirty="0" smtClean="0"/>
              <a:t>Porozumět příčinám nekázně a rezistence</a:t>
            </a:r>
          </a:p>
          <a:p>
            <a:r>
              <a:rPr lang="cs-CZ" dirty="0" smtClean="0"/>
              <a:t>Reagovat na nekázeň adekvátně (srov. respektující výchova) a na základě porozumění individuálním příčinám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34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Doporučené zdroje</a:t>
            </a:r>
          </a:p>
        </p:txBody>
      </p:sp>
      <p:sp>
        <p:nvSpPr>
          <p:cNvPr id="36866" name="Zástupný symbol pro obsah 2"/>
          <p:cNvSpPr>
            <a:spLocks noGrp="1"/>
          </p:cNvSpPr>
          <p:nvPr>
            <p:ph idx="1"/>
          </p:nvPr>
        </p:nvSpPr>
        <p:spPr>
          <a:xfrm>
            <a:off x="4095985" y="1573336"/>
            <a:ext cx="5620583" cy="437730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u="sng" dirty="0"/>
              <a:t>Z</a:t>
            </a:r>
            <a:r>
              <a:rPr lang="cs-CZ" u="sng" dirty="0" smtClean="0"/>
              <a:t>ákladní:</a:t>
            </a:r>
          </a:p>
          <a:p>
            <a:pPr marL="0" indent="0">
              <a:buNone/>
            </a:pPr>
            <a:r>
              <a:rPr lang="cs-CZ" i="1" dirty="0"/>
              <a:t>Z posluchárny za katedru. Mocenské vztahy ve výuce studentů </a:t>
            </a:r>
            <a:r>
              <a:rPr lang="cs-CZ" i="1" dirty="0" smtClean="0"/>
              <a:t>učitelství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munispace.muni.cz/index.php/munispace/catalog/book/800</a:t>
            </a:r>
            <a:endParaRPr lang="cs-CZ" dirty="0" smtClean="0"/>
          </a:p>
          <a:p>
            <a:r>
              <a:rPr lang="cs-CZ" dirty="0"/>
              <a:t>Lojdová, K. (2015). Není nekázeň jako nekázeň: Rezistentní chování žáků jako projev moci ve školní třídě. Orbis </a:t>
            </a:r>
            <a:r>
              <a:rPr lang="cs-CZ" dirty="0" err="1"/>
              <a:t>scholae</a:t>
            </a:r>
            <a:r>
              <a:rPr lang="cs-CZ" dirty="0"/>
              <a:t>, 9(1), 103–117. </a:t>
            </a:r>
          </a:p>
          <a:p>
            <a:r>
              <a:rPr lang="cs-CZ" dirty="0" smtClean="0"/>
              <a:t>Lukas</a:t>
            </a:r>
            <a:r>
              <a:rPr lang="cs-CZ" dirty="0"/>
              <a:t>, J., &amp; Lojdová, K. Řízení třídy: přístupy, oblasti, strategie. </a:t>
            </a:r>
            <a:r>
              <a:rPr lang="cs-CZ" i="1" dirty="0"/>
              <a:t>Pedagogika 68</a:t>
            </a:r>
            <a:r>
              <a:rPr lang="cs-CZ" dirty="0"/>
              <a:t>(2), 155-172.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u="sng" dirty="0" smtClean="0"/>
              <a:t>Další</a:t>
            </a:r>
          </a:p>
          <a:p>
            <a:r>
              <a:rPr lang="cs-CZ" dirty="0"/>
              <a:t>Bendl, S. (2011). </a:t>
            </a:r>
            <a:r>
              <a:rPr lang="cs-CZ" i="1" dirty="0"/>
              <a:t>Kázeňské problémy ve </a:t>
            </a:r>
            <a:r>
              <a:rPr lang="cs-CZ" i="1" dirty="0" smtClean="0"/>
              <a:t>škole. </a:t>
            </a:r>
            <a:r>
              <a:rPr lang="cs-CZ" dirty="0" smtClean="0"/>
              <a:t>Praha</a:t>
            </a:r>
            <a:r>
              <a:rPr lang="cs-CZ" dirty="0"/>
              <a:t>: Triton</a:t>
            </a:r>
            <a:r>
              <a:rPr lang="cs-CZ" dirty="0" smtClean="0"/>
              <a:t>.</a:t>
            </a:r>
          </a:p>
          <a:p>
            <a:r>
              <a:rPr lang="cs-CZ" b="1" dirty="0" err="1"/>
              <a:t>Cangelosi</a:t>
            </a:r>
            <a:r>
              <a:rPr lang="cs-CZ" b="1" dirty="0"/>
              <a:t>, J. S. (2000). </a:t>
            </a:r>
            <a:r>
              <a:rPr lang="cs-CZ" b="1" i="1" dirty="0"/>
              <a:t>Strategie řízení třídy: jak získat a udržet spolupráci žáků při výuce</a:t>
            </a:r>
            <a:r>
              <a:rPr lang="cs-CZ" b="1" dirty="0"/>
              <a:t> (Vyd. 3). Praha: Portál.</a:t>
            </a:r>
            <a:endParaRPr lang="cs-CZ" b="1" dirty="0"/>
          </a:p>
          <a:p>
            <a:r>
              <a:rPr lang="cs-CZ" dirty="0" smtClean="0"/>
              <a:t>Mareš</a:t>
            </a:r>
            <a:r>
              <a:rPr lang="cs-CZ" dirty="0"/>
              <a:t>, J. (2013). Nevhodné chování učitelů k žákům a studentům. Studia </a:t>
            </a:r>
            <a:r>
              <a:rPr lang="cs-CZ" dirty="0" err="1"/>
              <a:t>paedagogica</a:t>
            </a:r>
            <a:r>
              <a:rPr lang="cs-CZ" dirty="0"/>
              <a:t>, 18(1), 7-36.</a:t>
            </a:r>
          </a:p>
          <a:p>
            <a:r>
              <a:rPr lang="cs-CZ" dirty="0" err="1" smtClean="0"/>
              <a:t>Šeďová</a:t>
            </a:r>
            <a:r>
              <a:rPr lang="cs-CZ" dirty="0"/>
              <a:t>, K. (2011). Mocenské konstelace ve výukové komunikaci. </a:t>
            </a:r>
            <a:r>
              <a:rPr lang="cs-CZ" i="1" dirty="0"/>
              <a:t>Studia </a:t>
            </a:r>
            <a:r>
              <a:rPr lang="cs-CZ" i="1" dirty="0" err="1"/>
              <a:t>paedagogica</a:t>
            </a:r>
            <a:r>
              <a:rPr lang="cs-CZ" dirty="0"/>
              <a:t>, </a:t>
            </a:r>
            <a:r>
              <a:rPr lang="cs-CZ" i="1" dirty="0"/>
              <a:t>16</a:t>
            </a:r>
            <a:r>
              <a:rPr lang="cs-CZ" dirty="0"/>
              <a:t>(1), 89–118</a:t>
            </a:r>
            <a:r>
              <a:rPr lang="cs-CZ" dirty="0" smtClean="0"/>
              <a:t>.</a:t>
            </a:r>
          </a:p>
          <a:p>
            <a:r>
              <a:rPr lang="cs-CZ" dirty="0" err="1"/>
              <a:t>Šeďová</a:t>
            </a:r>
            <a:r>
              <a:rPr lang="cs-CZ" dirty="0"/>
              <a:t>, K. (2015). Moc v dialogickém vyučování. </a:t>
            </a:r>
            <a:r>
              <a:rPr lang="cs-CZ" i="1" dirty="0"/>
              <a:t>Pedagogická orientace, 25</a:t>
            </a:r>
            <a:r>
              <a:rPr lang="cs-CZ" dirty="0"/>
              <a:t>(1), 32–62. </a:t>
            </a:r>
            <a:endParaRPr 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569143"/>
            <a:ext cx="3086100" cy="4381500"/>
          </a:xfrm>
          <a:prstGeom prst="rect">
            <a:avLst/>
          </a:prstGeom>
        </p:spPr>
      </p:pic>
      <p:sp>
        <p:nvSpPr>
          <p:cNvPr id="3" name="Oválný bublinový popisek 2"/>
          <p:cNvSpPr/>
          <p:nvPr/>
        </p:nvSpPr>
        <p:spPr>
          <a:xfrm>
            <a:off x="8606225" y="3480319"/>
            <a:ext cx="2450551" cy="485191"/>
          </a:xfrm>
          <a:prstGeom prst="wedgeEllipseCallout">
            <a:avLst>
              <a:gd name="adj1" fmla="val -32256"/>
              <a:gd name="adj2" fmla="val 66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Doporučuji. K. L.</a:t>
            </a:r>
            <a:endParaRPr lang="cs-CZ" dirty="0"/>
          </a:p>
        </p:txBody>
      </p:sp>
      <p:sp>
        <p:nvSpPr>
          <p:cNvPr id="6" name="Oválný bublinový popisek 5"/>
          <p:cNvSpPr/>
          <p:nvPr/>
        </p:nvSpPr>
        <p:spPr>
          <a:xfrm>
            <a:off x="9505074" y="1843720"/>
            <a:ext cx="2220685" cy="49452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č</a:t>
            </a:r>
            <a:r>
              <a:rPr lang="cs-CZ" dirty="0" smtClean="0"/>
              <a:t>lánky jsou online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061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Kázeň </a:t>
            </a:r>
            <a:br>
              <a:rPr lang="cs-CZ" b="1" dirty="0" smtClean="0"/>
            </a:br>
            <a:r>
              <a:rPr lang="cs-CZ" b="1" dirty="0" smtClean="0"/>
              <a:t>ve školní třídě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42666" y="2180467"/>
            <a:ext cx="10515600" cy="45940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sz="3600" i="1" dirty="0" smtClean="0"/>
              <a:t>Jak vnímáte slovo kázeň?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 smtClean="0"/>
              <a:t>Dodržování stanovených (vnějších) </a:t>
            </a:r>
            <a:r>
              <a:rPr lang="cs-CZ" sz="3200" dirty="0"/>
              <a:t>nebo dobrovolně přijatých </a:t>
            </a:r>
            <a:r>
              <a:rPr lang="cs-CZ" sz="3200" dirty="0" smtClean="0"/>
              <a:t>pravidel (vnitřních) (</a:t>
            </a:r>
            <a:r>
              <a:rPr lang="cs-CZ" sz="3200" dirty="0"/>
              <a:t>B</a:t>
            </a:r>
            <a:r>
              <a:rPr lang="cs-CZ" sz="3200" dirty="0" smtClean="0"/>
              <a:t>endl, 2004).</a:t>
            </a:r>
            <a:endParaRPr lang="cs-CZ" sz="3200" dirty="0"/>
          </a:p>
          <a:p>
            <a:pPr>
              <a:buFont typeface="Wingdings" panose="05000000000000000000" pitchFamily="2" charset="2"/>
              <a:buChar char="§"/>
            </a:pPr>
            <a:endParaRPr lang="cs-CZ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 smtClean="0"/>
              <a:t>Na </a:t>
            </a:r>
            <a:r>
              <a:rPr lang="cs-CZ" sz="3200" dirty="0"/>
              <a:t>rozdíl od dřívějšího pojetí kázně jako prostředku k omezování svobody dítěte se dnes kázeň chápe jako prostředek k ovládání sama sebe. Sebekázeň je považována za jeden z cílů výchovy. </a:t>
            </a:r>
          </a:p>
        </p:txBody>
      </p:sp>
    </p:spTree>
    <p:extLst>
      <p:ext uri="{BB962C8B-B14F-4D97-AF65-F5344CB8AC3E}">
        <p14:creationId xmlns:p14="http://schemas.microsoft.com/office/powerpoint/2010/main" val="162462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6216" y="800311"/>
            <a:ext cx="65532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Kázeň ve školní třídě</a:t>
            </a:r>
            <a:endParaRPr lang="cs-CZ" dirty="0"/>
          </a:p>
        </p:txBody>
      </p:sp>
      <p:pic>
        <p:nvPicPr>
          <p:cNvPr id="1026" name="Picture 2" descr="VÃ½sledek obrÃ¡zku pro ledove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129" y="1825087"/>
            <a:ext cx="7944434" cy="488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837992" y="2034432"/>
            <a:ext cx="2258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Kázeň</a:t>
            </a:r>
            <a:endParaRPr lang="cs-CZ" sz="4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512767" y="3900196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</a:t>
            </a:r>
            <a:r>
              <a:rPr lang="cs-CZ" dirty="0" smtClean="0"/>
              <a:t>lima školní třídy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447453" y="4665306"/>
            <a:ext cx="299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pozitivní vztahy učitele a žáků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920338" y="4480640"/>
            <a:ext cx="278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 </a:t>
            </a:r>
            <a:r>
              <a:rPr lang="cs-CZ" dirty="0" err="1"/>
              <a:t>well-being</a:t>
            </a:r>
            <a:r>
              <a:rPr lang="cs-CZ" dirty="0"/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1857065" y="3779295"/>
            <a:ext cx="1980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s</a:t>
            </a:r>
            <a:r>
              <a:rPr lang="cs-CZ" dirty="0" err="1" smtClean="0"/>
              <a:t>elf-efficacy</a:t>
            </a:r>
            <a:r>
              <a:rPr lang="cs-CZ" dirty="0" smtClean="0"/>
              <a:t> učitele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838129" y="6010861"/>
            <a:ext cx="262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suportivní</a:t>
            </a:r>
            <a:r>
              <a:rPr lang="cs-CZ" dirty="0"/>
              <a:t> chování učitele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838129" y="5288907"/>
            <a:ext cx="1832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w</a:t>
            </a:r>
            <a:r>
              <a:rPr lang="cs-CZ" dirty="0" err="1" smtClean="0"/>
              <a:t>arm</a:t>
            </a:r>
            <a:r>
              <a:rPr lang="cs-CZ" dirty="0" smtClean="0"/>
              <a:t> </a:t>
            </a:r>
            <a:r>
              <a:rPr lang="cs-CZ" dirty="0" err="1" smtClean="0"/>
              <a:t>demanders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6382107" y="530218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382107" y="5302187"/>
            <a:ext cx="211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</a:t>
            </a:r>
            <a:r>
              <a:rPr lang="cs-CZ" dirty="0" smtClean="0"/>
              <a:t>anagement výuky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495731" y="6136942"/>
            <a:ext cx="3946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</a:t>
            </a:r>
            <a:r>
              <a:rPr lang="cs-CZ" dirty="0" smtClean="0"/>
              <a:t>časné a adekvátní reakce na nekázeň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161037" y="5486853"/>
            <a:ext cx="1744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Evidence-</a:t>
            </a:r>
            <a:r>
              <a:rPr lang="cs-CZ" dirty="0" err="1" smtClean="0"/>
              <a:t>based</a:t>
            </a:r>
            <a:r>
              <a:rPr lang="cs-CZ" dirty="0" smtClean="0"/>
              <a:t> (srov. Lukas, Lojdová, 2016)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00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Kázeň, autorita a moc ve školní třídě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Vztah pojmů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4515" t="36810" r="27910" b="18194"/>
          <a:stretch/>
        </p:blipFill>
        <p:spPr>
          <a:xfrm>
            <a:off x="3097239" y="3227506"/>
            <a:ext cx="5800298" cy="308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4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Školní třída jako mocenská aréna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Moc chápeme jako potenciál ovlivňovat postoje, hodnoty a jednání jiné osoby nebo skupiny osob (</a:t>
            </a:r>
            <a:r>
              <a:rPr lang="cs-CZ" dirty="0" err="1" smtClean="0"/>
              <a:t>Richmond</a:t>
            </a:r>
            <a:r>
              <a:rPr lang="cs-CZ" dirty="0" smtClean="0"/>
              <a:t> &amp; </a:t>
            </a:r>
            <a:r>
              <a:rPr lang="cs-CZ" dirty="0" err="1" smtClean="0"/>
              <a:t>McCroskey</a:t>
            </a:r>
            <a:r>
              <a:rPr lang="cs-CZ" dirty="0" smtClean="0"/>
              <a:t>, 1992)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Jen jiné pojmenování autority učitele?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981" y="3731176"/>
            <a:ext cx="42862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7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>
          <a:xfrm>
            <a:off x="2208213" y="620713"/>
            <a:ext cx="7827962" cy="647700"/>
          </a:xfrm>
        </p:spPr>
        <p:txBody>
          <a:bodyPr>
            <a:normAutofit/>
          </a:bodyPr>
          <a:lstStyle/>
          <a:p>
            <a:r>
              <a:rPr lang="cs-CZ" sz="2800" b="1" dirty="0">
                <a:latin typeface="Bookman Old Style" pitchFamily="18" charset="0"/>
              </a:rPr>
              <a:t>Moc učitele (</a:t>
            </a:r>
            <a:r>
              <a:rPr lang="cs-CZ" sz="2800" b="1" dirty="0" err="1">
                <a:latin typeface="Bookman Old Style" pitchFamily="18" charset="0"/>
              </a:rPr>
              <a:t>French</a:t>
            </a:r>
            <a:r>
              <a:rPr lang="cs-CZ" sz="2800" b="1" dirty="0">
                <a:latin typeface="Bookman Old Style" pitchFamily="18" charset="0"/>
              </a:rPr>
              <a:t>, </a:t>
            </a:r>
            <a:r>
              <a:rPr lang="cs-CZ" sz="2800" b="1" dirty="0" err="1">
                <a:latin typeface="Bookman Old Style" pitchFamily="18" charset="0"/>
              </a:rPr>
              <a:t>Raven</a:t>
            </a:r>
            <a:r>
              <a:rPr lang="cs-CZ" sz="2800" b="1" dirty="0">
                <a:latin typeface="Bookman Old Style" pitchFamily="18" charset="0"/>
              </a:rPr>
              <a:t>, 1959)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2866" y="1816894"/>
            <a:ext cx="8794750" cy="3990975"/>
          </a:xfrm>
        </p:spPr>
        <p:txBody>
          <a:bodyPr rtlCol="0">
            <a:normAutofit fontScale="70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cs-CZ" b="1" dirty="0">
                <a:latin typeface="Bookman Old Style" pitchFamily="18" charset="0"/>
              </a:rPr>
              <a:t>donucovací</a:t>
            </a:r>
            <a:r>
              <a:rPr lang="cs-CZ" dirty="0">
                <a:latin typeface="Bookman Old Style" pitchFamily="18" charset="0"/>
              </a:rPr>
              <a:t> – moc učitele (respektování jeho požadavků) vychází z žákovy potřeby vyhnout se trestu (např. ve formě špatných známek či kritiky před třídou);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>
                <a:latin typeface="Bookman Old Style" pitchFamily="18" charset="0"/>
              </a:rPr>
              <a:t>odměňovací</a:t>
            </a:r>
            <a:r>
              <a:rPr lang="cs-CZ" dirty="0">
                <a:latin typeface="Bookman Old Style" pitchFamily="18" charset="0"/>
              </a:rPr>
              <a:t> – moc učitele určována snahou žáka získat odměnu ve formě hmotné (body, známky), psychologické (pochvala) či vztahové (pochvala před spolužáky);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>
                <a:latin typeface="Bookman Old Style" pitchFamily="18" charset="0"/>
              </a:rPr>
              <a:t>referenční</a:t>
            </a:r>
            <a:r>
              <a:rPr lang="cs-CZ" dirty="0">
                <a:latin typeface="Bookman Old Style" pitchFamily="18" charset="0"/>
              </a:rPr>
              <a:t> – vychází z identifikace žáka s učitelem na základě sympatií a náklonnosti („být jako učitel“);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>
                <a:latin typeface="Bookman Old Style" pitchFamily="18" charset="0"/>
              </a:rPr>
              <a:t>legitimní </a:t>
            </a:r>
            <a:r>
              <a:rPr lang="cs-CZ" dirty="0">
                <a:latin typeface="Bookman Old Style" pitchFamily="18" charset="0"/>
              </a:rPr>
              <a:t>– souvisí se sociální rolí učitele, která garantuje (formální) autoritu nad žáky. Tato role je spjata s normou dohlížet na druhé a ovlivňovat je.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1" dirty="0">
                <a:latin typeface="Bookman Old Style" pitchFamily="18" charset="0"/>
              </a:rPr>
              <a:t>expertní </a:t>
            </a:r>
            <a:r>
              <a:rPr lang="cs-CZ" dirty="0">
                <a:latin typeface="Bookman Old Style" pitchFamily="18" charset="0"/>
              </a:rPr>
              <a:t>– vychází z učitelovy znalosti oboru nebo ze zvládnutí výukových metod. Vliv učitele na žáky vychází z jejich vnímání učitele jako experta, který má intelektuální znalosti obsahu (či určité dovednosti).</a:t>
            </a:r>
          </a:p>
        </p:txBody>
      </p:sp>
      <p:sp>
        <p:nvSpPr>
          <p:cNvPr id="45059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648200" y="6356351"/>
            <a:ext cx="2895600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D5483AB-E1E6-4A15-9BC0-9CBF8BB8A55D}" type="slidenum">
              <a:rPr lang="cs-CZ" altLang="cs-CZ"/>
              <a:pPr algn="ctr">
                <a:defRPr/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214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Kázeň je součástí řízení třídy </a:t>
            </a:r>
            <a:r>
              <a:rPr lang="cs-CZ" sz="2400" dirty="0"/>
              <a:t>(</a:t>
            </a:r>
            <a:r>
              <a:rPr lang="cs-CZ" sz="2400" dirty="0" err="1"/>
              <a:t>classroom</a:t>
            </a:r>
            <a:r>
              <a:rPr lang="cs-CZ" sz="2400" dirty="0"/>
              <a:t> management)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Oblasti řízení třídy</a:t>
            </a:r>
          </a:p>
          <a:p>
            <a:r>
              <a:rPr lang="cs-CZ" dirty="0" smtClean="0"/>
              <a:t>Oblast chování žáků (kázeň)</a:t>
            </a:r>
          </a:p>
          <a:p>
            <a:r>
              <a:rPr lang="cs-CZ" dirty="0" smtClean="0"/>
              <a:t>Didaktická oblast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 smtClean="0"/>
              <a:t>Obecné strategie řízení třídy </a:t>
            </a:r>
            <a:r>
              <a:rPr lang="cs-CZ" dirty="0" smtClean="0"/>
              <a:t>(kázeňské strategie)</a:t>
            </a:r>
          </a:p>
          <a:p>
            <a:r>
              <a:rPr lang="cs-CZ" dirty="0"/>
              <a:t>Proaktivní </a:t>
            </a:r>
          </a:p>
          <a:p>
            <a:r>
              <a:rPr lang="cs-CZ" dirty="0"/>
              <a:t>R</a:t>
            </a:r>
            <a:r>
              <a:rPr lang="cs-CZ" dirty="0" smtClean="0"/>
              <a:t>eaktivní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491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736</Words>
  <Application>Microsoft Office PowerPoint</Application>
  <PresentationFormat>Širokoúhlá obrazovka</PresentationFormat>
  <Paragraphs>137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Bookman Old Style</vt:lpstr>
      <vt:lpstr>Calibri</vt:lpstr>
      <vt:lpstr>Calibri Light</vt:lpstr>
      <vt:lpstr>Wingdings</vt:lpstr>
      <vt:lpstr>Wingdings 3</vt:lpstr>
      <vt:lpstr>Motiv Office</vt:lpstr>
      <vt:lpstr>8. Kázeň a moc ve školní třídě</vt:lpstr>
      <vt:lpstr> </vt:lpstr>
      <vt:lpstr>Kázeň  ve školní třídě</vt:lpstr>
      <vt:lpstr>Prezentace aplikace PowerPoint</vt:lpstr>
      <vt:lpstr>Kázeň ve školní třídě</vt:lpstr>
      <vt:lpstr>Kázeň, autorita a moc ve školní třídě</vt:lpstr>
      <vt:lpstr>Školní třída jako mocenská aréna</vt:lpstr>
      <vt:lpstr>Moc učitele (French, Raven, 1959)</vt:lpstr>
      <vt:lpstr>Kázeň je součástí řízení třídy (classroom management)</vt:lpstr>
      <vt:lpstr>Proaktivní řízení třídy</vt:lpstr>
      <vt:lpstr>Nevhodné chování učitele (Mareš, 2013) </vt:lpstr>
      <vt:lpstr>Příklady</vt:lpstr>
      <vt:lpstr>S jakými žáky mají učitelé lepší vztahy?</vt:lpstr>
      <vt:lpstr>Definice žákovské rezistence (Lojdová, 2015)</vt:lpstr>
      <vt:lpstr>Dvojí pohled na rezistenci žáků</vt:lpstr>
      <vt:lpstr>Výsledky výzkumu žákovské rezistence</vt:lpstr>
      <vt:lpstr>Žákovská rezistence: Pasivní strategie</vt:lpstr>
      <vt:lpstr>Prezentace aplikace PowerPoint</vt:lpstr>
      <vt:lpstr>Prezentace aplikace PowerPoint</vt:lpstr>
      <vt:lpstr>Prezentace aplikace PowerPoint</vt:lpstr>
      <vt:lpstr>Prezentace aplikace PowerPoint</vt:lpstr>
      <vt:lpstr>Jak na to?</vt:lpstr>
      <vt:lpstr>Doporučené 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Kázeň a moc ve školní třídě</dc:title>
  <dc:creator>Lojdova</dc:creator>
  <cp:lastModifiedBy>Lojdova</cp:lastModifiedBy>
  <cp:revision>12</cp:revision>
  <dcterms:created xsi:type="dcterms:W3CDTF">2019-04-04T15:20:26Z</dcterms:created>
  <dcterms:modified xsi:type="dcterms:W3CDTF">2019-04-11T08:07:21Z</dcterms:modified>
</cp:coreProperties>
</file>