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Questrial"/>
      <p:regular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estrial-regular.fntdata"/><Relationship Id="rId11" Type="http://schemas.openxmlformats.org/officeDocument/2006/relationships/slide" Target="slides/slide7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6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9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8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Questrial"/>
              <a:buNone/>
              <a:defRPr b="0" i="0" sz="4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atický obrázek s popiskem">
  <p:cSld name="Panoramatický obrázek s popiskem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11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ázev a popisek">
  <p:cSld name="Název a popise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ce s popiskem">
  <p:cSld name="Citace s popiskem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b="0" i="0" lang="cs-CZ" sz="8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Questrial"/>
              <a:buNone/>
            </a:pPr>
            <a:r>
              <a:rPr b="0" i="0" lang="cs-CZ" sz="8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menovka">
  <p:cSld name="Jmenovka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sloupce">
  <p:cSld name="3 sloupc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Google Shape;117;p15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sloupce s obrázky">
  <p:cSld name="3 sloupce s obrázk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6" name="Google Shape;126;p16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7" name="Google Shape;127;p16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Google Shape;129;p16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Google Shape;132;p16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Google Shape;133;p16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Google Shape;134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Google Shape;140;p17"/>
          <p:cNvSpPr txBox="1"/>
          <p:nvPr>
            <p:ph idx="1" type="body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Google Shape;141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2" name="Google Shape;142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18"/>
          <p:cNvSpPr txBox="1"/>
          <p:nvPr>
            <p:ph idx="1" type="body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8" name="Google Shape;148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Google Shape;149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estrial"/>
              <a:buNone/>
              <a:defRPr b="0" i="0" sz="4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9" name="Google Shape;3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7" name="Google Shape;5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type="ctrTitle"/>
          </p:nvPr>
        </p:nvSpPr>
        <p:spPr>
          <a:xfrm>
            <a:off x="1750999" y="1300775"/>
            <a:ext cx="9221700" cy="25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Questrial"/>
              <a:buNone/>
            </a:pPr>
            <a:r>
              <a:rPr b="0" i="0" lang="cs-CZ" sz="432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PEDAGOGICKO-PSYCHOLOGICKÁ DIAGNOSTIKA V PRÁCI UČITELE: </a:t>
            </a:r>
            <a:br>
              <a:rPr b="0" i="0" lang="cs-CZ" sz="432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cs-CZ" sz="432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4. SEMINÁŘ: </a:t>
            </a:r>
            <a:endParaRPr/>
          </a:p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JANA OBROVSKÁ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</a:pPr>
            <a:r>
              <a:rPr b="0" i="0" lang="cs-CZ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ANAMNÉZA OSOBNÍ (VÝVOJOVÁ) </a:t>
            </a:r>
            <a:br>
              <a:rPr b="0" i="0" lang="cs-CZ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Z ODBORNÉHO VYŠETŘENÍ: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DATA O PRENATÁLNÍM A PERINATÁLNÍM VÝVOJI (PRŮBĚH TĚHOTENSTVÍ, POROD, POPORODNÍ VÝVOJ -10 DNÍ PO PORODU)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PRŮBĚH VÝVOJE V PRVNÍCH LETECH ŽIVOTA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   (PSYCHOMOTORIKA, ŘEČ, GRAFOMOTORIKA, VÝVOJ HRY, KRESBA, NÁPADNÉ PROJEVY…)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ZDRAVOTNÍ HLEDISKO: NEMOCI, ÚRAZY, HOSPITALIZACE,  POSTIŽENÍ, SPÁNEK, ÚNAVA, NECHUTENSTVÍ, ALERGIE, LÉKY…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0" i="0" sz="2000" u="none" cap="none" strike="noStrike">
              <a:solidFill>
                <a:srgbClr val="1E2E4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2E4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</a:pPr>
            <a:r>
              <a:rPr b="0" i="0" lang="cs-CZ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ANAMNÉZA RODINNÁ </a:t>
            </a:r>
            <a:br>
              <a:rPr b="0" i="0" lang="cs-CZ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ZÁKLADNÍ ÚDAJE O RODINĚ (VELIKOST, STÁŘÍ RODIČŮ, SOUROZENCI)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STYL A ZPŮSOB VÝCHOVY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STRUKTURA RODINY 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VZTAHY V RODINĚ (MEZI RODIČI, K DÍTĚTI, K DALŠÍM ČLENŮM RODINY)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VLIVNÍ JEDINCI V RODINĚ 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OBTÍŽE S VÝCHOVOU        </a:t>
            </a:r>
            <a:endParaRPr b="0" i="0" sz="2000" u="none" cap="none" strike="noStrike">
              <a:solidFill>
                <a:srgbClr val="1E2E4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/>
              <a:t>PROJEVY DÍTĚTE V RODINĚ</a:t>
            </a: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0" i="0" sz="2000" u="none" cap="none" strike="noStrike">
              <a:solidFill>
                <a:srgbClr val="1E2E4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/>
              <a:t>R</a:t>
            </a: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ODINNÉ PODMÍNKY                       </a:t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Jana\Brno MU Fakulta\Dokumenty\Výuka\Pedagogická diagnostika\Metody\Anamnéza\rodiná anamnéza Michal.jpg" id="221" name="Google Shape;22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1544" y="471846"/>
            <a:ext cx="8280920" cy="596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</a:pPr>
            <a:r>
              <a:rPr b="0" i="0" lang="cs-CZ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ANAMNÉZA ŠKOLNÍ</a:t>
            </a:r>
            <a:endParaRPr b="0" i="0" sz="32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7" name="Google Shape;227;p31"/>
          <p:cNvSpPr txBox="1"/>
          <p:nvPr>
            <p:ph idx="1" type="body"/>
          </p:nvPr>
        </p:nvSpPr>
        <p:spPr>
          <a:xfrm>
            <a:off x="1981200" y="1600201"/>
            <a:ext cx="850728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SLEDUJE OTÁZKY VÝVOJE DÍTĚTE V PODMÍNKÁCH INSTITUCIONÁLNÍ VÝCHOVY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2E4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VSTUP DÍTĚTE DO MŠ, ZŠ, VĚK, ADAPTACE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PROJEVY CHOVÁNÍ VŮČI DĚTEM, UČITELKÁM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REAKCE NA REŽIM VE ŠKOLE</a:t>
            </a:r>
            <a:endParaRPr b="0" i="0" sz="2000" u="none" cap="none" strike="noStrike">
              <a:solidFill>
                <a:srgbClr val="1E2E4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VÝČET NAVŠTĚVOVANÝCH ŠKOL</a:t>
            </a:r>
            <a:endParaRPr/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</a:pPr>
            <a:r>
              <a:rPr b="0" i="0" lang="cs-CZ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ANAMNÉZA SOCIÁLNÍ</a:t>
            </a:r>
            <a:endParaRPr b="0" i="0" sz="32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1981200" y="1600201"/>
            <a:ext cx="850728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SLEDUJE VÝVOJ JEDINCE Z HLEDISKA ZAČLENĚNÍ DO VRSTEVNICKÝCH SUPIN, JEHO ZÁJMY, VOLNOČASOVÉ AKTIVITY</a:t>
            </a:r>
            <a:endParaRPr/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</a:pPr>
            <a:r>
              <a:rPr b="0" i="0" lang="cs-CZ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ZJIŠŤOVÁNÍ ÚDAJŮ</a:t>
            </a:r>
            <a:endParaRPr b="0" i="0" sz="32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ROZHOVOR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DOTAZNÍK</a:t>
            </a:r>
            <a:endParaRPr/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H:\Jana\Brno MU Fakulta\Dokumenty\Výuka\Pedagogická diagnostika\Metody\Anamnéza\pokračování.jpg" id="240" name="Google Shape;2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1540" y="1628800"/>
            <a:ext cx="5247540" cy="4909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cs-CZ"/>
              <a:t>Termíny odevzdání portfoliových úkolů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800"/>
              <a:t>3.6</a:t>
            </a:r>
            <a:r>
              <a:rPr lang="cs-CZ" sz="2800"/>
              <a:t>. –  zaslání spolužákovi k peer-assessmentu</a:t>
            </a:r>
            <a:endParaRPr/>
          </a:p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800"/>
              <a:t>10.6. - vložení do odevzdávárny</a:t>
            </a:r>
            <a:endParaRPr/>
          </a:p>
          <a:p>
            <a: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800"/>
          </a:p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800" u="sng"/>
              <a:t>Vytvoření dvojic pro portfoliové úkoly!</a:t>
            </a:r>
            <a:endParaRPr/>
          </a:p>
          <a:p>
            <a: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800"/>
              <a:t>Napište se na papír.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b="0" i="0" lang="cs-CZ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ROZHOVOR</a:t>
            </a:r>
            <a:endParaRPr/>
          </a:p>
        </p:txBody>
      </p:sp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575035" y="2367092"/>
            <a:ext cx="10702565" cy="404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1" lang="cs-CZ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DIAGNOSTICKÝ</a:t>
            </a:r>
            <a:r>
              <a:rPr b="0" i="0" lang="cs-CZ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(POZNÁVACÍ) – ZAMĚŘUJE SE NA OSOBNÍ MOTIVY, PŘESVĚDČENÍ, PROŽITKY JEDINCE; ODHALUJE SKUTEČNOSTI TÝKAJÍCÍ SE JEHO OSOBNÍ, ZDRAVOTNÍ, RODINNÉ ČI SOCIÁLNÍ ANAMNÉZY, VÝSLEDKŮ A PRŮBĚHU UČENÍ</a:t>
            </a:r>
            <a:endParaRPr/>
          </a:p>
          <a:p>
            <a:pPr indent="-1270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1" lang="cs-CZ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VÝZKUMNÝ </a:t>
            </a:r>
            <a:r>
              <a:rPr b="0" i="0" lang="cs-CZ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– PŘISPÍVÁ K ŘEŠENÍ NĚJAKÉ ŠIRŠÍHO PROBLÉMU, KONTEXTUALIZUJE SUBJEKTIVNÍ POHLED JEDINCE NA DANÝ JEV/PROCES/FENOMÉN</a:t>
            </a:r>
            <a:endParaRPr/>
          </a:p>
          <a:p>
            <a:pPr indent="-1270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HRANICE MEZI JEDNOTLIVÝMI TYPY ROZHOVORŮ JE PROSTUPNÁ – NAPŘ. DIAGNOSTICKÝ ROZHOVOR JE ČASTO VEDEN S ÚMYSLEM NÁSLEDNĚ INTERVENOVAT; DO DIAGNOSTICKÉHO ROZHOVORU ČASTO ZAŘAZUJEME PRVKY ANAMNESTICKÉ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b="0" i="0" lang="cs-CZ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FÁZE VEDENÍ ROZHOVORU MEZI VYUČUJÍCÍM A ŽÁKEM (RODIČEM)</a:t>
            </a:r>
            <a:endParaRPr/>
          </a:p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913775" y="2367100"/>
            <a:ext cx="103638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1" i="0" lang="cs-CZ" sz="18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PŘÍPRAVNÁ</a:t>
            </a:r>
            <a:r>
              <a:rPr b="0" i="0" lang="cs-CZ" sz="18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VYUČUJÍCÍ BY SE MĚL PŘED REALIZACÍ ROZHOVORU SEZNÁMIT SE ZÁKLADNÍMI INFORMACEMI (TJ. ANAMNÉZOU) ŽÁKA (NAPŘ. RODINNÉ PODMÍNKY, PROSPĚCH, ZDRAVOTNÍ STAV, MIMOŠKOLNÍ AKTIVITY ATD.); MĚL BY NAJÍT VHODNÉ, PRO INFORMANTA PŘÍJEMNÉ PROSTŘEDÍ S DOSTATKEM SOUKROMÍ K REALIZACI ROZHOVORU </a:t>
            </a:r>
            <a:endParaRPr/>
          </a:p>
          <a:p>
            <a:pPr indent="-11112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b="1" i="0" lang="cs-CZ" sz="18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ÚVODNÍ FÁZE</a:t>
            </a:r>
            <a:r>
              <a:rPr b="0" i="0" lang="cs-CZ" sz="185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– JE DOBRÉ ŽÁKA UJISTIT O DŮVĚRNOSTI INFORMACÍ (POPŘÍPADĚ S NÍM VYJEDNAT MOŽNOSTI ZVEŘEJNĚNÍ), MOŽNOST NEODPOVÍDAT A TAKÉ O TOM, ŽE NEEXISTUJÍ DOBRÉ NEBO ŠPATNÉ ODPOVĚDI. NENÍ VHODNÉ ZAČÍNAT ROZHOVOR O VĚCECH, KTERÉ PŘIPOMENOU NEZDARY ŽÁKA (NAPŘ. NEÚSPĚCHY VE ŠKOLE, PŘESTUPKY). U VŠECH PROBLÉMOVÝCH SITUACÍ JE LEPŠÍ POSTUPOVAT OD RELATIVNĚ KLADNÝCH CHARAKTERISTIK K MÉNĚ PŘÍZNIVÝM. </a:t>
            </a:r>
            <a:endParaRPr/>
          </a:p>
          <a:p>
            <a:pPr indent="-11112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11125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b="0" i="0" lang="cs-CZ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FÁZE VEDENÍ ROZHOVORU MEZI VYUČUJÍCÍM A ŽÁKEM (RODIČEM)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ROZVÍJENÍ ROZHOVORU </a:t>
            </a: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– NA ZAČÁTKU ROZHOVORU BY MĚL DOTAZOVANÝ DOSTAT MOŽNOST SE VYJÁDŘIT, POVÍDAT O SVÝCH PROBLÉMECH, VYBÍT NEGATIVNÍ EMOCE, TAZATEL MU MUSÍ DÁT DOSTATEK PROSTORU </a:t>
            </a:r>
            <a:endParaRPr/>
          </a:p>
          <a:p>
            <a:pPr indent="-101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ROZUZLENÍ </a:t>
            </a: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– MŮŽEME SE DOZVĚDĚT O PŘÍČINÁCH KONFLIKTU ČI ZDROJÍCH PROBLÉMU</a:t>
            </a:r>
            <a:endParaRPr/>
          </a:p>
          <a:p>
            <a:pPr indent="-101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ZÁVĚR </a:t>
            </a: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KAŽDÝ ROZHOVOR BY MĚL BÝT UKONČEN TAK, ABY MOHLY POZDĚJI POKRAČOVAT DALŠÍ KONTAKTY, BUDE-LI TO ZAPOTŘEBÍ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b="0" i="0" lang="cs-CZ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PRINCIPY SPRÁVNÉHO VEDENÍ ROZHOVORU (I)</a:t>
            </a:r>
            <a:endParaRPr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REFLEKTOVAT KONTEXT, VE KTERÉM ROZHOVOR PROBÍHÁ, A VZTAH MEZI MLUVČÍMI (NAPŘ. NENÍ ŽÁK ROZRUŠENÝ NEZDAŘENOU PÍSEMKOU?)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STANOVIT SI CÍL ROZHOVORU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USILOVAT O NAVÁZÁNÍ VZTAHU DŮVĚRY (NAPŘ. NEMLUVÍME S ŽÁKEM NADŘAZENÝM TÓNEM)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DOBŘE ZVÁŽIT POŘADÍ OTÁZEK (NA ZAČÁTKU VOLIT SPÍŠE ZAHŘÍVACÍ, OBECNĚJŠÍ A MÉNĚ OSOBNÍ OTÁZKY)</a:t>
            </a:r>
            <a:endParaRPr/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b="0" i="0" lang="cs-CZ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PRINCIPY SPRÁVNÉHO VEDENÍ ROZHOVORU (II)</a:t>
            </a:r>
            <a:endParaRPr/>
          </a:p>
        </p:txBody>
      </p:sp>
      <p:sp>
        <p:nvSpPr>
          <p:cNvPr id="192" name="Google Shape;192;p25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27432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DÁVAT POZITIVNÍ ZPĚTNOU VAZBU („TVOJE ODPOVĚDI MI POMÁHAJÍ POZNAT, CO SE U VÁS DĚJE….“ „MYSLÍM, ŽE JSEM SE OD TEBE DOZVĚDĚL MNOHO UŽITEČNÉHO…“)</a:t>
            </a:r>
            <a:endParaRPr/>
          </a:p>
          <a:p>
            <a:pPr indent="-256032" lvl="0" marL="27432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VŠÍMAT SI NEVERBÁLNÍ KOMUNIKACE (INTONACE HLASU, PŘÍZVUK, TEMPO, VEŠKERÉ ZMĚNY VE VÝRAZU OBLIČEJE, ČERVENÁNÍ, POHLED, POCENÍ, PLAČTIVOST, RUCE ZKŘÍŽENÉ NA HRUDI, POKAŠLÁVÁNÍ…. DŮLEŽITÉ JSOU ZMĚNY – NAPŘ. ŽÁK ZAČNE ŽMOULAT KAPESNÍK)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REFLEKTOVAT VLASTNÍ PŘESVĚDČENÍ A STEREOTYPY O ŽÁKOVI A VYVAROVAT SE HALÓ EFEKTU (TZV. CHYBA PRVNÍHO DOJMU)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cs-CZ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USILOVAT O EMOČNÍ UZAVŘENÍ ROZHOVORU</a:t>
            </a:r>
            <a:endParaRPr/>
          </a:p>
          <a:p>
            <a:pPr indent="-129032" lvl="0" marL="27432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b="0" i="0" lang="cs-CZ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POJMY</a:t>
            </a:r>
            <a:endParaRPr b="0" i="0" sz="36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t/>
            </a:r>
            <a:endParaRPr/>
          </a:p>
        </p:txBody>
      </p:sp>
      <p:sp>
        <p:nvSpPr>
          <p:cNvPr id="198" name="Google Shape;198;p26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ANAMNÉZA – CO PŘEDCHÁZELO SOUČASNÉ SITUACI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2E4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DIAGNÓZA – VYJÁDŘENÍ SOUČASNÉHO STAVU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2E4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RETROGNÓZA – CO MĚLO VLIV A S JAKÝM EFEKTEM NA ROZVOJ DÍTĚTE, JAK REAGOVALO (PEDAGOGICKÉ PŮSOBENÍ)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2E4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1E2E41"/>
                </a:solidFill>
                <a:latin typeface="Questrial"/>
                <a:ea typeface="Questrial"/>
                <a:cs typeface="Questrial"/>
                <a:sym typeface="Questrial"/>
              </a:rPr>
              <a:t>PROGNÓZA – VYJÁDŘENÍ PŘEDPOKLADŮ K DALŠÍMU VÝVOJI (ROZVOJI DÍTĚTE)</a:t>
            </a:r>
            <a:endParaRPr/>
          </a:p>
          <a:p>
            <a:pPr indent="-101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E2E4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estrial"/>
              <a:buNone/>
            </a:pPr>
            <a:r>
              <a:rPr b="0" i="0" lang="cs-CZ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ANAMNÉZA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2133600" y="1752600"/>
            <a:ext cx="8138864" cy="4556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1" sz="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marR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b="0" i="1" lang="cs-CZ" sz="1125" u="none" cap="none" strike="noStrike">
                <a:solidFill>
                  <a:srgbClr val="1E2E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ANAMNÉSIS – ŘEC. ROZPOMÍNÁNÍ</a:t>
            </a:r>
            <a:endParaRPr/>
          </a:p>
          <a:p>
            <a:pPr indent="-228600" lvl="0" marL="228600" marR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t/>
            </a:r>
            <a:endParaRPr b="0" i="1" sz="1125" u="none" cap="none" strike="noStrike">
              <a:solidFill>
                <a:srgbClr val="1E2E4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</a:pPr>
            <a:r>
              <a:rPr b="0" i="1" lang="cs-CZ" sz="1125" u="none" cap="none" strike="noStrike">
                <a:solidFill>
                  <a:srgbClr val="1E2E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PEDIATR, PSYCHOLOG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</a:pPr>
            <a:r>
              <a:rPr b="0" i="1" lang="cs-CZ" sz="1125" u="none" cap="none" strike="noStrike">
                <a:solidFill>
                  <a:srgbClr val="1E2E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UČITEL: ZÁMĚR NASTAVIT ADEKVÁTNÍ PODMÍNKY PRO DÍTĚ PŘI ADAPTACI NA NOVÉ ŠKOLNÍ PROSTŘEDÍ</a:t>
            </a:r>
            <a:endParaRPr/>
          </a:p>
          <a:p>
            <a:pPr indent="-157162" lvl="1" marL="685800" marR="0" rtl="0" algn="l">
              <a:lnSpc>
                <a:spcPct val="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t/>
            </a:r>
            <a:endParaRPr b="0" i="1" sz="1125" u="none" cap="none" strike="noStrike">
              <a:solidFill>
                <a:srgbClr val="1E2E4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t/>
            </a:r>
            <a:endParaRPr b="0" i="1" sz="1125" u="none" cap="none" strike="noStrike">
              <a:solidFill>
                <a:srgbClr val="1E2E4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lnSpc>
                <a:spcPct val="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t/>
            </a:r>
            <a:endParaRPr b="0" i="1" sz="1125" u="none" cap="none" strike="noStrike">
              <a:solidFill>
                <a:srgbClr val="1E2E4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b="0" i="1" lang="cs-CZ" sz="1125" u="none" cap="none" strike="noStrike">
                <a:solidFill>
                  <a:srgbClr val="1E2E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„ANAMNÉZA JE JEDNOU Z METOD, JEJÍŽ POMOCÍ ZÍSKÁVÁME TAKOVÉ INFORMACE Z UPLYNULÉHO ŽIVOTA ŽÁKA, KTERÉ MOHOU PŘISPĚT K OBJASNĚNÍ  SOUČASNÉHO STAVU” </a:t>
            </a:r>
            <a:r>
              <a:rPr b="0" i="0" lang="cs-CZ" sz="1125" u="none" cap="none" strike="noStrike">
                <a:solidFill>
                  <a:srgbClr val="1E2E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(O. ZELINKOVÁ, 2003).</a:t>
            </a:r>
            <a:endParaRPr/>
          </a:p>
          <a:p>
            <a:pPr indent="-228600" lvl="0" marL="2286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t/>
            </a:r>
            <a:endParaRPr b="0" i="0" sz="1125" u="none" cap="none" strike="noStrike">
              <a:solidFill>
                <a:srgbClr val="1E2E4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marR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t/>
            </a:r>
            <a:endParaRPr b="0" i="0" sz="1125" u="none" cap="none" strike="noStrike">
              <a:solidFill>
                <a:srgbClr val="1E2E4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None/>
            </a:pPr>
            <a:r>
              <a:rPr b="0" i="0" lang="cs-CZ" sz="1125" u="none" cap="none" strike="noStrike">
                <a:solidFill>
                  <a:srgbClr val="1E2E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ANAMNÉZA (PODLE ZAMĚŘENÍ):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-"/>
            </a:pPr>
            <a:r>
              <a:rPr b="0" i="0" lang="cs-CZ" sz="1125" u="none" cap="none" strike="noStrike">
                <a:solidFill>
                  <a:srgbClr val="1E2E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OSOBNÍ (VÝVOJOVÁ)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-"/>
            </a:pPr>
            <a:r>
              <a:rPr b="0" i="0" lang="cs-CZ" sz="1125" u="none" cap="none" strike="noStrike">
                <a:solidFill>
                  <a:srgbClr val="1E2E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RODINNÁ (VÝCHOVNÁ)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-"/>
            </a:pPr>
            <a:r>
              <a:rPr b="0" i="0" lang="cs-CZ" sz="1125" u="none" cap="none" strike="noStrike">
                <a:solidFill>
                  <a:srgbClr val="1E2E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ŠKOLNÍ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-"/>
            </a:pPr>
            <a:r>
              <a:rPr b="0" i="0" lang="cs-CZ" sz="1125" u="none" cap="none" strike="noStrike">
                <a:solidFill>
                  <a:srgbClr val="1E2E4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SOCIÁLNÍ</a:t>
            </a:r>
            <a:endParaRPr b="0" i="0" sz="7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pka">
  <a:themeElements>
    <a:clrScheme name="Kapka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