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76" r:id="rId6"/>
    <p:sldId id="259" r:id="rId7"/>
    <p:sldId id="27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67" r:id="rId17"/>
    <p:sldId id="271" r:id="rId18"/>
    <p:sldId id="274" r:id="rId19"/>
    <p:sldId id="272" r:id="rId20"/>
    <p:sldId id="273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4/12/2019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seesaw.me/classrooms" TargetMode="External"/><Relationship Id="rId2" Type="http://schemas.openxmlformats.org/officeDocument/2006/relationships/hyperlink" Target="http://ipadvetride.cz/videonavod-digitalni-portfolio-seesa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XwkDtJ8z4c" TargetMode="External"/><Relationship Id="rId5" Type="http://schemas.openxmlformats.org/officeDocument/2006/relationships/hyperlink" Target="https://www.youtube.com/watch?v=xJS6sI0NBMM" TargetMode="External"/><Relationship Id="rId4" Type="http://schemas.openxmlformats.org/officeDocument/2006/relationships/hyperlink" Target="https://mahara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details/portfolio-quiz/3449587c-28d1-473c-b20c-4bd123484db3" TargetMode="External"/><Relationship Id="rId2" Type="http://schemas.openxmlformats.org/officeDocument/2006/relationships/hyperlink" Target="https://play.kahoot.it/#/?quizId=3449587c-28d1-473c-b20c-4bd123484db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xyQ7iPG5NdE" TargetMode="External"/><Relationship Id="rId3" Type="http://schemas.openxmlformats.org/officeDocument/2006/relationships/hyperlink" Target="https://www.youtube.com/watch?v=nOpcRYbdTWk" TargetMode="External"/><Relationship Id="rId7" Type="http://schemas.openxmlformats.org/officeDocument/2006/relationships/hyperlink" Target="https://www.youtube.com/watch?v=BK62fSRdZtA" TargetMode="External"/><Relationship Id="rId2" Type="http://schemas.openxmlformats.org/officeDocument/2006/relationships/hyperlink" Target="https://www.youtube.com/watch?v=1bkVpTY5JE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lVS5PQAu5Y" TargetMode="External"/><Relationship Id="rId11" Type="http://schemas.openxmlformats.org/officeDocument/2006/relationships/hyperlink" Target="https://www.youtube.com/watch?v=jm902Ha81ag" TargetMode="External"/><Relationship Id="rId5" Type="http://schemas.openxmlformats.org/officeDocument/2006/relationships/hyperlink" Target="https://www.youtube.com/watch?v=UL_5PitHcfY" TargetMode="External"/><Relationship Id="rId10" Type="http://schemas.openxmlformats.org/officeDocument/2006/relationships/hyperlink" Target="https://www.youtube.com/watch?v=sacuuqjHPXo" TargetMode="External"/><Relationship Id="rId4" Type="http://schemas.openxmlformats.org/officeDocument/2006/relationships/hyperlink" Target="https://www.youtube.com/watch?v=icTyeMx0Css" TargetMode="External"/><Relationship Id="rId9" Type="http://schemas.openxmlformats.org/officeDocument/2006/relationships/hyperlink" Target="https://www.powtoon.com/hom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o/z/1543/ZAKOVSKE-PORTFOLIO-A-JEHO-CILE-V-PRIMARNI-SKOLE.htm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details/portfolio-survey/738ec6a4-744a-4165-86b5-486eb704dc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DCCD9-4CB9-4DAE-9B50-52BC62DA81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PRÁCE S ŽÁKOVSKÝM PORTFOLIEM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53EE55-DF19-4407-8883-C0393BD08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65727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Základy pedagogicko-psychologické diagnostiky</a:t>
            </a:r>
          </a:p>
          <a:p>
            <a:r>
              <a:rPr lang="cs-CZ" sz="2400" dirty="0"/>
              <a:t>Seminář č. 5</a:t>
            </a:r>
          </a:p>
          <a:p>
            <a:r>
              <a:rPr lang="cs-CZ" sz="2400" dirty="0"/>
              <a:t>Hana Koblihová			</a:t>
            </a: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39895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12F95-E2C8-4E49-A3C1-B2149D50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 sběrné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39832E-8CDD-4982-8E54-C211B22F5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Pracovní, dokumentační</a:t>
            </a:r>
          </a:p>
          <a:p>
            <a:r>
              <a:rPr lang="cs-CZ" sz="2800" dirty="0"/>
              <a:t>Obsahuje všechny práce žáka, které vznikaly v průběhu výuky</a:t>
            </a:r>
          </a:p>
          <a:p>
            <a:r>
              <a:rPr lang="cs-CZ" sz="2800" dirty="0"/>
              <a:t>Spíše „jen shromáždění“ než metoda s výchovně vzdělávacím cílem.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54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607F8-357B-4AB0-806A-3C720D4E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 výběrové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1A5E40-E6E6-4AE6-92B6-31D3333B6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Selektivní, ukázkové, reprezentační</a:t>
            </a:r>
          </a:p>
          <a:p>
            <a:r>
              <a:rPr lang="cs-CZ" sz="2800" dirty="0"/>
              <a:t>Slouží k předvedení těch nejlepších výsledků</a:t>
            </a:r>
          </a:p>
          <a:p>
            <a:r>
              <a:rPr lang="cs-CZ" sz="2800" dirty="0"/>
              <a:t>Používá se někdy jako sebeprezentace při přijímacích zkouškách a podobně. </a:t>
            </a:r>
          </a:p>
          <a:p>
            <a:r>
              <a:rPr lang="cs-CZ" sz="2800" dirty="0"/>
              <a:t>Pozbývá mu však možnost vidět změnu, pokrok a zlepšení.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56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0A8A8-9FAB-43D8-9BB0-4FEFDD9F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 diagnostické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D34768-00E4-4A01-A268-2111A6D72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Hodnotící</a:t>
            </a:r>
          </a:p>
          <a:p>
            <a:r>
              <a:rPr lang="cs-CZ" sz="2800" dirty="0"/>
              <a:t>Vlastní nástroj pedagogické diagnostiky</a:t>
            </a:r>
          </a:p>
          <a:p>
            <a:r>
              <a:rPr lang="cs-CZ" sz="2800" dirty="0"/>
              <a:t>Tento typ se odlišuje rozšířením sběrných údajů, se kterými se pak dále pracuje (sebehodnocení žáka, hodnocení učitele, komentáře, mimoškolní aktivity a jiné).</a:t>
            </a:r>
          </a:p>
          <a:p>
            <a:r>
              <a:rPr lang="cs-CZ" sz="2800" dirty="0"/>
              <a:t>Jde o sledování komplexního rozvoje dítěte, žáka</a:t>
            </a:r>
          </a:p>
        </p:txBody>
      </p:sp>
    </p:spTree>
    <p:extLst>
      <p:ext uri="{BB962C8B-B14F-4D97-AF65-F5344CB8AC3E}">
        <p14:creationId xmlns:p14="http://schemas.microsoft.com/office/powerpoint/2010/main" val="454770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01173-ADE1-4EB3-84D6-BD9B95C2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diagnostického portfolia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F44996-C240-4879-BA57-9D627E13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Informační</a:t>
            </a:r>
          </a:p>
          <a:p>
            <a:r>
              <a:rPr lang="cs-CZ" sz="3200" dirty="0"/>
              <a:t>Motivační</a:t>
            </a:r>
          </a:p>
          <a:p>
            <a:r>
              <a:rPr lang="cs-CZ" sz="3200" dirty="0"/>
              <a:t>Komunikační </a:t>
            </a:r>
          </a:p>
          <a:p>
            <a:r>
              <a:rPr lang="cs-CZ" sz="3200" dirty="0"/>
              <a:t>Autoregulační</a:t>
            </a:r>
          </a:p>
          <a:p>
            <a:r>
              <a:rPr lang="cs-CZ" sz="3200" dirty="0"/>
              <a:t>Diagnostická</a:t>
            </a:r>
          </a:p>
        </p:txBody>
      </p:sp>
    </p:spTree>
    <p:extLst>
      <p:ext uri="{BB962C8B-B14F-4D97-AF65-F5344CB8AC3E}">
        <p14:creationId xmlns:p14="http://schemas.microsoft.com/office/powerpoint/2010/main" val="2719699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404AE-A3AD-4ABF-8F05-833516BD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portfolia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DD1B7-1E2D-4A22-9087-59518300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Papírová forma </a:t>
            </a:r>
            <a:r>
              <a:rPr lang="cs-CZ" sz="2800" dirty="0"/>
              <a:t>– šanony, krabice, složky, …</a:t>
            </a:r>
          </a:p>
          <a:p>
            <a:r>
              <a:rPr lang="cs-CZ" sz="2800" b="1" dirty="0"/>
              <a:t>Elektronická forma </a:t>
            </a:r>
            <a:r>
              <a:rPr lang="cs-CZ" sz="2800" dirty="0"/>
              <a:t>- V souvislosti s rozvíjejícími technologiemi a zvyšujícími se počítačovými kompetencemi žáků se nově objevuje e-portfolio nebo </a:t>
            </a:r>
            <a:r>
              <a:rPr lang="cs-CZ" sz="2800" dirty="0" err="1"/>
              <a:t>webfolio</a:t>
            </a:r>
            <a:r>
              <a:rPr lang="cs-CZ" sz="2800" dirty="0"/>
              <a:t>. (</a:t>
            </a:r>
            <a:r>
              <a:rPr lang="cs-CZ" sz="2800" dirty="0" err="1"/>
              <a:t>Kotsopoulos</a:t>
            </a:r>
            <a:r>
              <a:rPr lang="cs-CZ" sz="2800" dirty="0"/>
              <a:t>, </a:t>
            </a:r>
            <a:r>
              <a:rPr lang="cs-CZ" sz="2800" dirty="0" err="1"/>
              <a:t>Lee</a:t>
            </a:r>
            <a:r>
              <a:rPr lang="cs-CZ" sz="2800" dirty="0"/>
              <a:t>, </a:t>
            </a:r>
            <a:r>
              <a:rPr lang="cs-CZ" sz="2800" dirty="0" err="1"/>
              <a:t>Cordy</a:t>
            </a:r>
            <a:r>
              <a:rPr lang="cs-CZ" sz="2800" dirty="0"/>
              <a:t>, &amp; </a:t>
            </a:r>
            <a:r>
              <a:rPr lang="cs-CZ" sz="2800" dirty="0" err="1"/>
              <a:t>Bruyns</a:t>
            </a:r>
            <a:r>
              <a:rPr lang="cs-CZ" sz="2800" dirty="0"/>
              <a:t>, 2015) nebo (</a:t>
            </a:r>
            <a:r>
              <a:rPr lang="cs-CZ" sz="2800" dirty="0" err="1"/>
              <a:t>Aktay</a:t>
            </a:r>
            <a:r>
              <a:rPr lang="cs-CZ" sz="2800" dirty="0"/>
              <a:t> &amp; </a:t>
            </a:r>
            <a:r>
              <a:rPr lang="cs-CZ" sz="2800" dirty="0" err="1"/>
              <a:t>Gultekin</a:t>
            </a:r>
            <a:r>
              <a:rPr lang="cs-CZ" sz="2800" dirty="0"/>
              <a:t>, 2014)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618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DBB47-FD1A-4C4F-B2C0-7ADB5065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portfolio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3279D8-DAD1-4818-9252-0AFF0F7ED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50" y="2557671"/>
            <a:ext cx="10554574" cy="4578626"/>
          </a:xfrm>
        </p:spPr>
        <p:txBody>
          <a:bodyPr>
            <a:normAutofit fontScale="92500"/>
          </a:bodyPr>
          <a:lstStyle/>
          <a:p>
            <a:r>
              <a:rPr lang="cs-CZ" sz="2400" b="1" dirty="0"/>
              <a:t>SEESAW</a:t>
            </a:r>
          </a:p>
          <a:p>
            <a:r>
              <a:rPr lang="cs-CZ" sz="2400" dirty="0"/>
              <a:t>Stručná charakteristika: </a:t>
            </a:r>
            <a:r>
              <a:rPr lang="cs-CZ" sz="2400" dirty="0">
                <a:hlinkClick r:id="rId2"/>
              </a:rPr>
              <a:t>http://ipadvetride.cz/videonavod-digitalni-portfolio-seesaw/</a:t>
            </a:r>
            <a:endParaRPr lang="cs-CZ" sz="2400" dirty="0"/>
          </a:p>
          <a:p>
            <a:r>
              <a:rPr lang="cs-CZ" sz="2400" dirty="0"/>
              <a:t>Zkušenosti učitelů a žáků ze zahraničí: </a:t>
            </a:r>
            <a:r>
              <a:rPr lang="cs-CZ" sz="2400" dirty="0">
                <a:hlinkClick r:id="rId3"/>
              </a:rPr>
              <a:t>https://web.seesaw.me/classrooms</a:t>
            </a:r>
            <a:r>
              <a:rPr lang="cs-CZ" sz="2400" dirty="0"/>
              <a:t> </a:t>
            </a:r>
          </a:p>
          <a:p>
            <a:r>
              <a:rPr lang="cs-CZ" sz="2400" b="1" dirty="0"/>
              <a:t>MAHARA</a:t>
            </a:r>
          </a:p>
          <a:p>
            <a:r>
              <a:rPr lang="cs-CZ" sz="2400" dirty="0">
                <a:hlinkClick r:id="rId4"/>
              </a:rPr>
              <a:t>https://mahara.org/</a:t>
            </a:r>
            <a:r>
              <a:rPr lang="cs-CZ" sz="2400" dirty="0"/>
              <a:t> </a:t>
            </a:r>
          </a:p>
          <a:p>
            <a:r>
              <a:rPr lang="cs-CZ" sz="2400" dirty="0"/>
              <a:t>Stručná charakteristika: </a:t>
            </a:r>
            <a:r>
              <a:rPr lang="cs-CZ" sz="2400" dirty="0">
                <a:hlinkClick r:id="rId5"/>
              </a:rPr>
              <a:t>https://www.youtube.com/watch?v=xJS6sI0NBMM</a:t>
            </a:r>
            <a:r>
              <a:rPr lang="cs-CZ" sz="2400" dirty="0"/>
              <a:t> </a:t>
            </a:r>
          </a:p>
          <a:p>
            <a:r>
              <a:rPr lang="cs-CZ" sz="2400" dirty="0"/>
              <a:t>Rozsáhlá charakteristika pro zájemce: </a:t>
            </a:r>
            <a:r>
              <a:rPr lang="cs-CZ" sz="2400" dirty="0">
                <a:hlinkClick r:id="rId6"/>
              </a:rPr>
              <a:t>https://www.youtube.com/watch?v=NXwkDtJ8z4c</a:t>
            </a:r>
            <a:r>
              <a:rPr lang="cs-CZ" sz="2400" dirty="0"/>
              <a:t>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531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2C4DA-C964-4CE9-8FDC-926AF8A3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94FC8D-B1F2-40AA-8407-C711045F7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305878"/>
            <a:ext cx="10554574" cy="4293705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Diskutujte nad vhodností jednotlivých druhů portfolií napříč jednotlivými vzdělávacími stupni</a:t>
            </a:r>
          </a:p>
          <a:p>
            <a:r>
              <a:rPr lang="cs-CZ" sz="2800" dirty="0"/>
              <a:t>Co vše do portfolia patří? </a:t>
            </a:r>
          </a:p>
          <a:p>
            <a:r>
              <a:rPr lang="cs-CZ" sz="2800" dirty="0"/>
              <a:t>Jak jej zavést? </a:t>
            </a:r>
          </a:p>
          <a:p>
            <a:r>
              <a:rPr lang="cs-CZ" sz="2800" dirty="0"/>
              <a:t>Co by mohla obsahovat první stránka?</a:t>
            </a:r>
          </a:p>
          <a:p>
            <a:r>
              <a:rPr lang="cs-CZ" sz="2800" dirty="0"/>
              <a:t>Jak s portfoliem pracovat? </a:t>
            </a:r>
          </a:p>
          <a:p>
            <a:r>
              <a:rPr lang="cs-CZ" sz="2800" dirty="0"/>
              <a:t>Zkušenosti z praxe, osobní zkušenosti</a:t>
            </a:r>
          </a:p>
          <a:p>
            <a:r>
              <a:rPr lang="cs-CZ" sz="2800" dirty="0"/>
              <a:t>Portfolio a RVP, školský zákon, inkluzivní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01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31CC4-431D-46C6-ABD3-A8B9E63F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03126-A62E-46EF-ADC8-41C420C09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Portfolio nemusí mít za každou cenu jednotný obsah a formu, ale </a:t>
            </a:r>
            <a:r>
              <a:rPr lang="cs-CZ" sz="3200" b="1" dirty="0"/>
              <a:t>důležité je, aby bylo celkovým přínosem</a:t>
            </a:r>
            <a:r>
              <a:rPr lang="cs-CZ" sz="3200" dirty="0"/>
              <a:t>  a pocitem spokojenosti jak pro žáka, tak pro učitele. (Havlíčková,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239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6DC19-63F2-4FF9-AB6A-5BE2C103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459374-9985-4F2E-9E47-2FF52B147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Kahoot.it</a:t>
            </a:r>
          </a:p>
          <a:p>
            <a:r>
              <a:rPr lang="cs-CZ" sz="2800" dirty="0"/>
              <a:t>Odkaz na hru:  </a:t>
            </a:r>
            <a:r>
              <a:rPr lang="cs-CZ" sz="2800" dirty="0">
                <a:hlinkClick r:id="rId2"/>
              </a:rPr>
              <a:t>https://play.kahoot.it/#/?quizId=3449587c-28d1-473c-b20c-4bd123484db3</a:t>
            </a:r>
            <a:r>
              <a:rPr lang="cs-CZ" sz="2800" dirty="0"/>
              <a:t> </a:t>
            </a:r>
          </a:p>
          <a:p>
            <a:r>
              <a:rPr lang="cs-CZ" sz="2800" dirty="0"/>
              <a:t>Odkaz na zadání pro učitele: </a:t>
            </a:r>
            <a:r>
              <a:rPr lang="cs-CZ" sz="2800" dirty="0">
                <a:hlinkClick r:id="rId3"/>
              </a:rPr>
              <a:t>https://create.kahoot.it/details/portfolio-quiz/3449587c-28d1-473c-b20c-4bd123484db3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0966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09675-B112-4E36-9DBF-95821454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Zajímavá videa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C79BB7-62FC-46DF-8181-0CD6BAB0E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659608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https://www.youtube.com/watch?v=1bkVpTY5JEc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 portfolio</a:t>
            </a:r>
          </a:p>
          <a:p>
            <a:r>
              <a:rPr lang="cs-CZ" u="sng" dirty="0">
                <a:hlinkClick r:id="rId3"/>
              </a:rPr>
              <a:t>https://www.youtube.com/watch?v=nOpcRYbdTWk</a:t>
            </a:r>
            <a:endParaRPr lang="cs-CZ" u="sng" dirty="0"/>
          </a:p>
          <a:p>
            <a:r>
              <a:rPr lang="cs-CZ" u="sng" dirty="0">
                <a:hlinkClick r:id="rId4"/>
              </a:rPr>
              <a:t>https://www.youtube.com/watch?v=icTyeMx0Css</a:t>
            </a:r>
            <a:r>
              <a:rPr lang="cs-CZ" dirty="0"/>
              <a:t> student portfolio</a:t>
            </a:r>
          </a:p>
          <a:p>
            <a:r>
              <a:rPr lang="cs-CZ" dirty="0">
                <a:hlinkClick r:id="rId5"/>
              </a:rPr>
              <a:t>https://www.youtube.com/watch?v=UL_5PitHcfY</a:t>
            </a:r>
            <a:r>
              <a:rPr lang="cs-CZ" dirty="0"/>
              <a:t> </a:t>
            </a:r>
          </a:p>
          <a:p>
            <a:r>
              <a:rPr lang="cs-CZ" u="sng" dirty="0">
                <a:hlinkClick r:id="rId6"/>
              </a:rPr>
              <a:t>https://www.youtube.com/watch?v=hlVS5PQAu5Y</a:t>
            </a:r>
            <a:r>
              <a:rPr lang="cs-CZ" dirty="0"/>
              <a:t> University </a:t>
            </a:r>
            <a:r>
              <a:rPr lang="cs-CZ" dirty="0" err="1"/>
              <a:t>porfolio</a:t>
            </a:r>
            <a:endParaRPr lang="cs-CZ" dirty="0"/>
          </a:p>
          <a:p>
            <a:r>
              <a:rPr lang="cs-CZ" u="sng" dirty="0">
                <a:hlinkClick r:id="rId7"/>
              </a:rPr>
              <a:t>https://www.youtube.com/watch?v=BK62fSRdZtA</a:t>
            </a:r>
            <a:r>
              <a:rPr lang="cs-CZ" dirty="0"/>
              <a:t> </a:t>
            </a:r>
            <a:r>
              <a:rPr lang="cs-CZ" dirty="0" err="1"/>
              <a:t>Ilustration</a:t>
            </a:r>
            <a:r>
              <a:rPr lang="cs-CZ" dirty="0"/>
              <a:t> portfolio</a:t>
            </a:r>
          </a:p>
          <a:p>
            <a:r>
              <a:rPr lang="cs-CZ" dirty="0">
                <a:hlinkClick r:id="rId8"/>
              </a:rPr>
              <a:t>https://www.youtube.com/watch?v=xyQ7iPG5NdE</a:t>
            </a:r>
            <a:r>
              <a:rPr lang="cs-CZ" dirty="0"/>
              <a:t> e-portfolio</a:t>
            </a:r>
          </a:p>
          <a:p>
            <a:r>
              <a:rPr lang="cs-CZ" dirty="0">
                <a:hlinkClick r:id="rId9"/>
              </a:rPr>
              <a:t>https://www.powtoon.com/home/</a:t>
            </a:r>
            <a:r>
              <a:rPr lang="cs-CZ" dirty="0"/>
              <a:t> - </a:t>
            </a:r>
            <a:r>
              <a:rPr lang="cs-CZ" dirty="0" err="1"/>
              <a:t>awesome</a:t>
            </a:r>
            <a:r>
              <a:rPr lang="cs-CZ" dirty="0"/>
              <a:t> </a:t>
            </a:r>
            <a:r>
              <a:rPr lang="cs-CZ" dirty="0" err="1"/>
              <a:t>videos</a:t>
            </a:r>
            <a:r>
              <a:rPr lang="cs-CZ" dirty="0"/>
              <a:t>, </a:t>
            </a:r>
            <a:r>
              <a:rPr lang="cs-CZ" dirty="0" err="1"/>
              <a:t>presentations</a:t>
            </a:r>
            <a:r>
              <a:rPr lang="cs-CZ" dirty="0"/>
              <a:t> – e </a:t>
            </a:r>
            <a:r>
              <a:rPr lang="cs-CZ" dirty="0" err="1"/>
              <a:t>portf</a:t>
            </a:r>
            <a:r>
              <a:rPr lang="cs-CZ" dirty="0"/>
              <a:t>.</a:t>
            </a:r>
          </a:p>
          <a:p>
            <a:r>
              <a:rPr lang="cs-CZ" dirty="0">
                <a:hlinkClick r:id="rId10"/>
              </a:rPr>
              <a:t>https://www.youtube.com/watch?v=sacuuqjHPXo</a:t>
            </a:r>
            <a:r>
              <a:rPr lang="cs-CZ" dirty="0"/>
              <a:t> </a:t>
            </a:r>
            <a:r>
              <a:rPr lang="en-US" dirty="0"/>
              <a:t>Student Portfolios for Classroom Assessment</a:t>
            </a:r>
            <a:endParaRPr lang="cs-CZ" dirty="0"/>
          </a:p>
          <a:p>
            <a:r>
              <a:rPr lang="en-US" dirty="0">
                <a:hlinkClick r:id="rId11"/>
              </a:rPr>
              <a:t>https://www.youtube.com/watch?v=jm902Ha81ag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prepare</a:t>
            </a:r>
            <a:r>
              <a:rPr lang="cs-CZ" dirty="0"/>
              <a:t> a Student Portfolio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00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4FE2C-85DB-48E3-968F-3AC2B606F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Zjišťování prekonceptů, vlastní zkušenost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E3C35-F443-4244-AAB4-1DC80DEF7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Vlastními slovy popište, co si pod termínem PORTFOLIO představujete.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398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9C60B-A3E4-47CE-97F0-A85052A9B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182145"/>
            <a:ext cx="10571998" cy="970450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pic>
        <p:nvPicPr>
          <p:cNvPr id="11" name="Zástupný symbol pro obsah 3">
            <a:extLst>
              <a:ext uri="{FF2B5EF4-FFF2-40B4-BE49-F238E27FC236}">
                <a16:creationId xmlns:a16="http://schemas.microsoft.com/office/drawing/2014/main" id="{B72BC1E2-6061-46BE-9097-D88B431859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155" y="1417638"/>
            <a:ext cx="9473687" cy="519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45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9D99C-667E-42E6-B8A1-2BF694C0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3ECD4C-0479-4BC6-9365-C4A6C6ACC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103018"/>
            <a:ext cx="10554574" cy="4311035"/>
          </a:xfrm>
        </p:spPr>
        <p:txBody>
          <a:bodyPr>
            <a:noAutofit/>
          </a:bodyPr>
          <a:lstStyle/>
          <a:p>
            <a:r>
              <a:rPr lang="cs-CZ" sz="1200" dirty="0" err="1"/>
              <a:t>Čábalová</a:t>
            </a:r>
            <a:r>
              <a:rPr lang="cs-CZ" sz="1200" dirty="0"/>
              <a:t>, D. (2011). Pedagogika. Havlíčkův Brod: </a:t>
            </a:r>
            <a:r>
              <a:rPr lang="cs-CZ" sz="1200" dirty="0" err="1"/>
              <a:t>Grada</a:t>
            </a:r>
            <a:r>
              <a:rPr lang="cs-CZ" sz="1200" dirty="0"/>
              <a:t>.</a:t>
            </a:r>
          </a:p>
          <a:p>
            <a:r>
              <a:rPr lang="cs-CZ" sz="1200" dirty="0"/>
              <a:t>Hanušová, S., &amp; Havlíčková, H. (2007). Portfolio v cizojazyčném vyučování: monografický sborník z konference Portfolio v cizojazyčném vyučování - Krok ze školy do života. </a:t>
            </a:r>
            <a:r>
              <a:rPr lang="cs-CZ" sz="1200" i="1" dirty="0"/>
              <a:t>Portfolio v cizojazyčném vyučování</a:t>
            </a:r>
            <a:r>
              <a:rPr lang="cs-CZ" sz="1200" dirty="0"/>
              <a:t> (stránky 18-26). Brno: Masarykova univerzita.</a:t>
            </a:r>
          </a:p>
          <a:p>
            <a:r>
              <a:rPr lang="cs-CZ" sz="1200" dirty="0"/>
              <a:t>Horká, H., &amp; Kratochvílová, J. (2012). Otázky školního hodnocení v přípravném vzdělávání učitelů 1. stupně základní školy. V J. &amp;. Kratochvílová, </a:t>
            </a:r>
            <a:r>
              <a:rPr lang="cs-CZ" sz="1200" i="1" dirty="0"/>
              <a:t>Hodnocení a sebehodnocení žáků v primárním vzdělávání – aktuální otázky, perspektivy a výzvy</a:t>
            </a:r>
            <a:r>
              <a:rPr lang="cs-CZ" sz="1200" dirty="0"/>
              <a:t> (stránky 137-144). Brno: Masarykova univerzita.</a:t>
            </a:r>
          </a:p>
          <a:p>
            <a:r>
              <a:rPr lang="cs-CZ" sz="1200" dirty="0"/>
              <a:t>Horká, H., &amp; Kratochvílová, J. (2014). </a:t>
            </a:r>
            <a:r>
              <a:rPr lang="cs-CZ" sz="1200" i="1" dirty="0" err="1"/>
              <a:t>School</a:t>
            </a:r>
            <a:r>
              <a:rPr lang="cs-CZ" sz="1200" i="1" dirty="0"/>
              <a:t> </a:t>
            </a:r>
            <a:r>
              <a:rPr lang="cs-CZ" sz="1200" i="1" dirty="0" err="1"/>
              <a:t>education</a:t>
            </a:r>
            <a:r>
              <a:rPr lang="cs-CZ" sz="1200" i="1" dirty="0"/>
              <a:t>.</a:t>
            </a:r>
            <a:r>
              <a:rPr lang="cs-CZ" sz="1200" dirty="0"/>
              <a:t> Brno: Masaryk University</a:t>
            </a:r>
          </a:p>
          <a:p>
            <a:r>
              <a:rPr lang="cs-CZ" sz="1200" dirty="0" err="1"/>
              <a:t>Kankaanranta</a:t>
            </a:r>
            <a:r>
              <a:rPr lang="cs-CZ" sz="1200" dirty="0"/>
              <a:t>, M. (1996). </a:t>
            </a:r>
            <a:r>
              <a:rPr lang="cs-CZ" sz="1200" i="1" dirty="0" err="1"/>
              <a:t>Kankaanranta</a:t>
            </a:r>
            <a:r>
              <a:rPr lang="cs-CZ" sz="1200" i="1" dirty="0"/>
              <a:t>, M. (1996). </a:t>
            </a:r>
            <a:r>
              <a:rPr lang="cs-CZ" sz="1200" i="1" dirty="0" err="1"/>
              <a:t>Self-Portrait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a </a:t>
            </a:r>
            <a:r>
              <a:rPr lang="cs-CZ" sz="1200" i="1" dirty="0" err="1"/>
              <a:t>Child</a:t>
            </a:r>
            <a:r>
              <a:rPr lang="cs-CZ" sz="1200" i="1" dirty="0"/>
              <a:t>: </a:t>
            </a:r>
            <a:r>
              <a:rPr lang="cs-CZ" sz="1200" i="1" dirty="0" err="1"/>
              <a:t>Portfolios</a:t>
            </a:r>
            <a:r>
              <a:rPr lang="cs-CZ" sz="1200" i="1" dirty="0"/>
              <a:t> as a </a:t>
            </a:r>
            <a:r>
              <a:rPr lang="cs-CZ" sz="1200" i="1" dirty="0" err="1"/>
              <a:t>Means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Self-Assessment</a:t>
            </a:r>
            <a:r>
              <a:rPr lang="cs-CZ" sz="1200" i="1" dirty="0"/>
              <a:t> in </a:t>
            </a:r>
            <a:r>
              <a:rPr lang="cs-CZ" sz="1200" i="1" dirty="0" err="1"/>
              <a:t>Preschool</a:t>
            </a:r>
            <a:r>
              <a:rPr lang="cs-CZ" sz="1200" i="1" dirty="0"/>
              <a:t> and </a:t>
            </a:r>
            <a:r>
              <a:rPr lang="cs-CZ" sz="1200" i="1" dirty="0" err="1"/>
              <a:t>Primary</a:t>
            </a:r>
            <a:r>
              <a:rPr lang="cs-CZ" sz="1200" i="1" dirty="0"/>
              <a:t> </a:t>
            </a:r>
            <a:r>
              <a:rPr lang="cs-CZ" sz="1200" i="1" dirty="0" err="1"/>
              <a:t>School</a:t>
            </a:r>
            <a:r>
              <a:rPr lang="cs-CZ" sz="1200" i="1" dirty="0"/>
              <a:t>.</a:t>
            </a:r>
            <a:r>
              <a:rPr lang="cs-CZ" sz="1200" dirty="0"/>
              <a:t> Načteno z eric.ed.gov: http://files.eric.ed.gov/fulltext/ED403058.pdf</a:t>
            </a:r>
          </a:p>
          <a:p>
            <a:r>
              <a:rPr lang="cs-CZ" sz="1200" dirty="0" err="1"/>
              <a:t>Kotsopoulos</a:t>
            </a:r>
            <a:r>
              <a:rPr lang="cs-CZ" sz="1200" dirty="0"/>
              <a:t>, D., </a:t>
            </a:r>
            <a:r>
              <a:rPr lang="cs-CZ" sz="1200" dirty="0" err="1"/>
              <a:t>Lee</a:t>
            </a:r>
            <a:r>
              <a:rPr lang="cs-CZ" sz="1200" dirty="0"/>
              <a:t>, D., </a:t>
            </a:r>
            <a:r>
              <a:rPr lang="cs-CZ" sz="1200" dirty="0" err="1"/>
              <a:t>Cordy</a:t>
            </a:r>
            <a:r>
              <a:rPr lang="cs-CZ" sz="1200" dirty="0"/>
              <a:t>, M., &amp; </a:t>
            </a:r>
            <a:r>
              <a:rPr lang="cs-CZ" sz="1200" dirty="0" err="1"/>
              <a:t>Bruyns</a:t>
            </a:r>
            <a:r>
              <a:rPr lang="cs-CZ" sz="1200" dirty="0"/>
              <a:t>, S. (24. 5. 2015). </a:t>
            </a:r>
            <a:r>
              <a:rPr lang="cs-CZ" sz="1200" dirty="0" err="1"/>
              <a:t>Electronic</a:t>
            </a:r>
            <a:r>
              <a:rPr lang="cs-CZ" sz="1200" dirty="0"/>
              <a:t> </a:t>
            </a:r>
            <a:r>
              <a:rPr lang="cs-CZ" sz="1200" dirty="0" err="1"/>
              <a:t>portfolios</a:t>
            </a:r>
            <a:r>
              <a:rPr lang="cs-CZ" sz="1200" dirty="0"/>
              <a:t> in </a:t>
            </a:r>
            <a:r>
              <a:rPr lang="cs-CZ" sz="1200" dirty="0" err="1"/>
              <a:t>grades</a:t>
            </a:r>
            <a:r>
              <a:rPr lang="cs-CZ" sz="1200" dirty="0"/>
              <a:t> </a:t>
            </a:r>
            <a:r>
              <a:rPr lang="cs-CZ" sz="1200" dirty="0" err="1"/>
              <a:t>one</a:t>
            </a:r>
            <a:r>
              <a:rPr lang="cs-CZ" sz="1200" dirty="0"/>
              <a:t>, </a:t>
            </a:r>
            <a:r>
              <a:rPr lang="cs-CZ" sz="1200" dirty="0" err="1"/>
              <a:t>two</a:t>
            </a:r>
            <a:r>
              <a:rPr lang="cs-CZ" sz="1200" dirty="0"/>
              <a:t> and </a:t>
            </a:r>
            <a:r>
              <a:rPr lang="cs-CZ" sz="1200" dirty="0" err="1"/>
              <a:t>three</a:t>
            </a:r>
            <a:r>
              <a:rPr lang="cs-CZ" sz="1200" dirty="0"/>
              <a:t>: a </a:t>
            </a:r>
            <a:r>
              <a:rPr lang="cs-CZ" sz="1200" dirty="0" err="1"/>
              <a:t>cautionary</a:t>
            </a:r>
            <a:r>
              <a:rPr lang="cs-CZ" sz="1200" dirty="0"/>
              <a:t> </a:t>
            </a:r>
            <a:r>
              <a:rPr lang="cs-CZ" sz="1200" dirty="0" err="1"/>
              <a:t>tale</a:t>
            </a:r>
            <a:r>
              <a:rPr lang="cs-CZ" sz="1200" dirty="0"/>
              <a:t>. </a:t>
            </a:r>
            <a:r>
              <a:rPr lang="cs-CZ" sz="1200" i="1" dirty="0"/>
              <a:t>Technology, Pedagogy and </a:t>
            </a:r>
            <a:r>
              <a:rPr lang="cs-CZ" sz="1200" i="1" dirty="0" err="1"/>
              <a:t>Education</a:t>
            </a:r>
            <a:r>
              <a:rPr lang="cs-CZ" sz="1200" dirty="0"/>
              <a:t>, stránky 1-16.</a:t>
            </a:r>
          </a:p>
          <a:p>
            <a:r>
              <a:rPr lang="cs-CZ" sz="1200" dirty="0"/>
              <a:t>Kratochvílová, J. (2011). </a:t>
            </a:r>
            <a:r>
              <a:rPr lang="cs-CZ" sz="1200" i="1" dirty="0"/>
              <a:t>Systém hodnocení a sebehodnocení žáků.</a:t>
            </a:r>
            <a:r>
              <a:rPr lang="cs-CZ" sz="1200" dirty="0"/>
              <a:t> Brno: MSD.</a:t>
            </a:r>
          </a:p>
          <a:p>
            <a:r>
              <a:rPr lang="cs-CZ" sz="1200" dirty="0"/>
              <a:t>Kratochvílová, J. (2013). </a:t>
            </a:r>
            <a:r>
              <a:rPr lang="cs-CZ" sz="1200" i="1" dirty="0"/>
              <a:t>Inkluzivní vzdělávání v české primární škole: teorie, praxe, výzkum.</a:t>
            </a:r>
            <a:r>
              <a:rPr lang="cs-CZ" sz="1200" dirty="0"/>
              <a:t> Brno: </a:t>
            </a:r>
            <a:r>
              <a:rPr lang="cs-CZ" sz="1200" dirty="0" err="1"/>
              <a:t>muni</a:t>
            </a:r>
            <a:r>
              <a:rPr lang="cs-CZ" sz="1200" dirty="0"/>
              <a:t> PRESS</a:t>
            </a:r>
          </a:p>
          <a:p>
            <a:r>
              <a:rPr lang="cs-CZ" sz="1200" dirty="0"/>
              <a:t>Syslová, Z., Kratochvílová, J., Fikarová, T. </a:t>
            </a:r>
            <a:r>
              <a:rPr lang="cs-CZ" sz="1200" i="1" dirty="0"/>
              <a:t>Pedagogická diagnostika v MŠ</a:t>
            </a:r>
            <a:r>
              <a:rPr lang="cs-CZ" sz="1200" dirty="0"/>
              <a:t>. Praha: Portál, 2018.</a:t>
            </a:r>
          </a:p>
          <a:p>
            <a:r>
              <a:rPr lang="cs-CZ" sz="1200" dirty="0" err="1"/>
              <a:t>Shores</a:t>
            </a:r>
            <a:r>
              <a:rPr lang="cs-CZ" sz="1200" dirty="0"/>
              <a:t>, E. F., &amp; Grace, C. (1998). </a:t>
            </a:r>
            <a:r>
              <a:rPr lang="cs-CZ" sz="1200" i="1" dirty="0"/>
              <a:t>El </a:t>
            </a:r>
            <a:r>
              <a:rPr lang="cs-CZ" sz="1200" i="1" dirty="0" err="1"/>
              <a:t>portafolio</a:t>
            </a:r>
            <a:r>
              <a:rPr lang="cs-CZ" sz="1200" i="1" dirty="0"/>
              <a:t> </a:t>
            </a:r>
            <a:r>
              <a:rPr lang="cs-CZ" sz="1200" i="1" dirty="0" err="1"/>
              <a:t>paso</a:t>
            </a:r>
            <a:r>
              <a:rPr lang="cs-CZ" sz="1200" i="1" dirty="0"/>
              <a:t> a </a:t>
            </a:r>
            <a:r>
              <a:rPr lang="cs-CZ" sz="1200" i="1" dirty="0" err="1"/>
              <a:t>paso</a:t>
            </a:r>
            <a:r>
              <a:rPr lang="cs-CZ" sz="1200" i="1" dirty="0"/>
              <a:t>. </a:t>
            </a:r>
            <a:r>
              <a:rPr lang="cs-CZ" sz="1200" i="1" dirty="0" err="1"/>
              <a:t>Infantil</a:t>
            </a:r>
            <a:r>
              <a:rPr lang="cs-CZ" sz="1200" i="1" dirty="0"/>
              <a:t> y </a:t>
            </a:r>
            <a:r>
              <a:rPr lang="cs-CZ" sz="1200" i="1" dirty="0" err="1"/>
              <a:t>primaria</a:t>
            </a:r>
            <a:r>
              <a:rPr lang="cs-CZ" sz="1200" i="1" dirty="0"/>
              <a:t>.</a:t>
            </a:r>
            <a:r>
              <a:rPr lang="cs-CZ" sz="1200" dirty="0"/>
              <a:t> Barcelona: </a:t>
            </a:r>
            <a:r>
              <a:rPr lang="cs-CZ" sz="1200" dirty="0" err="1"/>
              <a:t>Graó</a:t>
            </a:r>
            <a:r>
              <a:rPr lang="cs-CZ" sz="1200" dirty="0"/>
              <a:t>.</a:t>
            </a:r>
          </a:p>
          <a:p>
            <a:r>
              <a:rPr lang="cs-CZ" sz="1200" dirty="0"/>
              <a:t>Václavík, A. (prosinec 2014). Portfolio: příběh učení žáka. </a:t>
            </a:r>
            <a:r>
              <a:rPr lang="cs-CZ" sz="1200" i="1" dirty="0"/>
              <a:t>Komenský (2)</a:t>
            </a:r>
            <a:r>
              <a:rPr lang="cs-CZ" sz="1200" dirty="0"/>
              <a:t>, stránky 23-27</a:t>
            </a:r>
          </a:p>
          <a:p>
            <a:r>
              <a:rPr lang="cs-CZ" sz="1200" dirty="0" err="1">
                <a:ea typeface="Times New Roman" panose="02020603050405020304" pitchFamily="18" charset="0"/>
              </a:rPr>
              <a:t>Arter</a:t>
            </a:r>
            <a:r>
              <a:rPr lang="cs-CZ" sz="1200" dirty="0">
                <a:ea typeface="Times New Roman" panose="02020603050405020304" pitchFamily="18" charset="0"/>
              </a:rPr>
              <a:t>, J., (et al.). (1995). </a:t>
            </a:r>
            <a:r>
              <a:rPr lang="cs-CZ" sz="1200" i="1" dirty="0" err="1">
                <a:ea typeface="Times New Roman" panose="02020603050405020304" pitchFamily="18" charset="0"/>
              </a:rPr>
              <a:t>Portfolios</a:t>
            </a:r>
            <a:r>
              <a:rPr lang="cs-CZ" sz="1200" i="1" dirty="0"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ea typeface="Times New Roman" panose="02020603050405020304" pitchFamily="18" charset="0"/>
              </a:rPr>
              <a:t>for</a:t>
            </a:r>
            <a:r>
              <a:rPr lang="cs-CZ" sz="1200" i="1" dirty="0"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ea typeface="Times New Roman" panose="02020603050405020304" pitchFamily="18" charset="0"/>
              </a:rPr>
              <a:t>Assessment</a:t>
            </a:r>
            <a:r>
              <a:rPr lang="cs-CZ" sz="1200" i="1" dirty="0">
                <a:ea typeface="Times New Roman" panose="02020603050405020304" pitchFamily="18" charset="0"/>
              </a:rPr>
              <a:t> and </a:t>
            </a:r>
            <a:r>
              <a:rPr lang="cs-CZ" sz="1200" i="1" dirty="0" err="1">
                <a:ea typeface="Times New Roman" panose="02020603050405020304" pitchFamily="18" charset="0"/>
              </a:rPr>
              <a:t>Instruction</a:t>
            </a:r>
            <a:r>
              <a:rPr lang="cs-CZ" sz="1200" i="1" dirty="0">
                <a:ea typeface="Times New Roman" panose="02020603050405020304" pitchFamily="18" charset="0"/>
              </a:rPr>
              <a:t>. </a:t>
            </a:r>
            <a:r>
              <a:rPr lang="cs-CZ" sz="1200" dirty="0">
                <a:ea typeface="Times New Roman" panose="02020603050405020304" pitchFamily="18" charset="0"/>
              </a:rPr>
              <a:t>Washington, D. C.: ERIC.</a:t>
            </a:r>
          </a:p>
          <a:p>
            <a:r>
              <a:rPr lang="cs-CZ" sz="1200" dirty="0">
                <a:ea typeface="Times New Roman" panose="02020603050405020304" pitchFamily="18" charset="0"/>
              </a:rPr>
              <a:t>Lustig, K. (1996).</a:t>
            </a:r>
            <a:r>
              <a:rPr lang="cs-CZ" sz="1200" i="1" dirty="0">
                <a:ea typeface="Times New Roman" panose="02020603050405020304" pitchFamily="18" charset="0"/>
              </a:rPr>
              <a:t> Portfolio </a:t>
            </a:r>
            <a:r>
              <a:rPr lang="cs-CZ" sz="1200" i="1" dirty="0" err="1">
                <a:ea typeface="Times New Roman" panose="02020603050405020304" pitchFamily="18" charset="0"/>
              </a:rPr>
              <a:t>Assessment</a:t>
            </a:r>
            <a:r>
              <a:rPr lang="cs-CZ" sz="1200" i="1" dirty="0">
                <a:ea typeface="Times New Roman" panose="02020603050405020304" pitchFamily="18" charset="0"/>
              </a:rPr>
              <a:t>: A Handbook </a:t>
            </a:r>
            <a:r>
              <a:rPr lang="cs-CZ" sz="1200" i="1" dirty="0" err="1">
                <a:ea typeface="Times New Roman" panose="02020603050405020304" pitchFamily="18" charset="0"/>
              </a:rPr>
              <a:t>for</a:t>
            </a:r>
            <a:r>
              <a:rPr lang="cs-CZ" sz="1200" i="1" dirty="0"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ea typeface="Times New Roman" panose="02020603050405020304" pitchFamily="18" charset="0"/>
              </a:rPr>
              <a:t>Middle</a:t>
            </a:r>
            <a:r>
              <a:rPr lang="cs-CZ" sz="1200" i="1" dirty="0">
                <a:ea typeface="Times New Roman" panose="02020603050405020304" pitchFamily="18" charset="0"/>
              </a:rPr>
              <a:t> Level </a:t>
            </a:r>
            <a:r>
              <a:rPr lang="cs-CZ" sz="1200" i="1" dirty="0" err="1">
                <a:ea typeface="Times New Roman" panose="02020603050405020304" pitchFamily="18" charset="0"/>
              </a:rPr>
              <a:t>Teachers</a:t>
            </a:r>
            <a:r>
              <a:rPr lang="cs-CZ" sz="1200" i="1" dirty="0">
                <a:ea typeface="Times New Roman" panose="02020603050405020304" pitchFamily="18" charset="0"/>
              </a:rPr>
              <a:t>. </a:t>
            </a:r>
            <a:r>
              <a:rPr lang="cs-CZ" sz="1200" dirty="0">
                <a:ea typeface="Times New Roman" panose="02020603050405020304" pitchFamily="18" charset="0"/>
              </a:rPr>
              <a:t>1st </a:t>
            </a:r>
            <a:r>
              <a:rPr lang="cs-CZ" sz="1200" dirty="0" err="1">
                <a:ea typeface="Times New Roman" panose="02020603050405020304" pitchFamily="18" charset="0"/>
              </a:rPr>
              <a:t>ed</a:t>
            </a:r>
            <a:r>
              <a:rPr lang="cs-CZ" sz="1200" dirty="0">
                <a:ea typeface="Times New Roman" panose="02020603050405020304" pitchFamily="18" charset="0"/>
              </a:rPr>
              <a:t>. </a:t>
            </a:r>
            <a:r>
              <a:rPr lang="cs-CZ" sz="1200" dirty="0" err="1">
                <a:ea typeface="Times New Roman" panose="02020603050405020304" pitchFamily="18" charset="0"/>
              </a:rPr>
              <a:t>Columbus</a:t>
            </a:r>
            <a:r>
              <a:rPr lang="cs-CZ" sz="1200" dirty="0">
                <a:ea typeface="Times New Roman" panose="02020603050405020304" pitchFamily="18" charset="0"/>
              </a:rPr>
              <a:t>: </a:t>
            </a:r>
            <a:r>
              <a:rPr lang="cs-CZ" sz="1200" dirty="0" err="1">
                <a:ea typeface="Times New Roman" panose="02020603050405020304" pitchFamily="18" charset="0"/>
              </a:rPr>
              <a:t>National</a:t>
            </a:r>
            <a:r>
              <a:rPr lang="cs-CZ" sz="1200" dirty="0">
                <a:ea typeface="Times New Roman" panose="02020603050405020304" pitchFamily="18" charset="0"/>
              </a:rPr>
              <a:t> </a:t>
            </a:r>
            <a:r>
              <a:rPr lang="cs-CZ" sz="1200" dirty="0" err="1">
                <a:ea typeface="Times New Roman" panose="02020603050405020304" pitchFamily="18" charset="0"/>
              </a:rPr>
              <a:t>Middle</a:t>
            </a:r>
            <a:r>
              <a:rPr lang="cs-CZ" sz="1200" dirty="0">
                <a:ea typeface="Times New Roman" panose="02020603050405020304" pitchFamily="18" charset="0"/>
              </a:rPr>
              <a:t> </a:t>
            </a:r>
            <a:r>
              <a:rPr lang="cs-CZ" sz="1200" dirty="0" err="1">
                <a:ea typeface="Times New Roman" panose="02020603050405020304" pitchFamily="18" charset="0"/>
              </a:rPr>
              <a:t>School</a:t>
            </a:r>
            <a:r>
              <a:rPr lang="cs-CZ" sz="1200" dirty="0">
                <a:ea typeface="Times New Roman" panose="02020603050405020304" pitchFamily="18" charset="0"/>
              </a:rPr>
              <a:t> </a:t>
            </a:r>
            <a:r>
              <a:rPr lang="cs-CZ" sz="1200" dirty="0" err="1">
                <a:ea typeface="Times New Roman" panose="02020603050405020304" pitchFamily="18" charset="0"/>
              </a:rPr>
              <a:t>Association</a:t>
            </a:r>
            <a:r>
              <a:rPr lang="cs-CZ" sz="1200" dirty="0">
                <a:ea typeface="Times New Roman" panose="02020603050405020304" pitchFamily="18" charset="0"/>
              </a:rPr>
              <a:t>.</a:t>
            </a:r>
          </a:p>
          <a:p>
            <a:r>
              <a:rPr lang="cs-CZ" sz="1200" dirty="0">
                <a:ea typeface="Times New Roman" panose="02020603050405020304" pitchFamily="18" charset="0"/>
              </a:rPr>
              <a:t>Tomková, A</a:t>
            </a:r>
            <a:r>
              <a:rPr lang="cs-CZ" sz="1200" i="1" dirty="0">
                <a:ea typeface="Times New Roman" panose="02020603050405020304" pitchFamily="18" charset="0"/>
              </a:rPr>
              <a:t>. </a:t>
            </a:r>
            <a:r>
              <a:rPr lang="cs-CZ" sz="1200" dirty="0">
                <a:ea typeface="Times New Roman" panose="02020603050405020304" pitchFamily="18" charset="0"/>
              </a:rPr>
              <a:t>(2007)</a:t>
            </a:r>
            <a:r>
              <a:rPr lang="cs-CZ" sz="1200" i="1" dirty="0">
                <a:ea typeface="Times New Roman" panose="02020603050405020304" pitchFamily="18" charset="0"/>
              </a:rPr>
              <a:t>. </a:t>
            </a:r>
            <a:r>
              <a:rPr lang="cs-CZ" sz="1200" dirty="0">
                <a:ea typeface="Times New Roman" panose="02020603050405020304" pitchFamily="18" charset="0"/>
              </a:rPr>
              <a:t>Žákovské portfolio a jeho cíle v primární škole.</a:t>
            </a:r>
            <a:r>
              <a:rPr lang="cs-CZ" sz="1200" i="1" dirty="0">
                <a:ea typeface="Times New Roman" panose="02020603050405020304" pitchFamily="18" charset="0"/>
              </a:rPr>
              <a:t> In: Metodický portál: Inspirace a zkušenosti učitelů [online]. </a:t>
            </a:r>
            <a:r>
              <a:rPr lang="cs-CZ" sz="1200" dirty="0">
                <a:ea typeface="Times New Roman" panose="02020603050405020304" pitchFamily="18" charset="0"/>
              </a:rPr>
              <a:t>[cit. 2015-02-25]. Dostupné z:</a:t>
            </a:r>
            <a:r>
              <a:rPr lang="cs-CZ" sz="1200" dirty="0">
                <a:ea typeface="Times New Roman" panose="02020603050405020304" pitchFamily="18" charset="0"/>
                <a:hlinkClick r:id="rId2"/>
              </a:rPr>
              <a:t>http://clanky.rvp.cz/clanek/o/z/1543/ZAKOVSKE-PORTFOLIO-A-JEHO-CILE-V-PRIMARNI-SKOLE.html/</a:t>
            </a:r>
            <a:endParaRPr lang="cs-CZ" sz="1200" b="1" i="1" dirty="0">
              <a:ea typeface="Times New Roman" panose="02020603050405020304" pitchFamily="18" charset="0"/>
            </a:endParaRP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250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87218-9858-419D-9CE6-EFC882BB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Zjišťování prekonceptů, vlastní zkušenost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C9999E-DF8D-4A0B-BE2A-203FF504B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/>
              <a:t>Kahoot.it Portfolio – </a:t>
            </a:r>
            <a:r>
              <a:rPr lang="cs-CZ" sz="3200" dirty="0" err="1"/>
              <a:t>Survey</a:t>
            </a:r>
            <a:r>
              <a:rPr lang="cs-CZ" sz="3200" dirty="0"/>
              <a:t> </a:t>
            </a:r>
          </a:p>
          <a:p>
            <a:r>
              <a:rPr lang="cs-CZ" sz="3200" dirty="0"/>
              <a:t>Odkaz na hru:</a:t>
            </a:r>
          </a:p>
          <a:p>
            <a:r>
              <a:rPr lang="cs-CZ" sz="3200" dirty="0">
                <a:hlinkClick r:id="rId2"/>
              </a:rPr>
              <a:t>https://play.kahoot.it/#/?quizId=738ec6a4-744a-4165-86b5-486eb704dc32</a:t>
            </a:r>
          </a:p>
          <a:p>
            <a:r>
              <a:rPr lang="cs-CZ" sz="3200" dirty="0"/>
              <a:t>Odkaz na zadání pro učitele:</a:t>
            </a:r>
            <a:endParaRPr lang="cs-CZ" sz="3200" dirty="0">
              <a:hlinkClick r:id="rId2"/>
            </a:endParaRPr>
          </a:p>
          <a:p>
            <a:r>
              <a:rPr lang="cs-CZ" sz="3200" dirty="0">
                <a:hlinkClick r:id="rId2"/>
              </a:rPr>
              <a:t>https://create.kahoot.it/details/portfolio-survey/738ec6a4-744a-4165-86b5-486eb704dc32</a:t>
            </a:r>
            <a:endParaRPr lang="cs-CZ" sz="3200" dirty="0"/>
          </a:p>
          <a:p>
            <a:r>
              <a:rPr lang="cs-CZ" sz="3200" dirty="0"/>
              <a:t>Diskuse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38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BF483-B580-425B-9674-5C0172416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portfolio definice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CC0D7-9597-44FE-984F-D46974D40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48070"/>
            <a:ext cx="10776940" cy="4704521"/>
          </a:xfrm>
        </p:spPr>
        <p:txBody>
          <a:bodyPr>
            <a:normAutofit/>
          </a:bodyPr>
          <a:lstStyle/>
          <a:p>
            <a:r>
              <a:rPr lang="cs-CZ" sz="2000" dirty="0" err="1"/>
              <a:t>A.Václavík</a:t>
            </a:r>
            <a:r>
              <a:rPr lang="cs-CZ" sz="2000" dirty="0"/>
              <a:t> (2013, s.11) „sada papírů v </a:t>
            </a:r>
            <a:r>
              <a:rPr lang="cs-CZ" sz="2000" dirty="0" err="1"/>
              <a:t>euroobalech</a:t>
            </a:r>
            <a:r>
              <a:rPr lang="cs-CZ" sz="2000" dirty="0"/>
              <a:t> založených v šanonech a uložených někde ve školní třídě, aniž by učitelé a žáci věnovali těmto kolekcím další pozornost nebo s nimi nějak systematicky pracovali.“</a:t>
            </a:r>
          </a:p>
          <a:p>
            <a:r>
              <a:rPr lang="cs-CZ" sz="2000" dirty="0"/>
              <a:t>Autoři projektu Kvalita I vymezili portfolio jako nástroj pro dlouhodobé shromažďování informací o výsledcích, postupu učení a dalších charakteristikách souvisejících se vzděláváním konkrétního žáka/</a:t>
            </a:r>
            <a:r>
              <a:rPr lang="cs-CZ" sz="2000" dirty="0" err="1"/>
              <a:t>yně</a:t>
            </a:r>
            <a:r>
              <a:rPr lang="cs-CZ" sz="2000" dirty="0"/>
              <a:t> (CERMAT, 20081 ).</a:t>
            </a:r>
          </a:p>
          <a:p>
            <a:r>
              <a:rPr lang="cs-CZ" sz="2000" dirty="0"/>
              <a:t>Tomková (2007): „ Portfolio není cílem učení žáků, ale prostředkem k němu. Důležité jsou proto činnosti, kterým se žáci v průběhu práce s portfoliem věnují, tj. především sbírání, třídění, průběžné reflektování a sebehodnocení, sdílení, prezentování a obhajování.“</a:t>
            </a:r>
          </a:p>
          <a:p>
            <a:r>
              <a:rPr lang="cs-CZ" sz="3200" dirty="0"/>
              <a:t>Co z těchto definic vyplývá? </a:t>
            </a:r>
          </a:p>
        </p:txBody>
      </p:sp>
    </p:spTree>
    <p:extLst>
      <p:ext uri="{BB962C8B-B14F-4D97-AF65-F5344CB8AC3E}">
        <p14:creationId xmlns:p14="http://schemas.microsoft.com/office/powerpoint/2010/main" val="275578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portfolio – definice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kolekce žákovských prací, které reflektují individuální růst a pokrok dítěte během určitého časového období (Lustig,1996, s. 14).</a:t>
            </a:r>
          </a:p>
          <a:p>
            <a:r>
              <a:rPr lang="cs-CZ" sz="2400" i="1" dirty="0"/>
              <a:t>všechna portfolia mají společné to, že studenti musí shromažďovat, vybírat a reflektovat své úkoly </a:t>
            </a:r>
            <a:r>
              <a:rPr lang="cs-CZ" sz="2400" i="1" dirty="0" err="1"/>
              <a:t>Sweet</a:t>
            </a:r>
            <a:r>
              <a:rPr lang="cs-CZ" sz="2400" i="1" dirty="0"/>
              <a:t> (1993) .</a:t>
            </a:r>
          </a:p>
          <a:p>
            <a:r>
              <a:rPr lang="cs-CZ" sz="2400" i="1" dirty="0" err="1"/>
              <a:t>Arter</a:t>
            </a:r>
            <a:r>
              <a:rPr lang="cs-CZ" sz="2400" i="1" dirty="0"/>
              <a:t> (1995) vidí smysl portfolia v sledování růstu a vývoje žáka. Je to více, než sbírka žákovských prací, vypráví příběh o žákovi.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834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B6513-1764-4040-AA88-76CDA491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Diagnostický nástroj</a:t>
            </a:r>
            <a:br>
              <a:rPr lang="cs-CZ" dirty="0"/>
            </a:br>
            <a:r>
              <a:rPr lang="cs-CZ" dirty="0"/>
              <a:t>Soubor produktů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AEC083-A809-445D-9024-344692D11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Uspořádaný soubor prací dítěte shromážděných za určité období, s nímž </a:t>
            </a:r>
            <a:r>
              <a:rPr lang="cs-CZ" sz="2800" b="1" dirty="0"/>
              <a:t>aktivně průběžně pracují </a:t>
            </a:r>
            <a:r>
              <a:rPr lang="cs-CZ" sz="2800" dirty="0"/>
              <a:t>všichni účastníci edukačního procesu. Plní diagnosticky formativní i </a:t>
            </a:r>
            <a:r>
              <a:rPr lang="cs-CZ" sz="2800" dirty="0" err="1"/>
              <a:t>sumativní</a:t>
            </a:r>
            <a:r>
              <a:rPr lang="cs-CZ" sz="2800" dirty="0"/>
              <a:t> účel. Poskytuje co nejkomplexnější informace o </a:t>
            </a:r>
            <a:r>
              <a:rPr lang="cs-CZ" sz="2800" b="1" dirty="0"/>
              <a:t>výsledcích dítěte</a:t>
            </a:r>
            <a:r>
              <a:rPr lang="cs-CZ" sz="2800" dirty="0"/>
              <a:t> (se zřetelem ke všem oblastem osobnosti dítěte), jeho </a:t>
            </a:r>
            <a:r>
              <a:rPr lang="cs-CZ" sz="2800" b="1" dirty="0"/>
              <a:t>pokroku a vývoji</a:t>
            </a:r>
            <a:r>
              <a:rPr lang="cs-CZ" sz="2800" dirty="0"/>
              <a:t>. Informace slouží </a:t>
            </a:r>
            <a:r>
              <a:rPr lang="cs-CZ" sz="2800" b="1" dirty="0"/>
              <a:t>dítěti, rodičům a učitelům</a:t>
            </a:r>
            <a:r>
              <a:rPr lang="cs-CZ" sz="2800" dirty="0"/>
              <a:t>, případně dalším odborníkům ke komunikaci za účelem dalšího rozvoje dítěte a úpravě výchovných a vzdělávacích strategií ve třídě mateřské školy (Syslová, Kratochvílová, Fikarová, 2018).</a:t>
            </a:r>
            <a:endParaRPr lang="cs-CZ" sz="2800" i="1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6758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540" y="447188"/>
            <a:ext cx="11611154" cy="970450"/>
          </a:xfrm>
        </p:spPr>
        <p:txBody>
          <a:bodyPr/>
          <a:lstStyle/>
          <a:p>
            <a:r>
              <a:rPr lang="cs-CZ" dirty="0"/>
              <a:t>Konstruktivistický versus pozitivistický pohled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14728" y="1742536"/>
            <a:ext cx="5189857" cy="1008601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~ Cesta a cíl</a:t>
            </a:r>
          </a:p>
          <a:p>
            <a:r>
              <a:rPr lang="cs-CZ" b="1" dirty="0"/>
              <a:t>Konstruktivistický pohled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/>
              <a:t>Důraz kladen více na proces než výsledný produkt; hodnocení má formativní charakter</a:t>
            </a:r>
          </a:p>
          <a:p>
            <a:pPr>
              <a:buFontTx/>
              <a:buChar char="-"/>
            </a:pPr>
            <a:r>
              <a:rPr lang="cs-CZ" sz="2000" dirty="0"/>
              <a:t>Strukturuje a převypráví žák</a:t>
            </a:r>
          </a:p>
          <a:p>
            <a:pPr>
              <a:buFontTx/>
              <a:buChar char="-"/>
            </a:pPr>
            <a:r>
              <a:rPr lang="cs-CZ" sz="2000" dirty="0"/>
              <a:t>Významy jednotlivých materiálů jsou proměnné v průběhu doby</a:t>
            </a:r>
          </a:p>
          <a:p>
            <a:pPr marL="0" indent="0">
              <a:buNone/>
            </a:pPr>
            <a:r>
              <a:rPr lang="cs-CZ" sz="2000" dirty="0"/>
              <a:t>     (</a:t>
            </a:r>
            <a:r>
              <a:rPr lang="cs-CZ" sz="2000" dirty="0" err="1"/>
              <a:t>Barrnett</a:t>
            </a:r>
            <a:r>
              <a:rPr lang="cs-CZ" sz="2000" dirty="0"/>
              <a:t>, </a:t>
            </a:r>
            <a:r>
              <a:rPr lang="cs-CZ" sz="2000" dirty="0" err="1"/>
              <a:t>Carney</a:t>
            </a:r>
            <a:r>
              <a:rPr lang="cs-CZ" sz="2000" dirty="0"/>
              <a:t>, 2005)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Pozitivistický pohled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/>
              <a:t>Portfolio jako nástroj, kanál, cíl</a:t>
            </a:r>
          </a:p>
          <a:p>
            <a:pPr>
              <a:buFontTx/>
              <a:buChar char="-"/>
            </a:pPr>
            <a:r>
              <a:rPr lang="cs-CZ" sz="2000" dirty="0"/>
              <a:t>Místo pro příklady žákovských prací použitých k odvození toho, k jakému výsledku v procesu učení došlo; sledování v průběhu času není podstatné</a:t>
            </a:r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Barrnett</a:t>
            </a:r>
            <a:r>
              <a:rPr lang="cs-CZ" sz="2000" dirty="0"/>
              <a:t>, </a:t>
            </a:r>
            <a:r>
              <a:rPr lang="cs-CZ" sz="2000" dirty="0" err="1"/>
              <a:t>Carney</a:t>
            </a:r>
            <a:r>
              <a:rPr lang="cs-CZ" sz="2000" dirty="0"/>
              <a:t>, 2005; </a:t>
            </a:r>
            <a:r>
              <a:rPr lang="cs-CZ" sz="2000" dirty="0" err="1"/>
              <a:t>Paulson</a:t>
            </a:r>
            <a:r>
              <a:rPr lang="cs-CZ" sz="2000" dirty="0"/>
              <a:t>, </a:t>
            </a:r>
            <a:r>
              <a:rPr lang="cs-CZ" sz="2000" dirty="0" err="1"/>
              <a:t>Paulson</a:t>
            </a:r>
            <a:r>
              <a:rPr lang="cs-CZ" sz="2000" dirty="0"/>
              <a:t>, 1994)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93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5A38B-9201-4555-B29D-D3FC7EA0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Jsou portfolia stejná nebo se liší?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ED00A7-B71C-4EB6-9721-0033CB312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Popište vlastními slovy, jaké rozdíly v portfoliích vidíte.</a:t>
            </a:r>
          </a:p>
          <a:p>
            <a:r>
              <a:rPr lang="cs-CZ" sz="3200" dirty="0"/>
              <a:t>Dala by se portfolia podle vás dělit? Jak? </a:t>
            </a:r>
          </a:p>
        </p:txBody>
      </p:sp>
    </p:spTree>
    <p:extLst>
      <p:ext uri="{BB962C8B-B14F-4D97-AF65-F5344CB8AC3E}">
        <p14:creationId xmlns:p14="http://schemas.microsoft.com/office/powerpoint/2010/main" val="11823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97BA5-09DD-4E38-88F5-F394E349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Trojí dělení (Horká a Kratochvílová, 2014)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A19A53-D01E-4AE6-893F-E1DE8DFAF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Portfolio sběrné</a:t>
            </a:r>
          </a:p>
          <a:p>
            <a:r>
              <a:rPr lang="cs-CZ" sz="3200" dirty="0"/>
              <a:t>Portfolio výběrové</a:t>
            </a:r>
          </a:p>
          <a:p>
            <a:r>
              <a:rPr lang="cs-CZ" sz="3200" dirty="0"/>
              <a:t>Portfolio diagnostické</a:t>
            </a:r>
          </a:p>
        </p:txBody>
      </p:sp>
    </p:spTree>
    <p:extLst>
      <p:ext uri="{BB962C8B-B14F-4D97-AF65-F5344CB8AC3E}">
        <p14:creationId xmlns:p14="http://schemas.microsoft.com/office/powerpoint/2010/main" val="1148686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305</TotalTime>
  <Words>1227</Words>
  <Application>Microsoft Office PowerPoint</Application>
  <PresentationFormat>Širokoúhlá obrazovka</PresentationFormat>
  <Paragraphs>115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Century Gothic</vt:lpstr>
      <vt:lpstr>Wingdings 2</vt:lpstr>
      <vt:lpstr>Citáty</vt:lpstr>
      <vt:lpstr>PRÁCE S ŽÁKOVSKÝM PORTFOLIEM</vt:lpstr>
      <vt:lpstr>Zjišťování prekonceptů, vlastní zkušenost</vt:lpstr>
      <vt:lpstr>Zjišťování prekonceptů, vlastní zkušenost</vt:lpstr>
      <vt:lpstr>Žákovské portfolio definice ČR</vt:lpstr>
      <vt:lpstr>Žákovské portfolio – definice zahraničí</vt:lpstr>
      <vt:lpstr>Diagnostický nástroj Soubor produktů dítěte</vt:lpstr>
      <vt:lpstr>Konstruktivistický versus pozitivistický pohled</vt:lpstr>
      <vt:lpstr>Jsou portfolia stejná nebo se liší? </vt:lpstr>
      <vt:lpstr>Trojí dělení (Horká a Kratochvílová, 2014)</vt:lpstr>
      <vt:lpstr>Portfolio sběrné</vt:lpstr>
      <vt:lpstr>Portfolio výběrové</vt:lpstr>
      <vt:lpstr>Portfolio diagnostické </vt:lpstr>
      <vt:lpstr>Funkce diagnostického portfolia</vt:lpstr>
      <vt:lpstr>Podoba portfolia</vt:lpstr>
      <vt:lpstr>Digitální portfolio</vt:lpstr>
      <vt:lpstr>Diskuse</vt:lpstr>
      <vt:lpstr> </vt:lpstr>
      <vt:lpstr>Opakování </vt:lpstr>
      <vt:lpstr>Zajímavá videa</vt:lpstr>
      <vt:lpstr>Zdroje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PORTFOLIEM</dc:title>
  <dc:creator>Hana Koblihová</dc:creator>
  <cp:lastModifiedBy>Trnová</cp:lastModifiedBy>
  <cp:revision>26</cp:revision>
  <dcterms:created xsi:type="dcterms:W3CDTF">2018-03-26T17:27:50Z</dcterms:created>
  <dcterms:modified xsi:type="dcterms:W3CDTF">2019-04-12T06:39:28Z</dcterms:modified>
</cp:coreProperties>
</file>