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7" r:id="rId22"/>
    <p:sldId id="298" r:id="rId23"/>
    <p:sldId id="299" r:id="rId24"/>
    <p:sldId id="296" r:id="rId25"/>
    <p:sldId id="300" r:id="rId26"/>
    <p:sldId id="301" r:id="rId27"/>
    <p:sldId id="302" r:id="rId28"/>
    <p:sldId id="303" r:id="rId29"/>
    <p:sldId id="305" r:id="rId30"/>
    <p:sldId id="304" r:id="rId31"/>
    <p:sldId id="310" r:id="rId32"/>
    <p:sldId id="306" r:id="rId33"/>
    <p:sldId id="307" r:id="rId34"/>
    <p:sldId id="309" r:id="rId35"/>
    <p:sldId id="308" r:id="rId36"/>
    <p:sldId id="277" r:id="rId37"/>
    <p:sldId id="258" r:id="rId38"/>
    <p:sldId id="260" r:id="rId39"/>
    <p:sldId id="262" r:id="rId40"/>
    <p:sldId id="263" r:id="rId41"/>
    <p:sldId id="264" r:id="rId42"/>
    <p:sldId id="265" r:id="rId43"/>
    <p:sldId id="266" r:id="rId44"/>
    <p:sldId id="312" r:id="rId45"/>
    <p:sldId id="267" r:id="rId46"/>
    <p:sldId id="311" r:id="rId47"/>
    <p:sldId id="269" r:id="rId48"/>
    <p:sldId id="270" r:id="rId49"/>
    <p:sldId id="271" r:id="rId50"/>
    <p:sldId id="272" r:id="rId51"/>
    <p:sldId id="273" r:id="rId52"/>
    <p:sldId id="314" r:id="rId53"/>
    <p:sldId id="315" r:id="rId54"/>
    <p:sldId id="316" r:id="rId55"/>
    <p:sldId id="274" r:id="rId56"/>
    <p:sldId id="276" r:id="rId57"/>
    <p:sldId id="275" r:id="rId5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1679-485C-4CE4-873C-636E15962C95}" type="datetimeFigureOut">
              <a:rPr lang="cs-CZ" smtClean="0"/>
              <a:t>24. 3. 2019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B332-28CE-4BC7-B7B8-01026B05D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619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1679-485C-4CE4-873C-636E15962C95}" type="datetimeFigureOut">
              <a:rPr lang="cs-CZ" smtClean="0"/>
              <a:t>24. 3. 2019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B332-28CE-4BC7-B7B8-01026B05D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69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1679-485C-4CE4-873C-636E15962C95}" type="datetimeFigureOut">
              <a:rPr lang="cs-CZ" smtClean="0"/>
              <a:t>24. 3. 2019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B332-28CE-4BC7-B7B8-01026B05D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038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1679-485C-4CE4-873C-636E15962C95}" type="datetimeFigureOut">
              <a:rPr lang="cs-CZ" smtClean="0"/>
              <a:t>24. 3. 2019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B332-28CE-4BC7-B7B8-01026B05D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690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1679-485C-4CE4-873C-636E15962C95}" type="datetimeFigureOut">
              <a:rPr lang="cs-CZ" smtClean="0"/>
              <a:t>24. 3. 2019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B332-28CE-4BC7-B7B8-01026B05D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525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1679-485C-4CE4-873C-636E15962C95}" type="datetimeFigureOut">
              <a:rPr lang="cs-CZ" smtClean="0"/>
              <a:t>24. 3. 2019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B332-28CE-4BC7-B7B8-01026B05D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59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1679-485C-4CE4-873C-636E15962C95}" type="datetimeFigureOut">
              <a:rPr lang="cs-CZ" smtClean="0"/>
              <a:t>24. 3. 2019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B332-28CE-4BC7-B7B8-01026B05D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897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1679-485C-4CE4-873C-636E15962C95}" type="datetimeFigureOut">
              <a:rPr lang="cs-CZ" smtClean="0"/>
              <a:t>24. 3. 2019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B332-28CE-4BC7-B7B8-01026B05D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95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1679-485C-4CE4-873C-636E15962C95}" type="datetimeFigureOut">
              <a:rPr lang="cs-CZ" smtClean="0"/>
              <a:t>24. 3. 2019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B332-28CE-4BC7-B7B8-01026B05D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54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1679-485C-4CE4-873C-636E15962C95}" type="datetimeFigureOut">
              <a:rPr lang="cs-CZ" smtClean="0"/>
              <a:t>24. 3. 2019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B332-28CE-4BC7-B7B8-01026B05D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74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1679-485C-4CE4-873C-636E15962C95}" type="datetimeFigureOut">
              <a:rPr lang="cs-CZ" smtClean="0"/>
              <a:t>24. 3. 2019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B332-28CE-4BC7-B7B8-01026B05D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36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1679-485C-4CE4-873C-636E15962C95}" type="datetimeFigureOut">
              <a:rPr lang="cs-CZ" smtClean="0"/>
              <a:t>24. 3. 2019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BB332-28CE-4BC7-B7B8-01026B05D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54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tevrenevzdelavani.cz/aliance-ov/" TargetMode="External"/><Relationship Id="rId2" Type="http://schemas.openxmlformats.org/officeDocument/2006/relationships/hyperlink" Target="http://bit.ly/1sFikJ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psv.cz/files/clanky/21499/Strategie_DG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QPbVHJ" TargetMode="External"/><Relationship Id="rId2" Type="http://schemas.openxmlformats.org/officeDocument/2006/relationships/hyperlink" Target="https://www.standardkonektivity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lefnula.com/jak-splnit-standard-konektivity-skol.c-320.html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clanky.rvp.cz/clanek/c/Z/21071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clanky.rvp.cz/clanek/c/z/21085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file/36202/" TargetMode="External"/><Relationship Id="rId2" Type="http://schemas.openxmlformats.org/officeDocument/2006/relationships/hyperlink" Target="http://www.msmt.cz/vzdelavani/dalsi-vzdelavani/standardy-a-metodicka-doporuceni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oolweb.cz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file/36198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spomocnik.rvp.cz/clanek/21855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skola21.rvp.cz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eativecommons.cz/" TargetMode="External"/><Relationship Id="rId2" Type="http://schemas.openxmlformats.org/officeDocument/2006/relationships/hyperlink" Target="https://creativecommons.org/choose/?lang=cs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icr.cz/cz/Aktuality/Tematicka-zprava-Vyuzivani-digitalnich-technologi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v.cz/t/standardy-ovo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folio.rvp.cz/view/view.php?id=13123" TargetMode="External"/><Relationship Id="rId2" Type="http://schemas.openxmlformats.org/officeDocument/2006/relationships/hyperlink" Target="http://www.nuv.cz/t/revize-rvp-ict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icr.cz/cz/Aktuality/Tematicka-zprava-Rozvoj-informacni-gramotnosti-na" TargetMode="External"/><Relationship Id="rId2" Type="http://schemas.openxmlformats.org/officeDocument/2006/relationships/hyperlink" Target="http://www.niqes.cz/Metodika-gramotnosti/Metodika-pro-hodnoceni-rozvoje-informacni-gramotno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eknihy.knihovna.cz/" TargetMode="External"/><Relationship Id="rId2" Type="http://schemas.openxmlformats.org/officeDocument/2006/relationships/hyperlink" Target="https://digifolio.rvp.cz/artefact/file/download.php?file=82137&amp;view=13123&amp;view=1312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astroje.knihovna.cz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b="1" dirty="0" smtClean="0"/>
              <a:t>Technologie a vzdělávání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Mgr. Pavlína Mazáčová, Ph.D.</a:t>
            </a:r>
          </a:p>
          <a:p>
            <a:r>
              <a:rPr lang="cs-CZ" dirty="0" smtClean="0"/>
              <a:t>Kabinet informačních studií a knihovnictví FF MU </a:t>
            </a:r>
            <a:endParaRPr lang="cs-CZ" dirty="0" smtClean="0"/>
          </a:p>
          <a:p>
            <a:r>
              <a:rPr lang="cs-CZ" dirty="0" smtClean="0"/>
              <a:t>pmazacov@phil.muni.cz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3857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Formy rozvoje digitální gramotnosti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Tři </a:t>
            </a:r>
            <a:r>
              <a:rPr lang="cs-CZ" dirty="0"/>
              <a:t>základní cesty: </a:t>
            </a:r>
            <a:endParaRPr lang="cs-CZ" dirty="0" smtClean="0"/>
          </a:p>
          <a:p>
            <a:r>
              <a:rPr lang="cs-CZ" b="1" dirty="0" smtClean="0"/>
              <a:t>1. informální </a:t>
            </a:r>
            <a:r>
              <a:rPr lang="cs-CZ" b="1" dirty="0"/>
              <a:t>učení</a:t>
            </a:r>
            <a:r>
              <a:rPr lang="cs-CZ" dirty="0"/>
              <a:t> na individuální úrovni (např. metodou pokus – omyl), </a:t>
            </a:r>
            <a:endParaRPr lang="cs-CZ" dirty="0" smtClean="0"/>
          </a:p>
          <a:p>
            <a:r>
              <a:rPr lang="cs-CZ" b="1" dirty="0" smtClean="0"/>
              <a:t>2. učení </a:t>
            </a:r>
            <a:r>
              <a:rPr lang="cs-CZ" b="1" dirty="0"/>
              <a:t>prostřednictvím neformálních komunit </a:t>
            </a:r>
            <a:r>
              <a:rPr lang="cs-CZ" dirty="0"/>
              <a:t>(skupina přátel, rodina, zájmový klub, knihovna, online komunity), </a:t>
            </a:r>
            <a:endParaRPr lang="cs-CZ" dirty="0" smtClean="0"/>
          </a:p>
          <a:p>
            <a:r>
              <a:rPr lang="cs-CZ" b="1" dirty="0" smtClean="0"/>
              <a:t>3. formalizované </a:t>
            </a:r>
            <a:r>
              <a:rPr lang="cs-CZ" b="1" dirty="0"/>
              <a:t>vzdělávání </a:t>
            </a:r>
            <a:r>
              <a:rPr lang="cs-CZ" dirty="0"/>
              <a:t>(pomocí manuálů, školní výuky či oficiálních kurzů). </a:t>
            </a:r>
            <a:endParaRPr lang="cs-CZ" dirty="0" smtClean="0"/>
          </a:p>
          <a:p>
            <a:endParaRPr lang="cs-CZ" dirty="0"/>
          </a:p>
          <a:p>
            <a:r>
              <a:rPr lang="cs-CZ" i="1" dirty="0" smtClean="0">
                <a:solidFill>
                  <a:srgbClr val="00B050"/>
                </a:solidFill>
              </a:rPr>
              <a:t>OT.: Jaká jsou pozitiva / negativa každé z těchto cest?</a:t>
            </a:r>
            <a:endParaRPr lang="cs-CZ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06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Oblasti realizace forem digitálního vzdělávání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A) Oblast </a:t>
            </a:r>
            <a:r>
              <a:rPr lang="cs-CZ" b="1" dirty="0"/>
              <a:t>počátečního vzdělávání </a:t>
            </a:r>
            <a:r>
              <a:rPr lang="cs-CZ" dirty="0" smtClean="0"/>
              <a:t>zaměřena </a:t>
            </a:r>
            <a:r>
              <a:rPr lang="cs-CZ" dirty="0"/>
              <a:t>především na rozvoj DG </a:t>
            </a:r>
            <a:r>
              <a:rPr lang="cs-CZ" b="1" dirty="0"/>
              <a:t>pomocí formálního vzdělávání</a:t>
            </a:r>
            <a:r>
              <a:rPr lang="cs-CZ" b="1" dirty="0" smtClean="0"/>
              <a:t>.</a:t>
            </a:r>
          </a:p>
          <a:p>
            <a:pPr lvl="1"/>
            <a:r>
              <a:rPr lang="cs-CZ" b="1" dirty="0" smtClean="0"/>
              <a:t>Rozdíly v úrovni DG mezi jedinci</a:t>
            </a:r>
          </a:p>
          <a:p>
            <a:pPr lvl="1"/>
            <a:r>
              <a:rPr lang="cs-CZ" b="1" dirty="0" smtClean="0"/>
              <a:t>Digitální exkluze (sociální e.)</a:t>
            </a:r>
          </a:p>
          <a:p>
            <a:pPr lvl="1"/>
            <a:r>
              <a:rPr lang="cs-CZ" b="1" dirty="0" smtClean="0"/>
              <a:t>Digitální propast (sociální p.)</a:t>
            </a:r>
          </a:p>
          <a:p>
            <a:pPr marL="0" indent="0">
              <a:buNone/>
            </a:pPr>
            <a:r>
              <a:rPr lang="cs-CZ" dirty="0"/>
              <a:t>Počáteční vzdělávání by mělo usilovat o </a:t>
            </a:r>
            <a:r>
              <a:rPr lang="cs-CZ" b="1" dirty="0"/>
              <a:t>vyrovnání rozdílů</a:t>
            </a:r>
            <a:r>
              <a:rPr lang="cs-CZ" dirty="0"/>
              <a:t> a předcházet tak digitálnímu vyloučení.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Všichni </a:t>
            </a:r>
            <a:r>
              <a:rPr lang="cs-CZ" dirty="0"/>
              <a:t>absolventi </a:t>
            </a:r>
            <a:r>
              <a:rPr lang="cs-CZ" dirty="0" smtClean="0"/>
              <a:t>by měli mít alespoň </a:t>
            </a:r>
            <a:r>
              <a:rPr lang="cs-CZ" dirty="0"/>
              <a:t>takovou úroveň DG, aby byli schopni pokračovat </a:t>
            </a:r>
            <a:r>
              <a:rPr lang="cs-CZ" b="1" dirty="0"/>
              <a:t>celoživotním učením </a:t>
            </a:r>
            <a:r>
              <a:rPr lang="cs-CZ" dirty="0"/>
              <a:t>v této oblasti, a reagovat tak flexibilně na technologický vývoj i změnu své pozice na trhu práce a v osobním životě (rodičovství apod.). </a:t>
            </a:r>
            <a:endParaRPr lang="cs-CZ" b="1" dirty="0" smtClean="0"/>
          </a:p>
          <a:p>
            <a:pPr lvl="1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10244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Oblasti realizace forem digitálního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2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B) Oblast </a:t>
            </a:r>
            <a:r>
              <a:rPr lang="cs-CZ" b="1" dirty="0"/>
              <a:t>dalšího </a:t>
            </a:r>
            <a:r>
              <a:rPr lang="cs-CZ" b="1" dirty="0" smtClean="0"/>
              <a:t>vzdělávání </a:t>
            </a:r>
            <a:r>
              <a:rPr lang="cs-CZ" dirty="0"/>
              <a:t>reaguje na </a:t>
            </a:r>
            <a:r>
              <a:rPr lang="cs-CZ" b="1" dirty="0"/>
              <a:t>potřeby doplnění </a:t>
            </a:r>
            <a:r>
              <a:rPr lang="cs-CZ" dirty="0"/>
              <a:t>znalostí a dovedností získaných v počátečním vzdělávání</a:t>
            </a:r>
            <a:r>
              <a:rPr lang="cs-CZ" dirty="0" smtClean="0"/>
              <a:t>.</a:t>
            </a:r>
          </a:p>
          <a:p>
            <a:pPr>
              <a:buFontTx/>
              <a:buChar char="-"/>
            </a:pPr>
            <a:r>
              <a:rPr lang="cs-CZ" dirty="0" smtClean="0"/>
              <a:t>zněny </a:t>
            </a:r>
            <a:r>
              <a:rPr lang="cs-CZ" dirty="0"/>
              <a:t>podmínek na trhu práce, </a:t>
            </a:r>
            <a:r>
              <a:rPr lang="cs-CZ" dirty="0" smtClean="0"/>
              <a:t>ztráta </a:t>
            </a:r>
            <a:r>
              <a:rPr lang="cs-CZ" dirty="0"/>
              <a:t>zaměstnání, </a:t>
            </a:r>
            <a:r>
              <a:rPr lang="cs-CZ" dirty="0" smtClean="0"/>
              <a:t>vývoj </a:t>
            </a:r>
            <a:r>
              <a:rPr lang="cs-CZ" dirty="0"/>
              <a:t>technologií, </a:t>
            </a:r>
            <a:r>
              <a:rPr lang="cs-CZ" dirty="0" smtClean="0"/>
              <a:t>potřeba </a:t>
            </a:r>
            <a:r>
              <a:rPr lang="cs-CZ" dirty="0"/>
              <a:t>zvyšování konkurenceschopnosti podniků atd.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probíhá </a:t>
            </a:r>
            <a:r>
              <a:rPr lang="cs-CZ" dirty="0"/>
              <a:t>na úrovni formálního vzdělávání (v institucích školského </a:t>
            </a:r>
            <a:r>
              <a:rPr lang="cs-CZ" dirty="0" smtClean="0"/>
              <a:t>systému</a:t>
            </a:r>
            <a:r>
              <a:rPr lang="cs-CZ" dirty="0"/>
              <a:t>, knihovnách, formálními kurzy ve skupinách atd</a:t>
            </a:r>
            <a:r>
              <a:rPr lang="cs-CZ" dirty="0" smtClean="0"/>
              <a:t>.).</a:t>
            </a:r>
          </a:p>
          <a:p>
            <a:pPr>
              <a:buFontTx/>
              <a:buChar char="-"/>
            </a:pPr>
            <a:r>
              <a:rPr lang="cs-CZ" dirty="0"/>
              <a:t>probíhá i formou individuálního učení a v rámci neformálních komunit (např. v rodině či v práci, knihovně). </a:t>
            </a:r>
            <a:endParaRPr lang="cs-CZ" dirty="0" smtClean="0"/>
          </a:p>
          <a:p>
            <a:pPr marL="0" indent="0">
              <a:buNone/>
            </a:pPr>
            <a:r>
              <a:rPr lang="cs-CZ" b="1" dirty="0"/>
              <a:t>Souhra mezi formálním vzděláváním, učením na individuální úrovni i v rámci neformálních komunit</a:t>
            </a:r>
            <a:r>
              <a:rPr lang="cs-CZ" dirty="0"/>
              <a:t>, a to v obou vzdělávacích oblastech (počáteční i další vzdělávání), je naprosto nezbytná pro efektivní proces celoživotního </a:t>
            </a:r>
            <a:r>
              <a:rPr lang="cs-CZ" dirty="0" smtClean="0"/>
              <a:t>učení.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5604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Stav digitální gramotnosti v ČR a potřeby jejího rozvoje </a:t>
            </a:r>
            <a:r>
              <a:rPr lang="cs-CZ" dirty="0" smtClean="0"/>
              <a:t>(zdroje dat)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Informační společnost v číslech 2014</a:t>
            </a:r>
            <a:r>
              <a:rPr lang="cs-CZ" dirty="0"/>
              <a:t>, </a:t>
            </a:r>
            <a:r>
              <a:rPr lang="cs-CZ" b="1" dirty="0" smtClean="0"/>
              <a:t>ČSÚ</a:t>
            </a:r>
            <a:r>
              <a:rPr lang="cs-CZ" dirty="0" smtClean="0"/>
              <a:t> </a:t>
            </a:r>
            <a:r>
              <a:rPr lang="cs-CZ" dirty="0"/>
              <a:t>– publikace poskytuje základní informace o stavu a vývoji používání moderních informačních a komunikačních technologií v hlavních oblastech naší společnosti. Konkrétní statistické údaje jsou určující pro navrhované intervence. </a:t>
            </a:r>
            <a:r>
              <a:rPr lang="cs-CZ" dirty="0" smtClean="0"/>
              <a:t></a:t>
            </a:r>
          </a:p>
          <a:p>
            <a:r>
              <a:rPr lang="cs-CZ" b="1" dirty="0" smtClean="0"/>
              <a:t>Studie </a:t>
            </a:r>
            <a:r>
              <a:rPr lang="cs-CZ" b="1" dirty="0"/>
              <a:t>PIAAC, </a:t>
            </a:r>
            <a:r>
              <a:rPr lang="cs-CZ" b="1" dirty="0" smtClean="0"/>
              <a:t>OECD </a:t>
            </a:r>
            <a:r>
              <a:rPr lang="cs-CZ" dirty="0"/>
              <a:t>– mezinárodní studie realizovaná poprvé v letech 2011–2013 v 25 zemích světa. Data vypovídají o stavu digitálních kompetencí v dospělé populaci na základě reprezentativního vzorku osob ve věku 16–65 let. Měření probíhalo formou přímého testování základních dovedností v práci s počítačem. Studie identifikuje segmenty populace, které čelí digitálnímu vyloučení, protože nezvládají základní operace s počítačem. Z dat však není možné určit detailnější stav digitálních kompetencí využitelných na trhu práce. </a:t>
            </a:r>
            <a:r>
              <a:rPr lang="cs-CZ" dirty="0" smtClean="0"/>
              <a:t></a:t>
            </a:r>
          </a:p>
          <a:p>
            <a:r>
              <a:rPr lang="cs-CZ" b="1" dirty="0" smtClean="0"/>
              <a:t>Studie </a:t>
            </a:r>
            <a:r>
              <a:rPr lang="cs-CZ" b="1" dirty="0"/>
              <a:t>ICILS 2013, Česká školní </a:t>
            </a:r>
            <a:r>
              <a:rPr lang="cs-CZ" b="1" dirty="0" smtClean="0"/>
              <a:t>inspekce </a:t>
            </a:r>
            <a:r>
              <a:rPr lang="cs-CZ" dirty="0"/>
              <a:t>– mezinárodní studie mapující digitální gramotnost mezi žáky 8. tříd ZŠ a ekvivalentních ročníků víceletých gymnázií v kontextu jejich školního i rodinného zázemí. Studie probíhá opakovaně v 19 zemích světa. Metodika přímého testování je srovnatelná se studií PIAAC. </a:t>
            </a:r>
          </a:p>
        </p:txBody>
      </p:sp>
    </p:spTree>
    <p:extLst>
      <p:ext uri="{BB962C8B-B14F-4D97-AF65-F5344CB8AC3E}">
        <p14:creationId xmlns:p14="http://schemas.microsoft.com/office/powerpoint/2010/main" val="4126813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Stav digitální gramotnosti v ČR a potřeby jejího rozvoje </a:t>
            </a:r>
            <a:r>
              <a:rPr lang="cs-CZ" dirty="0"/>
              <a:t>(zdroje dat)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EU </a:t>
            </a:r>
            <a:r>
              <a:rPr lang="cs-CZ" b="1" dirty="0" err="1"/>
              <a:t>Kids</a:t>
            </a:r>
            <a:r>
              <a:rPr lang="cs-CZ" b="1" dirty="0"/>
              <a:t> </a:t>
            </a:r>
            <a:r>
              <a:rPr lang="cs-CZ" b="1" dirty="0" smtClean="0"/>
              <a:t>Online </a:t>
            </a:r>
            <a:r>
              <a:rPr lang="cs-CZ" dirty="0"/>
              <a:t>– mezinárodní studie o užívání internetu mezi dětmi, počítačové gramotnosti dětí a vnímání online rizik a způsobů bezpečnostních postupů. Projektu se účastní 25 evropských zemí, v České republice je projekt realizován na Fakultě sociálních studií Masarykovy univerzity. </a:t>
            </a:r>
            <a:endParaRPr lang="cs-CZ" dirty="0" smtClean="0"/>
          </a:p>
          <a:p>
            <a:r>
              <a:rPr lang="cs-CZ" b="1" dirty="0" smtClean="0"/>
              <a:t>Výsledky zkoušek ECDL, ČSKI </a:t>
            </a:r>
            <a:r>
              <a:rPr lang="cs-CZ" dirty="0" smtClean="0"/>
              <a:t>– výsledky popisují především úroveň digitálních kompetencí potřebných </a:t>
            </a:r>
            <a:r>
              <a:rPr lang="cs-CZ" dirty="0"/>
              <a:t>pro trh práce, zejména těch přenositelných. Koncept je používán od roku 1997 a stal se jedním z východisek pro vytváření rámce digitálních kompetencí DIGCOMP. Získaná data zahrnují všechny věkové, profesní i sociální skupiny, přesto je nelze chápat jako reprezentativní, protože výběr osob je dán principem nabídky a poptávky po ECDL zkouškách. </a:t>
            </a:r>
            <a:endParaRPr lang="cs-CZ" dirty="0" smtClean="0"/>
          </a:p>
          <a:p>
            <a:r>
              <a:rPr lang="cs-CZ" b="1" dirty="0" smtClean="0"/>
              <a:t>Zprávy </a:t>
            </a:r>
            <a:r>
              <a:rPr lang="cs-CZ" b="1" dirty="0"/>
              <a:t>Světového projektu o internetu </a:t>
            </a:r>
            <a:r>
              <a:rPr lang="cs-CZ" dirty="0"/>
              <a:t>(</a:t>
            </a:r>
            <a:r>
              <a:rPr lang="cs-CZ" dirty="0" err="1"/>
              <a:t>World</a:t>
            </a:r>
            <a:r>
              <a:rPr lang="cs-CZ" dirty="0"/>
              <a:t> Internet Project – </a:t>
            </a:r>
            <a:r>
              <a:rPr lang="cs-CZ" dirty="0" smtClean="0"/>
              <a:t>WIP) </a:t>
            </a:r>
            <a:r>
              <a:rPr lang="cs-CZ" dirty="0"/>
              <a:t>– mezinárodní výzkumná aktivita probíhající ve více než čtyřiceti zemích na všech kontinentech, data za ČR jsou k dispozici za roky 2005–2008 a 2014. Obsahuje zejména informace o sebehodnocení, deklarovaném vlivu užívání a neužívání internetu na kvalitu života, informace o sociodemografické distribuci digitálního začlenění a míře užívání dílčích funkcí internetu. </a:t>
            </a:r>
          </a:p>
        </p:txBody>
      </p:sp>
    </p:spTree>
    <p:extLst>
      <p:ext uri="{BB962C8B-B14F-4D97-AF65-F5344CB8AC3E}">
        <p14:creationId xmlns:p14="http://schemas.microsoft.com/office/powerpoint/2010/main" val="3324910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Stav digitální gramotnosti v ČR a potřeby jejího rozvoje </a:t>
            </a:r>
            <a:r>
              <a:rPr lang="cs-CZ" dirty="0"/>
              <a:t>(zdroje dat)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Bill </a:t>
            </a:r>
            <a:r>
              <a:rPr lang="cs-CZ" b="1" dirty="0"/>
              <a:t>and Melinda Gates </a:t>
            </a:r>
            <a:r>
              <a:rPr lang="cs-CZ" b="1" dirty="0" err="1"/>
              <a:t>Foundation</a:t>
            </a:r>
            <a:r>
              <a:rPr lang="cs-CZ" b="1" dirty="0"/>
              <a:t> </a:t>
            </a:r>
            <a:r>
              <a:rPr lang="cs-CZ" dirty="0"/>
              <a:t>– rozsáhlý průzkum využívání internetu v evropských knihovnách, který mapuje názory uživatelů na přínosy informačních a komunikačních technologií ve veřejných knihovnách v České </a:t>
            </a:r>
            <a:r>
              <a:rPr lang="cs-CZ" dirty="0" smtClean="0"/>
              <a:t>republice </a:t>
            </a:r>
            <a:r>
              <a:rPr lang="cs-CZ" dirty="0"/>
              <a:t>prokázal pozitivní vliv na kvalitu života, viz závěrečná zpráva za ČR z března 2014; viz přehled v rámci </a:t>
            </a:r>
            <a:r>
              <a:rPr lang="cs-CZ" dirty="0" smtClean="0"/>
              <a:t>Evropy</a:t>
            </a:r>
          </a:p>
          <a:p>
            <a:r>
              <a:rPr lang="cs-CZ" b="1" dirty="0" smtClean="0"/>
              <a:t>Tematické zprávy ČŠI </a:t>
            </a:r>
            <a:r>
              <a:rPr lang="cs-CZ" dirty="0" smtClean="0"/>
              <a:t>týkající se digitální a informační gramotnosti žáků (a učitelů) – poslední z r.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6418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Stav digitální gramotnosti v </a:t>
            </a:r>
            <a:r>
              <a:rPr lang="cs-CZ" b="1" dirty="0" smtClean="0"/>
              <a:t>ČR </a:t>
            </a:r>
            <a:r>
              <a:rPr lang="cs-CZ" dirty="0" smtClean="0"/>
              <a:t>(data)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00B050"/>
                </a:solidFill>
              </a:rPr>
              <a:t>OT.: Které skutečnosti mají dle vás klíčový vliv na digitální gramotnost jedince?  </a:t>
            </a:r>
            <a:endParaRPr lang="cs-CZ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39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Stav digitální gramotnosti v ČR </a:t>
            </a:r>
            <a:r>
              <a:rPr lang="cs-CZ" dirty="0" smtClean="0"/>
              <a:t>(data)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O celkovém stavu DG v české populaci </a:t>
            </a:r>
            <a:r>
              <a:rPr lang="cs-CZ" b="1" dirty="0"/>
              <a:t>nemáme dostatek </a:t>
            </a:r>
            <a:r>
              <a:rPr lang="cs-CZ" b="1" dirty="0" smtClean="0"/>
              <a:t>informací </a:t>
            </a:r>
            <a:r>
              <a:rPr lang="cs-CZ" dirty="0" smtClean="0"/>
              <a:t>-  </a:t>
            </a:r>
            <a:r>
              <a:rPr lang="cs-CZ" dirty="0"/>
              <a:t>tomuto tématu nebyla v minulosti věnovaná dostatečná pozornost</a:t>
            </a:r>
            <a:r>
              <a:rPr lang="cs-CZ" dirty="0" smtClean="0"/>
              <a:t>.</a:t>
            </a:r>
          </a:p>
          <a:p>
            <a:r>
              <a:rPr lang="cs-CZ" dirty="0" smtClean="0"/>
              <a:t>DG </a:t>
            </a:r>
            <a:r>
              <a:rPr lang="cs-CZ" dirty="0"/>
              <a:t>je v jednotlivých dimenzích </a:t>
            </a:r>
            <a:r>
              <a:rPr lang="cs-CZ" b="1" dirty="0"/>
              <a:t>rozvinuta značně nerovnoměrně</a:t>
            </a:r>
            <a:r>
              <a:rPr lang="cs-CZ" dirty="0"/>
              <a:t>, mezi segmenty populace jsou velké rozdíly. </a:t>
            </a:r>
            <a:endParaRPr lang="cs-CZ" dirty="0" smtClean="0"/>
          </a:p>
          <a:p>
            <a:r>
              <a:rPr lang="cs-CZ" dirty="0" smtClean="0"/>
              <a:t>Obecně </a:t>
            </a:r>
            <a:r>
              <a:rPr lang="cs-CZ" dirty="0"/>
              <a:t>platí, že ve všech dimenzích DG jsou stabilně </a:t>
            </a:r>
            <a:r>
              <a:rPr lang="cs-CZ" b="1" dirty="0"/>
              <a:t>největší rozdíly </a:t>
            </a:r>
            <a:r>
              <a:rPr lang="cs-CZ" dirty="0"/>
              <a:t>mezi jednotlivci podle </a:t>
            </a:r>
            <a:r>
              <a:rPr lang="cs-CZ" b="1" dirty="0"/>
              <a:t>dosaženého vzdělání</a:t>
            </a:r>
            <a:r>
              <a:rPr lang="cs-CZ" b="1" dirty="0" smtClean="0"/>
              <a:t>.</a:t>
            </a:r>
          </a:p>
          <a:p>
            <a:r>
              <a:rPr lang="cs-CZ" b="1" dirty="0" smtClean="0"/>
              <a:t>Rozdíly </a:t>
            </a:r>
            <a:r>
              <a:rPr lang="cs-CZ" b="1" dirty="0"/>
              <a:t>na základě věku a pohlaví </a:t>
            </a:r>
            <a:r>
              <a:rPr lang="cs-CZ" dirty="0"/>
              <a:t>se vyskytují pouze v některých dimenzích DG. </a:t>
            </a:r>
            <a:endParaRPr lang="cs-CZ" dirty="0" smtClean="0"/>
          </a:p>
          <a:p>
            <a:r>
              <a:rPr lang="cs-CZ" dirty="0" smtClean="0"/>
              <a:t>Problémem </a:t>
            </a:r>
            <a:r>
              <a:rPr lang="cs-CZ" dirty="0"/>
              <a:t>pro určení ohrožených skupin populace může být i </a:t>
            </a:r>
            <a:r>
              <a:rPr lang="cs-CZ" b="1" dirty="0"/>
              <a:t>nedostatečná spolehlivost </a:t>
            </a:r>
            <a:r>
              <a:rPr lang="cs-CZ" b="1" dirty="0" smtClean="0"/>
              <a:t>dat = data </a:t>
            </a:r>
            <a:r>
              <a:rPr lang="cs-CZ" dirty="0"/>
              <a:t>vycházející </a:t>
            </a:r>
            <a:r>
              <a:rPr lang="cs-CZ" b="1" dirty="0"/>
              <a:t>ze sebehodnocení </a:t>
            </a:r>
            <a:r>
              <a:rPr lang="cs-CZ" dirty="0"/>
              <a:t>jsou zatížena nadhodnocováním u mužů a mladších jednotlivců. </a:t>
            </a:r>
            <a:endParaRPr lang="cs-CZ" dirty="0" smtClean="0"/>
          </a:p>
          <a:p>
            <a:r>
              <a:rPr lang="cs-CZ" dirty="0" smtClean="0"/>
              <a:t>Data </a:t>
            </a:r>
            <a:r>
              <a:rPr lang="cs-CZ" dirty="0"/>
              <a:t>z praktických testů digitálních kompetencí jsou v tomto ohledu přesnější, velmi často se však zaměřují na testování dílčích kompetencí a neposkytují informace pro určení úrovně motivační a strategické dimenze. </a:t>
            </a:r>
          </a:p>
        </p:txBody>
      </p:sp>
    </p:spTree>
    <p:extLst>
      <p:ext uri="{BB962C8B-B14F-4D97-AF65-F5344CB8AC3E}">
        <p14:creationId xmlns:p14="http://schemas.microsoft.com/office/powerpoint/2010/main" val="3150965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Fyzický přístup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1624"/>
            <a:ext cx="10515600" cy="4943475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Podle </a:t>
            </a:r>
            <a:r>
              <a:rPr lang="cs-CZ" dirty="0"/>
              <a:t>dat ČSÚ byl v roce 2013 počítač dostupný v 74 % českých domácností a internet v 73 % domácností, což odpovídá evropskému průměru, který činí podle ČSÚ 75 % (ČSÚ </a:t>
            </a:r>
            <a:r>
              <a:rPr lang="cs-CZ" dirty="0" smtClean="0"/>
              <a:t>2013). </a:t>
            </a:r>
          </a:p>
          <a:p>
            <a:r>
              <a:rPr lang="cs-CZ" dirty="0" smtClean="0"/>
              <a:t>Procento </a:t>
            </a:r>
            <a:r>
              <a:rPr lang="cs-CZ" dirty="0"/>
              <a:t>uživatelů internetu se neustále mírně zvyšuje, v roce 2013 to bylo 70 % české populace starší 16 let. </a:t>
            </a:r>
            <a:endParaRPr lang="cs-CZ" dirty="0" smtClean="0"/>
          </a:p>
          <a:p>
            <a:r>
              <a:rPr lang="cs-CZ" dirty="0" smtClean="0"/>
              <a:t>Vlastnictví </a:t>
            </a:r>
            <a:r>
              <a:rPr lang="cs-CZ" dirty="0"/>
              <a:t>počítače je výrazně méně časté u nejnižších příjmových skupin (v té nejnižší má počítač pouze 30 % domácností). </a:t>
            </a:r>
            <a:endParaRPr lang="cs-CZ" dirty="0" smtClean="0"/>
          </a:p>
          <a:p>
            <a:r>
              <a:rPr lang="cs-CZ" dirty="0" smtClean="0"/>
              <a:t>Sociálně </a:t>
            </a:r>
            <a:r>
              <a:rPr lang="cs-CZ" dirty="0"/>
              <a:t>vyloučení jsou v tomto směru nejohroženější skupinou. </a:t>
            </a:r>
            <a:endParaRPr lang="cs-CZ" dirty="0" smtClean="0"/>
          </a:p>
          <a:p>
            <a:r>
              <a:rPr lang="cs-CZ" dirty="0" smtClean="0"/>
              <a:t>Absenci </a:t>
            </a:r>
            <a:r>
              <a:rPr lang="cs-CZ" dirty="0"/>
              <a:t>fyzického přístupu k počítači s internetem uvádí jako důvod k nepoužívání internetu 22 % jeho neuživatelů (WIP ČR). </a:t>
            </a:r>
            <a:endParaRPr lang="cs-CZ" dirty="0" smtClean="0"/>
          </a:p>
          <a:p>
            <a:r>
              <a:rPr lang="cs-CZ" b="1" dirty="0" smtClean="0"/>
              <a:t>Častější </a:t>
            </a:r>
            <a:r>
              <a:rPr lang="cs-CZ" b="1" dirty="0"/>
              <a:t>překážkou neužívání internetu je však nedostatečná digitální gramotnost</a:t>
            </a:r>
            <a:r>
              <a:rPr lang="cs-CZ" dirty="0"/>
              <a:t>, kterou uvádí třetina českých neuživatelů.</a:t>
            </a:r>
          </a:p>
        </p:txBody>
      </p:sp>
    </p:spTree>
    <p:extLst>
      <p:ext uri="{BB962C8B-B14F-4D97-AF65-F5344CB8AC3E}">
        <p14:creationId xmlns:p14="http://schemas.microsoft.com/office/powerpoint/2010/main" val="2297815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Fyzický přístup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71613"/>
            <a:ext cx="10515600" cy="507206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Významným přínosem pro odstranění digitální propasti v přístupu obyvatel ČR k internetu jsou </a:t>
            </a:r>
            <a:r>
              <a:rPr lang="cs-CZ" b="1" dirty="0"/>
              <a:t>aktivity knihoven poskytujících veřejné a informační služby. </a:t>
            </a:r>
            <a:endParaRPr lang="cs-CZ" b="1" dirty="0" smtClean="0"/>
          </a:p>
          <a:p>
            <a:r>
              <a:rPr lang="cs-CZ" b="1" dirty="0" smtClean="0"/>
              <a:t>Knihovní </a:t>
            </a:r>
            <a:r>
              <a:rPr lang="cs-CZ" b="1" dirty="0"/>
              <a:t>zákon č. 257/2001 Sb</a:t>
            </a:r>
            <a:r>
              <a:rPr lang="cs-CZ" dirty="0"/>
              <a:t>. ukládá provozovatelům knihoven umožnit bezplatný přístup k internetu všem bez rozdílu, zvláštní důraz pak je kladen na zpřístupnění informací z veřejné správy. </a:t>
            </a:r>
            <a:endParaRPr lang="cs-CZ" dirty="0" smtClean="0"/>
          </a:p>
          <a:p>
            <a:r>
              <a:rPr lang="cs-CZ" b="1" dirty="0" smtClean="0"/>
              <a:t>Cca </a:t>
            </a:r>
            <a:r>
              <a:rPr lang="cs-CZ" b="1" dirty="0"/>
              <a:t>6 000 knihoven </a:t>
            </a:r>
            <a:r>
              <a:rPr lang="cs-CZ" dirty="0" smtClean="0"/>
              <a:t>nabízí </a:t>
            </a:r>
            <a:r>
              <a:rPr lang="cs-CZ" dirty="0"/>
              <a:t>bezplatný přístup k internetu všem obyvatelům ČR nezávisle na jejich ekonomické či sociální situaci. </a:t>
            </a:r>
            <a:endParaRPr lang="cs-CZ" dirty="0" smtClean="0"/>
          </a:p>
          <a:p>
            <a:r>
              <a:rPr lang="cs-CZ" dirty="0" smtClean="0"/>
              <a:t>Jednou </a:t>
            </a:r>
            <a:r>
              <a:rPr lang="cs-CZ" dirty="0"/>
              <a:t>z podstatných skupin návštěvníků knihoven jsou </a:t>
            </a:r>
            <a:r>
              <a:rPr lang="cs-CZ" b="1" dirty="0"/>
              <a:t>osoby ohrožené sociálním vyloučením. </a:t>
            </a:r>
            <a:endParaRPr lang="cs-CZ" b="1" dirty="0" smtClean="0"/>
          </a:p>
          <a:p>
            <a:r>
              <a:rPr lang="cs-CZ" dirty="0" smtClean="0"/>
              <a:t>Jedná </a:t>
            </a:r>
            <a:r>
              <a:rPr lang="cs-CZ" dirty="0"/>
              <a:t>se o síť nízkoprahových zařízení, která jsou rovnoměrně rozložena po celém území státu a jsou snadno dostupná všem obyvatelům. Ročně je evidováno cca 3 mil. návštěvníků.</a:t>
            </a:r>
          </a:p>
        </p:txBody>
      </p:sp>
    </p:spTree>
    <p:extLst>
      <p:ext uri="{BB962C8B-B14F-4D97-AF65-F5344CB8AC3E}">
        <p14:creationId xmlns:p14="http://schemas.microsoft.com/office/powerpoint/2010/main" val="368518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Obsah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Digitální gramotnost</a:t>
            </a:r>
          </a:p>
          <a:p>
            <a:r>
              <a:rPr lang="cs-CZ" dirty="0" smtClean="0"/>
              <a:t>Strategie digitální gramotnosti</a:t>
            </a:r>
          </a:p>
          <a:p>
            <a:r>
              <a:rPr lang="cs-CZ" dirty="0" smtClean="0"/>
              <a:t>Strategie digitálního vzdělávání</a:t>
            </a:r>
          </a:p>
          <a:p>
            <a:r>
              <a:rPr lang="cs-CZ" dirty="0" smtClean="0"/>
              <a:t>Doporučení pro zavádění digitálního vzdělávání do českého edukačního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6888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Motivační dimenze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57326"/>
            <a:ext cx="10515600" cy="50577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Stav DG z hlediska motivační dimenze můžeme odvodit zejména z odpovědí na otázku </a:t>
            </a:r>
            <a:r>
              <a:rPr lang="cs-CZ" b="1" dirty="0"/>
              <a:t>důvodů pro nepoužívání digitálních technologií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případě </a:t>
            </a:r>
            <a:r>
              <a:rPr lang="cs-CZ" b="1" dirty="0"/>
              <a:t>internetu</a:t>
            </a:r>
            <a:r>
              <a:rPr lang="cs-CZ" dirty="0"/>
              <a:t> celých 25 % neuživatelů uvádí, že jej nepoužívají, protože ho </a:t>
            </a:r>
            <a:r>
              <a:rPr lang="cs-CZ" b="1" dirty="0"/>
              <a:t>neshledávají užitečným </a:t>
            </a:r>
            <a:r>
              <a:rPr lang="cs-CZ" dirty="0"/>
              <a:t>(Lupač, Chrobáková, Sládek, 2014</a:t>
            </a:r>
            <a:r>
              <a:rPr lang="cs-CZ" dirty="0" smtClean="0"/>
              <a:t>) = jejich </a:t>
            </a:r>
            <a:r>
              <a:rPr lang="cs-CZ" dirty="0"/>
              <a:t>subjektivně vnímaný přínos technologie pro život je tedy velmi nízký, a v důsledku toho nejsou ochotni internet vůbec </a:t>
            </a:r>
            <a:r>
              <a:rPr lang="cs-CZ" dirty="0" smtClean="0"/>
              <a:t>používat a </a:t>
            </a:r>
            <a:r>
              <a:rPr lang="cs-CZ" b="1" dirty="0" smtClean="0"/>
              <a:t>mají sníženou motivaci rozvíjet svoji DG. </a:t>
            </a:r>
          </a:p>
          <a:p>
            <a:r>
              <a:rPr lang="cs-CZ" dirty="0" smtClean="0"/>
              <a:t>Spadají </a:t>
            </a:r>
            <a:r>
              <a:rPr lang="cs-CZ" dirty="0"/>
              <a:t>tedy do skupiny </a:t>
            </a:r>
            <a:r>
              <a:rPr lang="cs-CZ" b="1" dirty="0"/>
              <a:t>tzv. </a:t>
            </a:r>
            <a:r>
              <a:rPr lang="cs-CZ" b="1" dirty="0" err="1"/>
              <a:t>vyhýbačů</a:t>
            </a:r>
            <a:r>
              <a:rPr lang="cs-CZ" b="1" dirty="0"/>
              <a:t> (angl. </a:t>
            </a:r>
            <a:r>
              <a:rPr lang="cs-CZ" b="1" dirty="0" err="1"/>
              <a:t>net-evaders</a:t>
            </a:r>
            <a:r>
              <a:rPr lang="cs-CZ" b="1" dirty="0"/>
              <a:t>),</a:t>
            </a:r>
            <a:r>
              <a:rPr lang="cs-CZ" dirty="0"/>
              <a:t> kam patří i lidé, kteří fyzický přístup mají, ale z různých důvodů jej příliš </a:t>
            </a:r>
            <a:r>
              <a:rPr lang="cs-CZ" dirty="0" smtClean="0"/>
              <a:t>nevyužívají</a:t>
            </a:r>
          </a:p>
          <a:p>
            <a:pPr lvl="1"/>
            <a:r>
              <a:rPr lang="cs-CZ" dirty="0" smtClean="0"/>
              <a:t>nezanedbatelná </a:t>
            </a:r>
            <a:r>
              <a:rPr lang="cs-CZ" dirty="0"/>
              <a:t>část rodičů dětí-uživatelů, </a:t>
            </a:r>
            <a:endParaRPr lang="cs-CZ" dirty="0" smtClean="0"/>
          </a:p>
          <a:p>
            <a:pPr lvl="1"/>
            <a:r>
              <a:rPr lang="cs-CZ" dirty="0" smtClean="0"/>
              <a:t>menší část tvoří např</a:t>
            </a:r>
            <a:r>
              <a:rPr lang="cs-CZ" dirty="0"/>
              <a:t>. lidé ve vyšších pozicích, kteří mají na vyřizování nutných online záležitostí vždy po ruce nějakého podřízeného, </a:t>
            </a:r>
            <a:endParaRPr lang="cs-CZ" dirty="0" smtClean="0"/>
          </a:p>
          <a:p>
            <a:pPr lvl="1"/>
            <a:r>
              <a:rPr lang="cs-CZ" dirty="0" smtClean="0"/>
              <a:t>starší </a:t>
            </a:r>
            <a:r>
              <a:rPr lang="cs-CZ" dirty="0"/>
              <a:t>ženy, využívající k vyřizování online úkolů jiné členy rodiny</a:t>
            </a:r>
            <a:r>
              <a:rPr lang="cs-CZ" dirty="0" smtClean="0"/>
              <a:t>,</a:t>
            </a:r>
          </a:p>
          <a:p>
            <a:pPr lvl="1"/>
            <a:r>
              <a:rPr lang="cs-CZ" dirty="0" smtClean="0"/>
              <a:t>lidé</a:t>
            </a:r>
            <a:r>
              <a:rPr lang="cs-CZ" dirty="0"/>
              <a:t>, pro něž malé nebo žádné využívání internetu představuje součást distinktivního životního stylu.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98551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Kompetenční dimenze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 hlediska kompetencí jsou laiky za největší považovány rozdíly na základě věku. </a:t>
            </a:r>
            <a:endParaRPr lang="cs-CZ" dirty="0" smtClean="0"/>
          </a:p>
          <a:p>
            <a:r>
              <a:rPr lang="cs-CZ" dirty="0" smtClean="0"/>
              <a:t>Studie </a:t>
            </a:r>
            <a:r>
              <a:rPr lang="cs-CZ" dirty="0"/>
              <a:t>PIAAC naznačuje, že v ČR jsou rozdíly mezi věkovými skupinami dokonce o něco větší než 18 /94 průměrně v Evropě. 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poslední době </a:t>
            </a:r>
            <a:r>
              <a:rPr lang="cs-CZ" dirty="0" smtClean="0"/>
              <a:t>studie</a:t>
            </a:r>
            <a:r>
              <a:rPr lang="cs-CZ" dirty="0"/>
              <a:t>, které závislost digitálních kompetencí na věku nepotvrzují, nebo poukazují na specifika jednotlivých druhů digitálních kompetencí ve vztahu k věku (van </a:t>
            </a:r>
            <a:r>
              <a:rPr lang="cs-CZ" dirty="0" err="1"/>
              <a:t>Deursen</a:t>
            </a:r>
            <a:r>
              <a:rPr lang="cs-CZ" dirty="0"/>
              <a:t>, van </a:t>
            </a:r>
            <a:r>
              <a:rPr lang="cs-CZ" dirty="0" err="1"/>
              <a:t>Dijk</a:t>
            </a:r>
            <a:r>
              <a:rPr lang="cs-CZ" dirty="0"/>
              <a:t>, 2014). </a:t>
            </a:r>
            <a:endParaRPr lang="cs-CZ" dirty="0" smtClean="0"/>
          </a:p>
          <a:p>
            <a:pPr lvl="1"/>
            <a:r>
              <a:rPr lang="cs-CZ" dirty="0" smtClean="0"/>
              <a:t>představa </a:t>
            </a:r>
            <a:r>
              <a:rPr lang="cs-CZ" dirty="0"/>
              <a:t>digitální generace (mladší věkové skupiny) </a:t>
            </a:r>
            <a:r>
              <a:rPr lang="cs-CZ" dirty="0" smtClean="0"/>
              <a:t>mylná </a:t>
            </a:r>
            <a:endParaRPr lang="cs-CZ" dirty="0" smtClean="0"/>
          </a:p>
          <a:p>
            <a:pPr lvl="1"/>
            <a:r>
              <a:rPr lang="cs-CZ" dirty="0" smtClean="0"/>
              <a:t>zejména </a:t>
            </a:r>
            <a:r>
              <a:rPr lang="cs-CZ" dirty="0"/>
              <a:t>v kompetencích spojených s prací s obsahem jsou mladší uživatelé </a:t>
            </a:r>
            <a:r>
              <a:rPr lang="cs-CZ" dirty="0" smtClean="0"/>
              <a:t>horší</a:t>
            </a:r>
          </a:p>
          <a:p>
            <a:pPr lvl="1"/>
            <a:r>
              <a:rPr lang="cs-CZ" dirty="0" smtClean="0"/>
              <a:t>data </a:t>
            </a:r>
            <a:r>
              <a:rPr lang="cs-CZ" dirty="0"/>
              <a:t>dostupná pro ČR </a:t>
            </a:r>
            <a:r>
              <a:rPr lang="cs-CZ" dirty="0" smtClean="0"/>
              <a:t>prokazují</a:t>
            </a:r>
            <a:r>
              <a:rPr lang="cs-CZ" dirty="0"/>
              <a:t>, že starší jednotlivci mají nižší úroveň digitálních kompetencí (podle ECDL lidé nad 45 let), což ale neznamená, že mezi mladšími je situace ideální. </a:t>
            </a:r>
          </a:p>
        </p:txBody>
      </p:sp>
    </p:spTree>
    <p:extLst>
      <p:ext uri="{BB962C8B-B14F-4D97-AF65-F5344CB8AC3E}">
        <p14:creationId xmlns:p14="http://schemas.microsoft.com/office/powerpoint/2010/main" val="1899337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Kompetenční dimenze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 rámci studie ICILS 2013 mapující digitální kompetence žáků 8. tříd ZŠ dopadly české děti ve srovnání s ostatními zeměmi výborně (v celkovém součtu skončily na prvním místě), nicméně byl prokázán </a:t>
            </a:r>
            <a:r>
              <a:rPr lang="cs-CZ" b="1" dirty="0"/>
              <a:t>silný vztah mezi úrovní digitálních kompetencí žáka a socioekonomickým statusem jeho rodiny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Zejména </a:t>
            </a:r>
            <a:r>
              <a:rPr lang="cs-CZ" b="1" dirty="0"/>
              <a:t>děti ze sociálně slabých nebo vyloučených rodin jsou tedy ohroženy nízkou úrovní DG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Opomenout </a:t>
            </a:r>
            <a:r>
              <a:rPr lang="cs-CZ" dirty="0"/>
              <a:t>tuto věkovou skupinu jako celek by tak mohlo mít vzhledem k pokračující digitalizaci negativní důsledky ve formě prohloubení sociální exkluze dětí s nízkou úrovní digitální gramotnosti.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3709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Kompetenční dimenze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Rozdíly mezi pohlavími:</a:t>
            </a:r>
          </a:p>
          <a:p>
            <a:pPr lvl="1"/>
            <a:r>
              <a:rPr lang="cs-CZ" dirty="0" smtClean="0"/>
              <a:t>muži </a:t>
            </a:r>
            <a:r>
              <a:rPr lang="cs-CZ" dirty="0"/>
              <a:t>sice tráví u počítače více času, nicméně rozdíly v dovednostech mezi pohlavími jsou v rozvinutých společnostech mizivé (van </a:t>
            </a:r>
            <a:r>
              <a:rPr lang="cs-CZ" dirty="0" err="1"/>
              <a:t>Deursen</a:t>
            </a:r>
            <a:r>
              <a:rPr lang="cs-CZ" dirty="0"/>
              <a:t>, van </a:t>
            </a:r>
            <a:r>
              <a:rPr lang="cs-CZ" dirty="0" err="1"/>
              <a:t>Dijk</a:t>
            </a:r>
            <a:r>
              <a:rPr lang="cs-CZ" dirty="0"/>
              <a:t>, 2014). </a:t>
            </a:r>
            <a:endParaRPr lang="cs-CZ" dirty="0" smtClean="0"/>
          </a:p>
          <a:p>
            <a:pPr lvl="1"/>
            <a:r>
              <a:rPr lang="cs-CZ" b="1" dirty="0" smtClean="0"/>
              <a:t>větší </a:t>
            </a:r>
            <a:r>
              <a:rPr lang="cs-CZ" b="1" dirty="0"/>
              <a:t>rozdíly jsou pouze u starších a méně vzdělaných </a:t>
            </a:r>
            <a:r>
              <a:rPr lang="cs-CZ" dirty="0"/>
              <a:t>(starší ženy z nižších vzdělanostních skupin jsou tedy nejvíce ohroženy nízkou DG). </a:t>
            </a:r>
            <a:endParaRPr lang="cs-CZ" dirty="0" smtClean="0"/>
          </a:p>
          <a:p>
            <a:pPr lvl="1"/>
            <a:r>
              <a:rPr lang="cs-CZ" dirty="0" smtClean="0"/>
              <a:t>Nejvýznamněji </a:t>
            </a:r>
            <a:r>
              <a:rPr lang="cs-CZ" dirty="0"/>
              <a:t>se odlišují jednotlivci na základě </a:t>
            </a:r>
            <a:r>
              <a:rPr lang="cs-CZ" b="1" dirty="0"/>
              <a:t>dosaženého </a:t>
            </a:r>
            <a:r>
              <a:rPr lang="cs-CZ" b="1" dirty="0" smtClean="0"/>
              <a:t>vzdělání = </a:t>
            </a:r>
            <a:r>
              <a:rPr lang="cs-CZ" dirty="0" smtClean="0"/>
              <a:t>dlouhodobě </a:t>
            </a:r>
            <a:r>
              <a:rPr lang="cs-CZ" dirty="0"/>
              <a:t>platí, že vyšší vzdělanostní skupiny mají vyšší úroveň digitálních kompetencí ve všech ohledech. </a:t>
            </a:r>
          </a:p>
        </p:txBody>
      </p:sp>
    </p:spTree>
    <p:extLst>
      <p:ext uri="{BB962C8B-B14F-4D97-AF65-F5344CB8AC3E}">
        <p14:creationId xmlns:p14="http://schemas.microsoft.com/office/powerpoint/2010/main" val="2165625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Motivační dimenze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Používání </a:t>
            </a:r>
            <a:r>
              <a:rPr lang="cs-CZ" dirty="0"/>
              <a:t>mobilního telefonu s internetem (který můžeme považovat za jednu z inovativních technologií) je výrazně méně časté ve starších věkových skupinách ve srovnání s </a:t>
            </a:r>
            <a:r>
              <a:rPr lang="cs-CZ" dirty="0" smtClean="0"/>
              <a:t>mladšími (starší </a:t>
            </a:r>
            <a:r>
              <a:rPr lang="cs-CZ" dirty="0"/>
              <a:t>věkové skupiny mají menší motivaci k přijímání </a:t>
            </a:r>
            <a:r>
              <a:rPr lang="cs-CZ" dirty="0" smtClean="0"/>
              <a:t>inovací)</a:t>
            </a:r>
          </a:p>
          <a:p>
            <a:r>
              <a:rPr lang="cs-CZ" dirty="0" smtClean="0"/>
              <a:t>Nejvyšší </a:t>
            </a:r>
            <a:r>
              <a:rPr lang="cs-CZ" dirty="0"/>
              <a:t>úroveň </a:t>
            </a:r>
            <a:r>
              <a:rPr lang="cs-CZ" dirty="0" smtClean="0"/>
              <a:t>centrality dle dat z r. 2014 </a:t>
            </a:r>
            <a:r>
              <a:rPr lang="cs-CZ" dirty="0"/>
              <a:t>(nezbytnost užívání internetu pro práci a udržení kvality sociálního života) se projevila u lidí s vyšším vzděláním a u mladších respondentů</a:t>
            </a:r>
            <a:r>
              <a:rPr lang="cs-CZ" dirty="0" smtClean="0"/>
              <a:t>.</a:t>
            </a:r>
          </a:p>
          <a:p>
            <a:r>
              <a:rPr lang="cs-CZ" dirty="0" smtClean="0"/>
              <a:t>Jejich </a:t>
            </a:r>
            <a:r>
              <a:rPr lang="cs-CZ" dirty="0"/>
              <a:t>protějšky tak představují skupiny s nízkou mírou centrality, která je spojena s oprávněnou celkově nižší úrovní </a:t>
            </a:r>
            <a:r>
              <a:rPr lang="cs-CZ" dirty="0" smtClean="0"/>
              <a:t>motivace.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4476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Strategická dimenze DG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Poměrně vzácné studie </a:t>
            </a:r>
            <a:endParaRPr lang="cs-CZ" dirty="0" smtClean="0"/>
          </a:p>
          <a:p>
            <a:r>
              <a:rPr lang="cs-CZ" dirty="0" smtClean="0"/>
              <a:t>ukazují </a:t>
            </a:r>
            <a:r>
              <a:rPr lang="cs-CZ" dirty="0"/>
              <a:t>na </a:t>
            </a:r>
            <a:r>
              <a:rPr lang="cs-CZ" dirty="0" smtClean="0"/>
              <a:t>dramaticky </a:t>
            </a:r>
            <a:r>
              <a:rPr lang="cs-CZ" dirty="0"/>
              <a:t>nízkou úroveň </a:t>
            </a:r>
            <a:r>
              <a:rPr lang="cs-CZ" dirty="0" smtClean="0"/>
              <a:t>SD DG na </a:t>
            </a:r>
            <a:r>
              <a:rPr lang="cs-CZ" dirty="0"/>
              <a:t>specifický vztah ke klasickým sociodemografickým charakteristikám – zatímco starší lidé vykazují např. nižší hodnoty v kompetenční dimenzi, skórují výše než mladší ročníky u schopnosti strategického využití ICT (van </a:t>
            </a:r>
            <a:r>
              <a:rPr lang="cs-CZ" dirty="0" err="1"/>
              <a:t>Deursen</a:t>
            </a:r>
            <a:r>
              <a:rPr lang="cs-CZ" dirty="0"/>
              <a:t> a kol., 2011). </a:t>
            </a:r>
            <a:endParaRPr lang="cs-CZ" dirty="0" smtClean="0"/>
          </a:p>
          <a:p>
            <a:r>
              <a:rPr lang="cs-CZ" dirty="0" smtClean="0"/>
              <a:t>O </a:t>
            </a:r>
            <a:r>
              <a:rPr lang="cs-CZ" dirty="0"/>
              <a:t>stavu strategické dimenze v ČR nemáme dostatek spolehlivých informací. </a:t>
            </a:r>
            <a:endParaRPr lang="cs-CZ" dirty="0" smtClean="0"/>
          </a:p>
          <a:p>
            <a:r>
              <a:rPr lang="cs-CZ" dirty="0" smtClean="0"/>
              <a:t>Nepřímo </a:t>
            </a:r>
            <a:r>
              <a:rPr lang="cs-CZ" dirty="0"/>
              <a:t>lze usuzovat z dat WIP 2014, kde respondenti </a:t>
            </a:r>
            <a:r>
              <a:rPr lang="cs-CZ" dirty="0" smtClean="0"/>
              <a:t>- poměrně </a:t>
            </a:r>
            <a:r>
              <a:rPr lang="cs-CZ" dirty="0"/>
              <a:t>velké procento (v průměru 36 %) </a:t>
            </a:r>
            <a:r>
              <a:rPr lang="cs-CZ" dirty="0" smtClean="0"/>
              <a:t> - hodnotili, </a:t>
            </a:r>
            <a:r>
              <a:rPr lang="cs-CZ" dirty="0"/>
              <a:t>že používání internetu nemá na jejich kvalitu života žádný nebo má negativní vliv. </a:t>
            </a:r>
            <a:endParaRPr lang="cs-CZ" dirty="0" smtClean="0"/>
          </a:p>
          <a:p>
            <a:r>
              <a:rPr lang="cs-CZ" dirty="0" smtClean="0"/>
              <a:t>Jen </a:t>
            </a:r>
            <a:r>
              <a:rPr lang="cs-CZ" dirty="0"/>
              <a:t>průměrně pětina populace deklarovala výrazné zlepšení svého života v důsledku užívání internetu, což by odpovídalo distribuci strategických dovedností zjištěné zahraničními výzkumy. </a:t>
            </a:r>
            <a:endParaRPr lang="cs-CZ" dirty="0" smtClean="0"/>
          </a:p>
          <a:p>
            <a:r>
              <a:rPr lang="cs-CZ" dirty="0" smtClean="0"/>
              <a:t>Pozitivní </a:t>
            </a:r>
            <a:r>
              <a:rPr lang="cs-CZ" dirty="0"/>
              <a:t>vliv na kvalitu života jednoznačně prokázal rozsáhlý průzkum využívání internetu v evropských </a:t>
            </a:r>
            <a:r>
              <a:rPr lang="cs-CZ" dirty="0" smtClean="0"/>
              <a:t>knihovnách.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3830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Význam podpory digitální gramotnosti v české </a:t>
            </a:r>
            <a:r>
              <a:rPr lang="cs-CZ" b="1" dirty="0" smtClean="0"/>
              <a:t>populaci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>
                <a:solidFill>
                  <a:srgbClr val="00B050"/>
                </a:solidFill>
              </a:rPr>
              <a:t>OT.: Dokážete </a:t>
            </a:r>
            <a:r>
              <a:rPr lang="cs-CZ" i="1" dirty="0" smtClean="0">
                <a:solidFill>
                  <a:srgbClr val="00B050"/>
                </a:solidFill>
              </a:rPr>
              <a:t>význam podpory charakterizovat</a:t>
            </a:r>
            <a:r>
              <a:rPr lang="cs-CZ" i="1" dirty="0" smtClean="0">
                <a:solidFill>
                  <a:srgbClr val="00B050"/>
                </a:solidFill>
              </a:rPr>
              <a:t>?  </a:t>
            </a:r>
            <a:endParaRPr lang="cs-CZ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61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714750" y="239713"/>
            <a:ext cx="4805362" cy="638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86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cap="all" dirty="0"/>
              <a:t>Strategie digitálního vzdělávání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910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Navazuje </a:t>
            </a:r>
            <a:r>
              <a:rPr lang="cs-CZ" dirty="0"/>
              <a:t>na Strategii vzdělávací politiky ČR do roku 2020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Navrhuje </a:t>
            </a:r>
            <a:r>
              <a:rPr lang="cs-CZ" dirty="0"/>
              <a:t>soubor možných intervencí v počátečním vzdělávání na podporu digitálního vzdělávání, které se ukazují být stále více nezbytné. </a:t>
            </a:r>
            <a:endParaRPr lang="cs-CZ" dirty="0" smtClean="0"/>
          </a:p>
          <a:p>
            <a:r>
              <a:rPr lang="cs-CZ" b="1" dirty="0" smtClean="0"/>
              <a:t>Digitální vzdělávání = takové </a:t>
            </a:r>
            <a:r>
              <a:rPr lang="cs-CZ" b="1" dirty="0"/>
              <a:t>vzdělávání, které reaguje na změny ve společnosti související s rozvojem digitálních technologií a jejich využíváním v nejrůznějších oblastech lidských činností. </a:t>
            </a:r>
            <a:endParaRPr lang="cs-CZ" b="1" dirty="0" smtClean="0"/>
          </a:p>
          <a:p>
            <a:r>
              <a:rPr lang="cs-CZ" dirty="0" smtClean="0"/>
              <a:t>Zahrnuje:</a:t>
            </a:r>
          </a:p>
          <a:p>
            <a:pPr lvl="1"/>
            <a:r>
              <a:rPr lang="cs-CZ" dirty="0" smtClean="0"/>
              <a:t>vzdělávání</a:t>
            </a:r>
            <a:r>
              <a:rPr lang="cs-CZ" dirty="0"/>
              <a:t>, které účinně využívá digitální technologie na podporu </a:t>
            </a:r>
            <a:r>
              <a:rPr lang="cs-CZ" dirty="0" smtClean="0"/>
              <a:t>výuky </a:t>
            </a:r>
            <a:r>
              <a:rPr lang="cs-CZ" dirty="0"/>
              <a:t>a učení, </a:t>
            </a:r>
            <a:endParaRPr lang="cs-CZ" dirty="0" smtClean="0"/>
          </a:p>
          <a:p>
            <a:pPr lvl="1"/>
            <a:r>
              <a:rPr lang="cs-CZ" dirty="0" smtClean="0"/>
              <a:t>vzdělávání</a:t>
            </a:r>
            <a:r>
              <a:rPr lang="cs-CZ" dirty="0"/>
              <a:t>, které rozvíjí digitální gramotnost </a:t>
            </a:r>
            <a:r>
              <a:rPr lang="cs-CZ" dirty="0" smtClean="0"/>
              <a:t>žáků </a:t>
            </a:r>
            <a:r>
              <a:rPr lang="cs-CZ" dirty="0"/>
              <a:t>a připravuje je na uplatnění ve společnosti a na trhu práce, kde požadavky na znalosti a dovednosti v segmentu informačních technologií stále </a:t>
            </a:r>
            <a:r>
              <a:rPr lang="cs-CZ" dirty="0" smtClean="0"/>
              <a:t>rostou</a:t>
            </a:r>
          </a:p>
          <a:p>
            <a:pPr marL="0" indent="0">
              <a:buNone/>
            </a:pPr>
            <a:r>
              <a:rPr lang="cs-CZ" dirty="0" smtClean="0"/>
              <a:t>Cílem </a:t>
            </a:r>
            <a:r>
              <a:rPr lang="cs-CZ" dirty="0"/>
              <a:t>strategie je nastavit podmínky a procesy ve vzdělávání, které toto digitální vzdělávání umožní realizovat. </a:t>
            </a:r>
          </a:p>
        </p:txBody>
      </p:sp>
    </p:spTree>
    <p:extLst>
      <p:ext uri="{BB962C8B-B14F-4D97-AF65-F5344CB8AC3E}">
        <p14:creationId xmlns:p14="http://schemas.microsoft.com/office/powerpoint/2010/main" val="209515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Pojmy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Otevřené vzdělávání - Otevřené </a:t>
            </a:r>
            <a:r>
              <a:rPr lang="cs-CZ" b="1" dirty="0"/>
              <a:t>vzdělávací zdroje </a:t>
            </a:r>
            <a:r>
              <a:rPr lang="cs-CZ" b="1" dirty="0" smtClean="0"/>
              <a:t>(OER)</a:t>
            </a:r>
          </a:p>
          <a:p>
            <a:r>
              <a:rPr lang="cs-CZ" dirty="0" smtClean="0"/>
              <a:t>použitelné studijní zdroje, </a:t>
            </a:r>
            <a:r>
              <a:rPr lang="cs-CZ" dirty="0"/>
              <a:t>které lze přizpůsobit specifickým studijním potřebám a volně je sdílet. </a:t>
            </a:r>
            <a:endParaRPr lang="cs-CZ" dirty="0" smtClean="0"/>
          </a:p>
          <a:p>
            <a:r>
              <a:rPr lang="cs-CZ" dirty="0" smtClean="0"/>
              <a:t>Více </a:t>
            </a:r>
            <a:r>
              <a:rPr lang="cs-CZ" dirty="0"/>
              <a:t>v HYLÉN, JAN (2006). OPEN EDUCATIONAL RESOURCES: OPPORTUNITIES AND CHALLENGES. OECD. [online]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bit.ly/1sFikJX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Aliance </a:t>
            </a:r>
            <a:r>
              <a:rPr lang="cs-CZ" dirty="0"/>
              <a:t>otevřeného vzdělávání </a:t>
            </a:r>
            <a:r>
              <a:rPr lang="cs-CZ" dirty="0">
                <a:hlinkClick r:id="rId3"/>
              </a:rPr>
              <a:t>https://otevrenevzdelavani.cz/aliance-ov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7859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cap="all" dirty="0" smtClean="0"/>
              <a:t>Digitální gramotnost</a:t>
            </a:r>
            <a:endParaRPr lang="cs-CZ" b="1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„Soubor </a:t>
            </a:r>
            <a:r>
              <a:rPr lang="cs-CZ" dirty="0"/>
              <a:t>kompetencí nutných k identifikaci, pochopení, interpretaci, vytváření, komunikování a účelnému a bezpečnému užití digitálních technologií (jejich technických vlastností i obsahu) za účelem udržení či zlepšení své kvality života a kvality života svého okolí, tj. např. za účelem pracovní i osobní seberealizace, rozvoje svého potenciálu a udržení či zvýšení participace na </a:t>
            </a:r>
            <a:r>
              <a:rPr lang="cs-CZ" dirty="0" smtClean="0"/>
              <a:t>společnosti.“</a:t>
            </a:r>
          </a:p>
          <a:p>
            <a:pPr marL="0" indent="0">
              <a:buNone/>
            </a:pPr>
            <a:r>
              <a:rPr lang="cs-CZ" dirty="0" smtClean="0"/>
              <a:t>(zdroj – Strategie digitální </a:t>
            </a:r>
            <a:r>
              <a:rPr lang="cs-CZ" dirty="0"/>
              <a:t>gramotnosti, 2014, </a:t>
            </a: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www.mpsv.cz/</a:t>
            </a:r>
            <a:r>
              <a:rPr lang="cs-CZ" dirty="0" err="1" smtClean="0">
                <a:hlinkClick r:id="rId2"/>
              </a:rPr>
              <a:t>files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clanky</a:t>
            </a:r>
            <a:r>
              <a:rPr lang="cs-CZ" dirty="0" smtClean="0">
                <a:hlinkClick r:id="rId2"/>
              </a:rPr>
              <a:t>/21499/Strategie_DG.pdf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- dle UNESCO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6103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Pojmy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600" b="1" dirty="0" smtClean="0"/>
              <a:t>Digitální </a:t>
            </a:r>
            <a:r>
              <a:rPr lang="cs-CZ" sz="3600" b="1" dirty="0"/>
              <a:t>kompetence </a:t>
            </a:r>
            <a:endParaRPr lang="cs-CZ" sz="3600" b="1" dirty="0" smtClean="0"/>
          </a:p>
          <a:p>
            <a:r>
              <a:rPr lang="cs-CZ" b="1" dirty="0" smtClean="0"/>
              <a:t>soubor </a:t>
            </a:r>
            <a:r>
              <a:rPr lang="cs-CZ" b="1" dirty="0"/>
              <a:t>vědomostí, dovedností, schopností, postojů a hodnot, které potřebujeme k sebejistému, kritickému a tvořivému využívání digitálních technologií při práci, v zaměstnání, při učení, ve volném čase i při zapojení do společenského života. </a:t>
            </a:r>
            <a:endParaRPr lang="cs-CZ" b="1" dirty="0" smtClean="0"/>
          </a:p>
          <a:p>
            <a:r>
              <a:rPr lang="cs-CZ" dirty="0" smtClean="0"/>
              <a:t>chápány </a:t>
            </a:r>
            <a:r>
              <a:rPr lang="cs-CZ" dirty="0"/>
              <a:t>jako </a:t>
            </a:r>
            <a:r>
              <a:rPr lang="cs-CZ" b="1" dirty="0"/>
              <a:t>průřezové klíčové kompetence</a:t>
            </a:r>
            <a:r>
              <a:rPr lang="cs-CZ" dirty="0"/>
              <a:t>, které umožňují dosahovat dalších klíčových kompetencí a souvisejí s mnoha dovednostmi pro 21. století, kterými by měl disponovat každý občan, aby se mohl aktivně uplatnit ve společnosti a na trhu práce. </a:t>
            </a:r>
          </a:p>
        </p:txBody>
      </p:sp>
    </p:spTree>
    <p:extLst>
      <p:ext uri="{BB962C8B-B14F-4D97-AF65-F5344CB8AC3E}">
        <p14:creationId xmlns:p14="http://schemas.microsoft.com/office/powerpoint/2010/main" val="4026959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49215"/>
            <a:ext cx="10515600" cy="1325563"/>
          </a:xfrm>
        </p:spPr>
        <p:txBody>
          <a:bodyPr/>
          <a:lstStyle/>
          <a:p>
            <a:r>
              <a:rPr lang="cs-CZ" b="1" dirty="0" smtClean="0"/>
              <a:t>Digitální gramotnost – viz DK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U digitální gramotnosti sledujeme rozvoj v následujících oblastech</a:t>
            </a:r>
            <a:r>
              <a:rPr lang="cs-CZ" dirty="0" smtClean="0"/>
              <a:t>:</a:t>
            </a:r>
          </a:p>
          <a:p>
            <a:pPr lvl="1"/>
            <a:r>
              <a:rPr lang="cs-CZ" b="1" dirty="0" smtClean="0"/>
              <a:t>Člověk</a:t>
            </a:r>
            <a:r>
              <a:rPr lang="cs-CZ" b="1" dirty="0"/>
              <a:t>, společnost a digitální technologie</a:t>
            </a:r>
          </a:p>
          <a:p>
            <a:pPr lvl="1"/>
            <a:r>
              <a:rPr lang="cs-CZ" b="1" dirty="0"/>
              <a:t>Tvorba digitálního obsahu</a:t>
            </a:r>
          </a:p>
          <a:p>
            <a:pPr lvl="1"/>
            <a:r>
              <a:rPr lang="cs-CZ" b="1" dirty="0"/>
              <a:t>Informace, sdílení a komunikace v digitálním světě</a:t>
            </a:r>
          </a:p>
          <a:p>
            <a:pPr lvl="1"/>
            <a:r>
              <a:rPr lang="cs-CZ" b="1" dirty="0"/>
              <a:t>Řešení problémů v digitálním </a:t>
            </a:r>
            <a:r>
              <a:rPr lang="cs-CZ" b="1" dirty="0" smtClean="0"/>
              <a:t>prostředí</a:t>
            </a:r>
          </a:p>
          <a:p>
            <a:endParaRPr lang="cs-CZ" dirty="0"/>
          </a:p>
          <a:p>
            <a:r>
              <a:rPr lang="cs-CZ" dirty="0"/>
              <a:t>https://digifolio.rvp.cz/artefact/file/download.php?file=82137&amp;view=13123&amp;view=13123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1420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Pojmy - informatické </a:t>
            </a:r>
            <a:r>
              <a:rPr lang="cs-CZ" b="1" dirty="0"/>
              <a:t>myšlení </a:t>
            </a:r>
            <a:r>
              <a:rPr lang="cs-CZ" sz="2800" dirty="0"/>
              <a:t>(</a:t>
            </a:r>
            <a:r>
              <a:rPr lang="cs-CZ" sz="2800" dirty="0" err="1"/>
              <a:t>computational</a:t>
            </a:r>
            <a:r>
              <a:rPr lang="cs-CZ" sz="2800" dirty="0"/>
              <a:t> </a:t>
            </a:r>
            <a:r>
              <a:rPr lang="cs-CZ" sz="2800" dirty="0" err="1"/>
              <a:t>thinking</a:t>
            </a:r>
            <a:r>
              <a:rPr lang="cs-CZ" sz="2800" dirty="0" smtClean="0"/>
              <a:t>)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Nová perspektiva pohlížení na svět kolem nás</a:t>
            </a:r>
          </a:p>
          <a:p>
            <a:pPr marL="0" indent="0">
              <a:buNone/>
            </a:pPr>
            <a:r>
              <a:rPr lang="cs-CZ" dirty="0" smtClean="0"/>
              <a:t>Touto </a:t>
            </a:r>
            <a:r>
              <a:rPr lang="cs-CZ" dirty="0"/>
              <a:t>perspektivou jsou informace a způsoby, jakými fungují digitální technologie. </a:t>
            </a:r>
            <a:endParaRPr lang="cs-CZ" dirty="0" smtClean="0"/>
          </a:p>
          <a:p>
            <a:r>
              <a:rPr lang="cs-CZ" b="1" dirty="0" smtClean="0"/>
              <a:t>Způsob </a:t>
            </a:r>
            <a:r>
              <a:rPr lang="cs-CZ" b="1" dirty="0"/>
              <a:t>uvažování, který používá informatické metody řešení problémů, a to včetně problémů komplexních či nejasně </a:t>
            </a:r>
            <a:r>
              <a:rPr lang="cs-CZ" b="1" dirty="0" smtClean="0"/>
              <a:t>zadaných</a:t>
            </a:r>
          </a:p>
          <a:p>
            <a:r>
              <a:rPr lang="cs-CZ" dirty="0" smtClean="0"/>
              <a:t>Rozvíjí </a:t>
            </a:r>
            <a:r>
              <a:rPr lang="cs-CZ" dirty="0"/>
              <a:t>schopnost analyzovat a syntetizovat, zevšeobecňovat, hledat vhodné strategie řešení problémů a ověřovat je v praxi. </a:t>
            </a:r>
            <a:endParaRPr lang="cs-CZ" dirty="0" smtClean="0"/>
          </a:p>
          <a:p>
            <a:r>
              <a:rPr lang="cs-CZ" dirty="0" smtClean="0"/>
              <a:t>Vede </a:t>
            </a:r>
            <a:r>
              <a:rPr lang="cs-CZ" dirty="0"/>
              <a:t>k přesnému vyjadřování myšlenek a postupů a jejich zaznamenání ve formálních zápisech, které slouží jako všeobecný prostředek komunikace. </a:t>
            </a:r>
            <a:endParaRPr lang="cs-CZ" dirty="0" smtClean="0"/>
          </a:p>
          <a:p>
            <a:r>
              <a:rPr lang="cs-CZ" b="1" dirty="0" smtClean="0"/>
              <a:t>Pracuje </a:t>
            </a:r>
            <a:r>
              <a:rPr lang="cs-CZ" b="1" dirty="0"/>
              <a:t>se základními univerzálními pojmy, které přesahují současné technologie: algoritmus, struktury, reprezentace informací, efektivita, modelování, informační systémy, principy fungování digitálních technologií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4776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Horizont Report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Každoročně </a:t>
            </a:r>
            <a:r>
              <a:rPr lang="cs-CZ" dirty="0"/>
              <a:t>publikovaný dokument předpovídá ve třech časových horizontech dva nejdůležitější klíčové trendy urychlující přijetí digitálních technologií ve </a:t>
            </a:r>
            <a:r>
              <a:rPr lang="cs-CZ" dirty="0" smtClean="0"/>
              <a:t>školách</a:t>
            </a:r>
          </a:p>
          <a:p>
            <a:pPr marL="0" indent="0">
              <a:buNone/>
            </a:pPr>
            <a:r>
              <a:rPr lang="cs-CZ" dirty="0" smtClean="0"/>
              <a:t>Zajímavý příklad </a:t>
            </a:r>
            <a:r>
              <a:rPr lang="cs-CZ" dirty="0" smtClean="0"/>
              <a:t>- </a:t>
            </a:r>
            <a:r>
              <a:rPr lang="cs-CZ" dirty="0" err="1" smtClean="0"/>
              <a:t>Horizon</a:t>
            </a:r>
            <a:r>
              <a:rPr lang="cs-CZ" dirty="0" smtClean="0"/>
              <a:t> </a:t>
            </a:r>
            <a:r>
              <a:rPr lang="cs-CZ" dirty="0"/>
              <a:t>Report </a:t>
            </a:r>
            <a:r>
              <a:rPr lang="cs-CZ" b="1" dirty="0" smtClean="0">
                <a:solidFill>
                  <a:srgbClr val="C00000"/>
                </a:solidFill>
              </a:rPr>
              <a:t>2014</a:t>
            </a:r>
            <a:r>
              <a:rPr lang="cs-CZ" dirty="0" smtClean="0"/>
              <a:t>:</a:t>
            </a:r>
          </a:p>
          <a:p>
            <a:r>
              <a:rPr lang="cs-CZ" dirty="0" smtClean="0"/>
              <a:t>v </a:t>
            </a:r>
            <a:r>
              <a:rPr lang="cs-CZ" dirty="0"/>
              <a:t>jednoletém horizontu se jedná o fenomén, kdy si žáci nosí do školy vlastní digitální přístroje (BYOD), a dále o </a:t>
            </a:r>
            <a:r>
              <a:rPr lang="cs-CZ" dirty="0" err="1"/>
              <a:t>cloudové</a:t>
            </a:r>
            <a:r>
              <a:rPr lang="cs-CZ" dirty="0"/>
              <a:t> technologie, </a:t>
            </a:r>
            <a:endParaRPr lang="cs-CZ" dirty="0" smtClean="0"/>
          </a:p>
          <a:p>
            <a:r>
              <a:rPr lang="cs-CZ" dirty="0" smtClean="0"/>
              <a:t>ve </a:t>
            </a:r>
            <a:r>
              <a:rPr lang="cs-CZ" dirty="0"/>
              <a:t>dvou až tříletém horizontu o hry a </a:t>
            </a:r>
            <a:r>
              <a:rPr lang="cs-CZ" dirty="0" err="1"/>
              <a:t>gamifikaci</a:t>
            </a:r>
            <a:r>
              <a:rPr lang="cs-CZ" dirty="0"/>
              <a:t> a analýzu výukových výsledků </a:t>
            </a:r>
            <a:r>
              <a:rPr lang="cs-CZ" dirty="0" smtClean="0"/>
              <a:t>žáků</a:t>
            </a:r>
          </a:p>
          <a:p>
            <a:r>
              <a:rPr lang="cs-CZ" dirty="0" smtClean="0"/>
              <a:t>ve </a:t>
            </a:r>
            <a:r>
              <a:rPr lang="cs-CZ" dirty="0"/>
              <a:t>čtyř až pětiletém horizontu se jedná o internet věcí a nositelnou </a:t>
            </a:r>
            <a:r>
              <a:rPr lang="cs-CZ" dirty="0" smtClean="0"/>
              <a:t>elektroniku; o </a:t>
            </a:r>
            <a:r>
              <a:rPr lang="cs-CZ" dirty="0"/>
              <a:t>mobilní dotyková zařízení, převrácenou třídu, 3D tisk, virtuální asistenty, rozšířenou realitu. </a:t>
            </a:r>
          </a:p>
        </p:txBody>
      </p:sp>
    </p:spTree>
    <p:extLst>
      <p:ext uri="{BB962C8B-B14F-4D97-AF65-F5344CB8AC3E}">
        <p14:creationId xmlns:p14="http://schemas.microsoft.com/office/powerpoint/2010/main" val="3539610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Směry intervence </a:t>
            </a:r>
            <a:r>
              <a:rPr lang="cs-CZ" b="1" dirty="0" smtClean="0"/>
              <a:t>v oblasti rozvoje digitální gramotnosti pro </a:t>
            </a:r>
            <a:r>
              <a:rPr lang="cs-CZ" b="1" dirty="0" smtClean="0"/>
              <a:t>počáteční vzdělávání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cs-CZ" dirty="0" smtClean="0"/>
              <a:t>Zajistit </a:t>
            </a:r>
            <a:r>
              <a:rPr lang="cs-CZ" b="1" dirty="0"/>
              <a:t>nediskriminační přístup k digitálním vzdělávacím zdrojům</a:t>
            </a:r>
            <a:r>
              <a:rPr lang="cs-CZ" dirty="0"/>
              <a:t>. </a:t>
            </a:r>
            <a:endParaRPr lang="cs-CZ" dirty="0" smtClean="0"/>
          </a:p>
          <a:p>
            <a:pPr marL="514350" indent="-514350">
              <a:buAutoNum type="arabicPeriod"/>
            </a:pPr>
            <a:r>
              <a:rPr lang="cs-CZ" dirty="0" smtClean="0"/>
              <a:t>Zajistit </a:t>
            </a:r>
            <a:r>
              <a:rPr lang="cs-CZ" b="1" dirty="0"/>
              <a:t>podmínky</a:t>
            </a:r>
            <a:r>
              <a:rPr lang="cs-CZ" dirty="0"/>
              <a:t> pro rozvoj digitální gramotnosti a informatického myšlení </a:t>
            </a:r>
            <a:r>
              <a:rPr lang="cs-CZ" b="1" dirty="0"/>
              <a:t>žáků. </a:t>
            </a:r>
            <a:endParaRPr lang="cs-CZ" b="1" dirty="0" smtClean="0"/>
          </a:p>
          <a:p>
            <a:pPr marL="514350" indent="-514350">
              <a:buAutoNum type="arabicPeriod"/>
            </a:pPr>
            <a:r>
              <a:rPr lang="cs-CZ" dirty="0" smtClean="0"/>
              <a:t>Zajistit </a:t>
            </a:r>
            <a:r>
              <a:rPr lang="cs-CZ" b="1" dirty="0"/>
              <a:t>podmínky</a:t>
            </a:r>
            <a:r>
              <a:rPr lang="cs-CZ" dirty="0"/>
              <a:t> pro rozvoj digitální gramotnosti a informatického myšlení </a:t>
            </a:r>
            <a:r>
              <a:rPr lang="cs-CZ" b="1" dirty="0"/>
              <a:t>učitelů. </a:t>
            </a:r>
            <a:endParaRPr lang="cs-CZ" b="1" dirty="0" smtClean="0"/>
          </a:p>
          <a:p>
            <a:pPr marL="514350" indent="-514350">
              <a:buAutoNum type="arabicPeriod"/>
            </a:pPr>
            <a:r>
              <a:rPr lang="cs-CZ" dirty="0" smtClean="0"/>
              <a:t>Zajistit </a:t>
            </a:r>
            <a:r>
              <a:rPr lang="cs-CZ" b="1" dirty="0"/>
              <a:t>budování a obnovu vzdělávací infrastruktury</a:t>
            </a:r>
            <a:r>
              <a:rPr lang="cs-CZ" dirty="0"/>
              <a:t>. </a:t>
            </a:r>
            <a:endParaRPr lang="cs-CZ" dirty="0" smtClean="0"/>
          </a:p>
          <a:p>
            <a:pPr marL="514350" indent="-514350">
              <a:buAutoNum type="arabicPeriod"/>
            </a:pPr>
            <a:r>
              <a:rPr lang="cs-CZ" b="1" dirty="0" smtClean="0"/>
              <a:t>Podpořit </a:t>
            </a:r>
            <a:r>
              <a:rPr lang="cs-CZ" b="1" dirty="0"/>
              <a:t>inovační </a:t>
            </a:r>
            <a:r>
              <a:rPr lang="cs-CZ" dirty="0"/>
              <a:t>postupy, sledování, hodnocení a šíření jejich výsledků. </a:t>
            </a:r>
            <a:endParaRPr lang="cs-CZ" dirty="0" smtClean="0"/>
          </a:p>
          <a:p>
            <a:pPr marL="514350" indent="-514350">
              <a:buAutoNum type="arabicPeriod"/>
            </a:pPr>
            <a:r>
              <a:rPr lang="cs-CZ" dirty="0" smtClean="0"/>
              <a:t>Zajistit </a:t>
            </a:r>
            <a:r>
              <a:rPr lang="cs-CZ" b="1" dirty="0"/>
              <a:t>systém podporující rozvoj škol </a:t>
            </a:r>
            <a:r>
              <a:rPr lang="cs-CZ" dirty="0"/>
              <a:t>v oblasti integrace digitálních technologií do výuky a do života školy. </a:t>
            </a:r>
            <a:endParaRPr lang="cs-CZ" dirty="0" smtClean="0"/>
          </a:p>
          <a:p>
            <a:pPr marL="514350" indent="-514350">
              <a:buAutoNum type="arabicPeriod"/>
            </a:pPr>
            <a:r>
              <a:rPr lang="cs-CZ" dirty="0" smtClean="0"/>
              <a:t>Zvýšit </a:t>
            </a:r>
            <a:r>
              <a:rPr lang="cs-CZ" b="1" dirty="0"/>
              <a:t>porozumění veřejnosti</a:t>
            </a:r>
            <a:r>
              <a:rPr lang="cs-CZ" dirty="0"/>
              <a:t> cílům a procesům integrace technologií do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3855083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267" y="681037"/>
            <a:ext cx="8465145" cy="559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92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85787" y="1214439"/>
            <a:ext cx="103155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cap="all" dirty="0"/>
              <a:t>Přehled existujících doporučení spojených se </a:t>
            </a:r>
            <a:r>
              <a:rPr lang="cs-CZ" sz="4000" b="1" cap="all" dirty="0" smtClean="0"/>
              <a:t>zaváděním</a:t>
            </a:r>
          </a:p>
          <a:p>
            <a:pPr algn="ctr"/>
            <a:r>
              <a:rPr lang="cs-CZ" sz="4000" b="1" cap="all" dirty="0" smtClean="0">
                <a:solidFill>
                  <a:srgbClr val="C00000"/>
                </a:solidFill>
              </a:rPr>
              <a:t>digitálních </a:t>
            </a:r>
            <a:r>
              <a:rPr lang="cs-CZ" sz="4000" b="1" cap="all" dirty="0">
                <a:solidFill>
                  <a:srgbClr val="C00000"/>
                </a:solidFill>
              </a:rPr>
              <a:t>forem vzdělávání </a:t>
            </a:r>
          </a:p>
        </p:txBody>
      </p:sp>
      <p:sp>
        <p:nvSpPr>
          <p:cNvPr id="5" name="Obdélník 4"/>
          <p:cNvSpPr/>
          <p:nvPr/>
        </p:nvSpPr>
        <p:spPr>
          <a:xfrm>
            <a:off x="757238" y="4096048"/>
            <a:ext cx="10672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/>
              <a:t>Pozn.: Ve </a:t>
            </a:r>
            <a:r>
              <a:rPr lang="cs-CZ" sz="2400" dirty="0"/>
              <a:t>většině případů se jedná o dokumenty, které vznikaly s podporou MŠMT, často při realizaci Strategie digitálního vzdělávání do roku 2020</a:t>
            </a:r>
          </a:p>
        </p:txBody>
      </p:sp>
    </p:spTree>
    <p:extLst>
      <p:ext uri="{BB962C8B-B14F-4D97-AF65-F5344CB8AC3E}">
        <p14:creationId xmlns:p14="http://schemas.microsoft.com/office/powerpoint/2010/main" val="2711540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Standard konektivity školy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00163"/>
            <a:ext cx="10515600" cy="48768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Pětistránkový </a:t>
            </a:r>
            <a:r>
              <a:rPr lang="cs-CZ" dirty="0"/>
              <a:t>standard definuje základní technická kritéria pro projekty předložené ve výzvách IROP ve třech oblastech</a:t>
            </a:r>
            <a:r>
              <a:rPr lang="cs-CZ" dirty="0" smtClean="0"/>
              <a:t>: </a:t>
            </a:r>
            <a:r>
              <a:rPr lang="cs-CZ" b="1" dirty="0" smtClean="0"/>
              <a:t>konektivita </a:t>
            </a:r>
            <a:r>
              <a:rPr lang="cs-CZ" b="1" dirty="0"/>
              <a:t>školy k veřejnému internetu (WAN), vnitřní konektivita školy (LAN)</a:t>
            </a:r>
            <a:r>
              <a:rPr lang="cs-CZ" dirty="0"/>
              <a:t> a </a:t>
            </a:r>
            <a:r>
              <a:rPr lang="cs-CZ" b="1" dirty="0"/>
              <a:t>další bezpečnostní prvky</a:t>
            </a:r>
            <a:r>
              <a:rPr lang="cs-CZ" dirty="0" smtClean="0"/>
              <a:t>.</a:t>
            </a:r>
          </a:p>
          <a:p>
            <a:r>
              <a:rPr lang="cs-CZ" dirty="0" smtClean="0"/>
              <a:t>Komplexní </a:t>
            </a:r>
            <a:r>
              <a:rPr lang="cs-CZ" dirty="0"/>
              <a:t>materiál pro budování školní sítě, ve kterém se můžete minimálně inspirovat, nebo z něj přímo vycházet</a:t>
            </a:r>
            <a:r>
              <a:rPr lang="cs-CZ" dirty="0" smtClean="0"/>
              <a:t>.</a:t>
            </a:r>
          </a:p>
          <a:p>
            <a:r>
              <a:rPr lang="cs-CZ" dirty="0"/>
              <a:t>CZ.NIC, správce národní domény CZ, nabízí školám online aplikaci pro vygenerování </a:t>
            </a:r>
            <a:r>
              <a:rPr lang="cs-CZ" b="1" dirty="0"/>
              <a:t>potvrzení o splnění vybraných požadavků standardu konektivity</a:t>
            </a:r>
            <a:r>
              <a:rPr lang="cs-CZ" dirty="0"/>
              <a:t> na adrese </a:t>
            </a:r>
            <a:r>
              <a:rPr lang="cs-CZ" dirty="0">
                <a:hlinkClick r:id="rId2"/>
              </a:rPr>
              <a:t>https://www.standardkonektivity.cz/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Ministerstvo </a:t>
            </a:r>
            <a:r>
              <a:rPr lang="cs-CZ" dirty="0"/>
              <a:t>pro místní rozvoj nabízí i </a:t>
            </a:r>
            <a:r>
              <a:rPr lang="cs-CZ" b="1" dirty="0"/>
              <a:t>manuál ke kontrole naplnění standardu konektivity</a:t>
            </a:r>
            <a:r>
              <a:rPr lang="cs-CZ" dirty="0"/>
              <a:t> na svém webu na </a:t>
            </a: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goo.gl/QPbVHJ</a:t>
            </a:r>
            <a:r>
              <a:rPr lang="cs-CZ" dirty="0" smtClean="0"/>
              <a:t> (ve </a:t>
            </a:r>
            <a:r>
              <a:rPr lang="cs-CZ" dirty="0"/>
              <a:t>4. čísle Řízení školy v roce 2017 na str. 40–41 vyšel článek s doporučeními </a:t>
            </a:r>
            <a:r>
              <a:rPr lang="cs-CZ" i="1" dirty="0">
                <a:hlinkClick r:id="rId4"/>
              </a:rPr>
              <a:t>Jak splnit standard konektivity škol</a:t>
            </a:r>
            <a:r>
              <a:rPr lang="cs-CZ" i="1" dirty="0" smtClean="0"/>
              <a:t>.)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13352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Kritéria kvality digitálních vzdělávacích zdrojů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43026"/>
            <a:ext cx="10515600" cy="5286374"/>
          </a:xfrm>
        </p:spPr>
        <p:txBody>
          <a:bodyPr>
            <a:normAutofit/>
          </a:bodyPr>
          <a:lstStyle/>
          <a:p>
            <a:r>
              <a:rPr lang="cs-CZ" dirty="0"/>
              <a:t>Dokument </a:t>
            </a:r>
            <a:r>
              <a:rPr lang="cs-CZ" dirty="0" smtClean="0"/>
              <a:t>(MŠMT) důležitý </a:t>
            </a:r>
            <a:r>
              <a:rPr lang="cs-CZ" dirty="0"/>
              <a:t>pro všechny, kdo tvoří nějaké </a:t>
            </a:r>
            <a:r>
              <a:rPr lang="cs-CZ" b="1" dirty="0"/>
              <a:t>digitální materiály určené pro </a:t>
            </a:r>
            <a:r>
              <a:rPr lang="cs-CZ" b="1" dirty="0" smtClean="0"/>
              <a:t>vzdělávání: a) </a:t>
            </a:r>
            <a:r>
              <a:rPr lang="cs-CZ" dirty="0" smtClean="0"/>
              <a:t>digitální </a:t>
            </a:r>
            <a:r>
              <a:rPr lang="cs-CZ" dirty="0"/>
              <a:t>učební materiály (</a:t>
            </a:r>
            <a:r>
              <a:rPr lang="cs-CZ" dirty="0" err="1"/>
              <a:t>DUMy</a:t>
            </a:r>
            <a:r>
              <a:rPr lang="cs-CZ" dirty="0"/>
              <a:t>), </a:t>
            </a:r>
            <a:r>
              <a:rPr lang="cs-CZ" dirty="0" smtClean="0"/>
              <a:t>b) softwarové </a:t>
            </a:r>
            <a:r>
              <a:rPr lang="cs-CZ" dirty="0"/>
              <a:t>aplikace, </a:t>
            </a:r>
            <a:r>
              <a:rPr lang="cs-CZ" dirty="0" smtClean="0"/>
              <a:t>c) elektronické </a:t>
            </a:r>
            <a:r>
              <a:rPr lang="cs-CZ" dirty="0"/>
              <a:t>knihy či </a:t>
            </a:r>
            <a:r>
              <a:rPr lang="cs-CZ" dirty="0" smtClean="0"/>
              <a:t>d) e-</a:t>
            </a:r>
            <a:r>
              <a:rPr lang="cs-CZ" dirty="0" err="1" smtClean="0"/>
              <a:t>learningové</a:t>
            </a:r>
            <a:r>
              <a:rPr lang="cs-CZ" dirty="0" smtClean="0"/>
              <a:t> </a:t>
            </a:r>
            <a:r>
              <a:rPr lang="cs-CZ" dirty="0"/>
              <a:t>kurzy. </a:t>
            </a:r>
            <a:r>
              <a:rPr lang="cs-CZ" b="1" dirty="0"/>
              <a:t>Pro ty, kteří na to čerpají finance operačního programu Výzkum, vývoj a vzdělávání (OP VVV), </a:t>
            </a:r>
            <a:r>
              <a:rPr lang="cs-CZ" b="1" dirty="0" smtClean="0"/>
              <a:t>od </a:t>
            </a:r>
            <a:r>
              <a:rPr lang="cs-CZ" b="1" dirty="0"/>
              <a:t>roku 2017 povinnost se jich držet.</a:t>
            </a:r>
          </a:p>
          <a:p>
            <a:r>
              <a:rPr lang="cs-CZ" dirty="0"/>
              <a:t>Dokument stanovuje požadavky ve třech oblastech: </a:t>
            </a:r>
            <a:endParaRPr lang="cs-CZ" dirty="0" smtClean="0"/>
          </a:p>
          <a:p>
            <a:pPr lvl="1"/>
            <a:r>
              <a:rPr lang="cs-CZ" b="1" dirty="0" smtClean="0"/>
              <a:t>autorskoprávní </a:t>
            </a:r>
            <a:r>
              <a:rPr lang="cs-CZ" b="1" dirty="0"/>
              <a:t>požadavky</a:t>
            </a:r>
            <a:r>
              <a:rPr lang="cs-CZ" dirty="0"/>
              <a:t> řešící otázku licencí</a:t>
            </a:r>
            <a:r>
              <a:rPr lang="cs-CZ" dirty="0" smtClean="0"/>
              <a:t>,</a:t>
            </a:r>
          </a:p>
          <a:p>
            <a:pPr lvl="1"/>
            <a:r>
              <a:rPr lang="cs-CZ" b="1" dirty="0" smtClean="0"/>
              <a:t>technické </a:t>
            </a:r>
            <a:r>
              <a:rPr lang="cs-CZ" b="1" dirty="0"/>
              <a:t>požadavky</a:t>
            </a:r>
            <a:r>
              <a:rPr lang="cs-CZ" dirty="0"/>
              <a:t> zajišťující využitelnost pro co nejširší skupinu zájemců (dostupnost online, souborové formáty, typografická pravidla atp.) </a:t>
            </a:r>
            <a:endParaRPr lang="cs-CZ" dirty="0" smtClean="0"/>
          </a:p>
          <a:p>
            <a:pPr lvl="1"/>
            <a:r>
              <a:rPr lang="cs-CZ" b="1" dirty="0" smtClean="0"/>
              <a:t>požadavky </a:t>
            </a:r>
            <a:r>
              <a:rPr lang="cs-CZ" b="1" dirty="0"/>
              <a:t>na odbornou správnost, pedagogiku a didaktiku</a:t>
            </a:r>
            <a:r>
              <a:rPr lang="cs-CZ" dirty="0"/>
              <a:t> popisující obsahovou kvalitu a způsob didaktického zpracování</a:t>
            </a:r>
            <a:r>
              <a:rPr lang="cs-CZ" dirty="0" smtClean="0"/>
              <a:t>.</a:t>
            </a:r>
          </a:p>
          <a:p>
            <a:r>
              <a:rPr lang="cs-CZ" dirty="0"/>
              <a:t>Dostupné na </a:t>
            </a:r>
            <a:r>
              <a:rPr lang="cs-CZ" dirty="0">
                <a:hlinkClick r:id="rId2"/>
              </a:rPr>
              <a:t>https://clanky.rvp.cz/</a:t>
            </a:r>
            <a:r>
              <a:rPr lang="cs-CZ" dirty="0" err="1">
                <a:hlinkClick r:id="rId2"/>
              </a:rPr>
              <a:t>clanek</a:t>
            </a:r>
            <a:r>
              <a:rPr lang="cs-CZ" dirty="0">
                <a:hlinkClick r:id="rId2"/>
              </a:rPr>
              <a:t>/c/Z/21071/</a:t>
            </a:r>
            <a:r>
              <a:rPr lang="cs-CZ" dirty="0"/>
              <a:t>.</a:t>
            </a:r>
          </a:p>
          <a:p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3763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Masivní otevřené online kurzy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MOOC (anglicky </a:t>
            </a:r>
            <a:r>
              <a:rPr lang="cs-CZ" dirty="0" err="1"/>
              <a:t>Massive</a:t>
            </a:r>
            <a:r>
              <a:rPr lang="cs-CZ" dirty="0"/>
              <a:t> Open Online </a:t>
            </a:r>
            <a:r>
              <a:rPr lang="cs-CZ" dirty="0" err="1"/>
              <a:t>Courses</a:t>
            </a:r>
            <a:r>
              <a:rPr lang="cs-CZ" dirty="0"/>
              <a:t>) </a:t>
            </a:r>
            <a:endParaRPr lang="cs-CZ" dirty="0" smtClean="0"/>
          </a:p>
          <a:p>
            <a:r>
              <a:rPr lang="cs-CZ" dirty="0" smtClean="0"/>
              <a:t>digitální </a:t>
            </a:r>
            <a:r>
              <a:rPr lang="cs-CZ" dirty="0"/>
              <a:t>vzdělávací zdroje a zároveň jako specifický druh e-</a:t>
            </a:r>
            <a:r>
              <a:rPr lang="cs-CZ" dirty="0" err="1"/>
              <a:t>learningových</a:t>
            </a:r>
            <a:r>
              <a:rPr lang="cs-CZ" dirty="0"/>
              <a:t> kurzů. </a:t>
            </a:r>
            <a:endParaRPr lang="cs-CZ" dirty="0" smtClean="0"/>
          </a:p>
          <a:p>
            <a:r>
              <a:rPr lang="cs-CZ" dirty="0" smtClean="0"/>
              <a:t>Dokument </a:t>
            </a:r>
            <a:r>
              <a:rPr lang="cs-CZ" dirty="0"/>
              <a:t>popisuje, co přesně znamenají jednotlivá slova v názvu: </a:t>
            </a:r>
            <a:r>
              <a:rPr lang="cs-CZ" b="1" dirty="0"/>
              <a:t>masivní, otevřený, online, kurz</a:t>
            </a:r>
            <a:r>
              <a:rPr lang="cs-CZ" dirty="0" smtClean="0"/>
              <a:t>. Charakteristiky vymezují </a:t>
            </a:r>
            <a:r>
              <a:rPr lang="cs-CZ" dirty="0"/>
              <a:t>požadavky MOOC, čímž je odlišují od jiných forem e-</a:t>
            </a:r>
            <a:r>
              <a:rPr lang="cs-CZ" dirty="0" err="1"/>
              <a:t>learningu</a:t>
            </a:r>
            <a:r>
              <a:rPr lang="cs-CZ" dirty="0"/>
              <a:t>, zároveň je tento popis závazný pro projekty OP VVV, ve kterých nějaké MOOC vznikají. </a:t>
            </a:r>
            <a:endParaRPr lang="cs-CZ" dirty="0" smtClean="0"/>
          </a:p>
          <a:p>
            <a:r>
              <a:rPr lang="cs-CZ" dirty="0" smtClean="0"/>
              <a:t>MŠMT kvality </a:t>
            </a:r>
            <a:r>
              <a:rPr lang="cs-CZ" dirty="0"/>
              <a:t>výstupů projektů </a:t>
            </a:r>
            <a:r>
              <a:rPr lang="cs-CZ" dirty="0" smtClean="0"/>
              <a:t>kontroluje </a:t>
            </a:r>
            <a:r>
              <a:rPr lang="cs-CZ" dirty="0"/>
              <a:t>podle tohoto vymezení.</a:t>
            </a:r>
          </a:p>
          <a:p>
            <a:r>
              <a:rPr lang="cs-CZ" dirty="0"/>
              <a:t>Dostupné na </a:t>
            </a:r>
            <a:r>
              <a:rPr lang="cs-CZ" dirty="0">
                <a:hlinkClick r:id="rId2"/>
              </a:rPr>
              <a:t>https://clanky.rvp.cz/</a:t>
            </a:r>
            <a:r>
              <a:rPr lang="cs-CZ" dirty="0" err="1">
                <a:hlinkClick r:id="rId2"/>
              </a:rPr>
              <a:t>clanek</a:t>
            </a:r>
            <a:r>
              <a:rPr lang="cs-CZ" dirty="0">
                <a:hlinkClick r:id="rId2"/>
              </a:rPr>
              <a:t>/c/z/21085/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5347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Dimenze digitální gramotnosti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1381518"/>
            <a:ext cx="9158288" cy="491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974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Standard e-</a:t>
            </a:r>
            <a:r>
              <a:rPr lang="cs-CZ" b="1" dirty="0" err="1"/>
              <a:t>learningových</a:t>
            </a:r>
            <a:r>
              <a:rPr lang="cs-CZ" b="1" dirty="0"/>
              <a:t> kurzů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14450"/>
            <a:ext cx="10515600" cy="486251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Soubor kritérií stanovených MŠMT v roce 2013 popisuje vlastnosti e-</a:t>
            </a:r>
            <a:r>
              <a:rPr lang="cs-CZ" dirty="0" err="1"/>
              <a:t>learningového</a:t>
            </a:r>
            <a:r>
              <a:rPr lang="cs-CZ" dirty="0"/>
              <a:t> kurzu, které by měl vzdělávací program předkládaný k udělení akreditace v systému dalšího vzdělávání pedagogických pracovníků (DVPP) splňovat. </a:t>
            </a:r>
            <a:endParaRPr lang="cs-CZ" dirty="0" smtClean="0"/>
          </a:p>
          <a:p>
            <a:r>
              <a:rPr lang="cs-CZ" dirty="0" smtClean="0"/>
              <a:t>Akreditační </a:t>
            </a:r>
            <a:r>
              <a:rPr lang="cs-CZ" dirty="0"/>
              <a:t>komise MŠMT přihlíží kromě celkového pojetí, obsahu a cílů vzdělávacího programu také k těmto kritériím. Celkem 18 kritérií je členěno do tří oblastí: </a:t>
            </a:r>
            <a:r>
              <a:rPr lang="cs-CZ" b="1" dirty="0"/>
              <a:t>struktura kurzu a metodika</a:t>
            </a:r>
            <a:r>
              <a:rPr lang="cs-CZ" dirty="0"/>
              <a:t>, </a:t>
            </a:r>
            <a:r>
              <a:rPr lang="cs-CZ" b="1" dirty="0"/>
              <a:t>aktivizace studujícího </a:t>
            </a:r>
            <a:r>
              <a:rPr lang="cs-CZ" dirty="0"/>
              <a:t>a </a:t>
            </a:r>
            <a:r>
              <a:rPr lang="cs-CZ" b="1" dirty="0"/>
              <a:t>hodnocení a zpětná vazba. </a:t>
            </a:r>
            <a:endParaRPr lang="cs-CZ" b="1" dirty="0" smtClean="0"/>
          </a:p>
          <a:p>
            <a:r>
              <a:rPr lang="cs-CZ" dirty="0" smtClean="0"/>
              <a:t>Ačkoli </a:t>
            </a:r>
            <a:r>
              <a:rPr lang="cs-CZ" dirty="0"/>
              <a:t>to není v dokumentu explicitně zmíněno, očekává se, že popisovaných kvalit mohou dosahovat pouze tzv. </a:t>
            </a:r>
            <a:r>
              <a:rPr lang="cs-CZ" b="1" dirty="0" err="1"/>
              <a:t>tutorované</a:t>
            </a:r>
            <a:r>
              <a:rPr lang="cs-CZ" b="1" dirty="0"/>
              <a:t> e-</a:t>
            </a:r>
            <a:r>
              <a:rPr lang="cs-CZ" b="1" dirty="0" err="1"/>
              <a:t>learningové</a:t>
            </a:r>
            <a:r>
              <a:rPr lang="cs-CZ" b="1" dirty="0"/>
              <a:t> kurzy</a:t>
            </a:r>
            <a:r>
              <a:rPr lang="cs-CZ" dirty="0"/>
              <a:t>, tedy takové vzdělávání, kde je </a:t>
            </a:r>
            <a:r>
              <a:rPr lang="cs-CZ" b="1" dirty="0"/>
              <a:t>průchod kurzu studujících řízen osobou tutora.</a:t>
            </a:r>
          </a:p>
          <a:p>
            <a:r>
              <a:rPr lang="cs-CZ" dirty="0"/>
              <a:t>Dostupné na webu MŠMT k DVPP na </a:t>
            </a:r>
            <a:r>
              <a:rPr lang="cs-CZ" dirty="0">
                <a:hlinkClick r:id="rId2"/>
              </a:rPr>
              <a:t>http://www.msmt.cz/</a:t>
            </a:r>
            <a:r>
              <a:rPr lang="cs-CZ" dirty="0" err="1">
                <a:hlinkClick r:id="rId2"/>
              </a:rPr>
              <a:t>vzdelavani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dalsi-vzdelavani</a:t>
            </a:r>
            <a:r>
              <a:rPr lang="cs-CZ" dirty="0">
                <a:hlinkClick r:id="rId2"/>
              </a:rPr>
              <a:t>/standardy-a-</a:t>
            </a:r>
            <a:r>
              <a:rPr lang="cs-CZ" dirty="0" err="1">
                <a:hlinkClick r:id="rId2"/>
              </a:rPr>
              <a:t>metodicka</a:t>
            </a:r>
            <a:r>
              <a:rPr lang="cs-CZ" dirty="0">
                <a:hlinkClick r:id="rId2"/>
              </a:rPr>
              <a:t>-</a:t>
            </a:r>
            <a:r>
              <a:rPr lang="cs-CZ" dirty="0" err="1">
                <a:hlinkClick r:id="rId2"/>
              </a:rPr>
              <a:t>doporuceni</a:t>
            </a:r>
            <a:r>
              <a:rPr lang="cs-CZ" dirty="0"/>
              <a:t>, nebo přímo na </a:t>
            </a:r>
            <a:r>
              <a:rPr lang="cs-CZ" dirty="0">
                <a:hlinkClick r:id="rId3"/>
              </a:rPr>
              <a:t>http://www.msmt.cz/</a:t>
            </a:r>
            <a:r>
              <a:rPr lang="cs-CZ" dirty="0" err="1">
                <a:hlinkClick r:id="rId3"/>
              </a:rPr>
              <a:t>file</a:t>
            </a:r>
            <a:r>
              <a:rPr lang="cs-CZ" dirty="0">
                <a:hlinkClick r:id="rId3"/>
              </a:rPr>
              <a:t>/36202/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96378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Kritéria dobrého školního webu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43013"/>
            <a:ext cx="10515600" cy="493395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Vytvořila </a:t>
            </a:r>
            <a:r>
              <a:rPr lang="cs-CZ" dirty="0"/>
              <a:t>společnost </a:t>
            </a:r>
            <a:r>
              <a:rPr lang="cs-CZ" dirty="0" err="1"/>
              <a:t>EDUin</a:t>
            </a:r>
            <a:r>
              <a:rPr lang="cs-CZ" dirty="0"/>
              <a:t> pro svoji soutěž o nejlepší školní web </a:t>
            </a:r>
            <a:r>
              <a:rPr lang="cs-CZ" dirty="0" err="1"/>
              <a:t>sCOOL</a:t>
            </a:r>
            <a:r>
              <a:rPr lang="cs-CZ" dirty="0"/>
              <a:t> web. </a:t>
            </a:r>
            <a:endParaRPr lang="cs-CZ" dirty="0" smtClean="0"/>
          </a:p>
          <a:p>
            <a:r>
              <a:rPr lang="cs-CZ" dirty="0" smtClean="0"/>
              <a:t>Kritéria každý </a:t>
            </a:r>
            <a:r>
              <a:rPr lang="cs-CZ" dirty="0"/>
              <a:t>rok mírně upravována podle vývoje v oblasti webdesignu a především podle zaměření daného ročníku soutěže. </a:t>
            </a:r>
            <a:endParaRPr lang="cs-CZ" dirty="0" smtClean="0"/>
          </a:p>
          <a:p>
            <a:r>
              <a:rPr lang="cs-CZ" dirty="0" smtClean="0"/>
              <a:t>Ve </a:t>
            </a:r>
            <a:r>
              <a:rPr lang="cs-CZ" dirty="0"/>
              <a:t>4. ročníku v roce 2018, jehož tématem byla ochrana osobních údajů, resp. GDPR, se jednalo celkem o 54 kritérií rozdělených do čtyř oblastí: </a:t>
            </a:r>
            <a:r>
              <a:rPr lang="cs-CZ" b="1" dirty="0"/>
              <a:t>otevřenost školy vůči veřejnosti, uživatelská přívětivost (použitelnost, přehlednost, přístupnost a srozumitelnost), bezpečnost </a:t>
            </a:r>
            <a:r>
              <a:rPr lang="cs-CZ" dirty="0" err="1"/>
              <a:t>a</a:t>
            </a:r>
            <a:r>
              <a:rPr lang="cs-CZ" b="1" dirty="0" err="1"/>
              <a:t>grafické</a:t>
            </a:r>
            <a:r>
              <a:rPr lang="cs-CZ" b="1" dirty="0"/>
              <a:t> zpracování (grafika, design, estetický dojem)</a:t>
            </a:r>
            <a:r>
              <a:rPr lang="cs-CZ" dirty="0"/>
              <a:t>.</a:t>
            </a:r>
          </a:p>
          <a:p>
            <a:r>
              <a:rPr lang="cs-CZ" dirty="0"/>
              <a:t>Každé kritérium je popsáno prostřednictvím tří indikátorů, které využívají zelenou, oranžovou a červenou barvu, aby možnosti reprezentovaly všem srozumitelný princip dopravního semaforu.</a:t>
            </a:r>
          </a:p>
          <a:p>
            <a:r>
              <a:rPr lang="cs-CZ" dirty="0"/>
              <a:t>Dostupné na </a:t>
            </a:r>
            <a:r>
              <a:rPr lang="cs-CZ" dirty="0">
                <a:hlinkClick r:id="rId2"/>
              </a:rPr>
              <a:t>https://www.scoolweb.cz/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4703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Standard studia ICT metodiků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71963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Dalším </a:t>
            </a:r>
            <a:r>
              <a:rPr lang="cs-CZ" dirty="0"/>
              <a:t>standardem z </a:t>
            </a:r>
            <a:r>
              <a:rPr lang="cs-CZ" dirty="0" smtClean="0"/>
              <a:t>MŠMT </a:t>
            </a:r>
            <a:r>
              <a:rPr lang="cs-CZ" dirty="0"/>
              <a:t>pro oblast DVPP je studium k výkonu specializovaných činností – koordinace v oblasti ICT, které vychází z vyhlášky č. 317/2005 Sb. </a:t>
            </a:r>
            <a:endParaRPr lang="cs-CZ" dirty="0" smtClean="0"/>
          </a:p>
          <a:p>
            <a:r>
              <a:rPr lang="cs-CZ" i="1" dirty="0" smtClean="0"/>
              <a:t>Studium </a:t>
            </a:r>
            <a:r>
              <a:rPr lang="cs-CZ" i="1" dirty="0"/>
              <a:t>ke splnění dalších kvalifikačních předpokladů – studium k výkonu specializovaných činností – koordinace v oblasti ICT </a:t>
            </a:r>
            <a:r>
              <a:rPr lang="cs-CZ" dirty="0"/>
              <a:t>je určeno učitelům, kteří chtějí vykonávat funkci učitele-metodika, někdy též označovaného jako školního ICT koordinátora</a:t>
            </a:r>
            <a:r>
              <a:rPr lang="cs-CZ" dirty="0" smtClean="0"/>
              <a:t>.</a:t>
            </a:r>
          </a:p>
          <a:p>
            <a:r>
              <a:rPr lang="cs-CZ" dirty="0" smtClean="0"/>
              <a:t>Osnova </a:t>
            </a:r>
            <a:r>
              <a:rPr lang="cs-CZ" dirty="0"/>
              <a:t>studijního programu se skládá z 16 tematických okruhů (</a:t>
            </a:r>
            <a:r>
              <a:rPr lang="cs-CZ" b="1" dirty="0"/>
              <a:t>např. autorské právo, bezpečnost na internetu, </a:t>
            </a:r>
            <a:r>
              <a:rPr lang="cs-CZ" b="1" dirty="0" err="1"/>
              <a:t>netiketa</a:t>
            </a:r>
            <a:r>
              <a:rPr lang="cs-CZ" b="1" dirty="0"/>
              <a:t>, tvorba ICT plánu školy, informační systém školy, webová prezentace školy</a:t>
            </a:r>
            <a:r>
              <a:rPr lang="cs-CZ" dirty="0"/>
              <a:t>), ze kterých mohou žadatelé z řad vzdělávacích institucí při předkládání vlastního návrhu studijního programu vycházet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Dostupné na </a:t>
            </a:r>
            <a:r>
              <a:rPr lang="cs-CZ" dirty="0">
                <a:hlinkClick r:id="rId2"/>
              </a:rPr>
              <a:t>http://www.msmt.cz/</a:t>
            </a:r>
            <a:r>
              <a:rPr lang="cs-CZ" dirty="0" err="1">
                <a:hlinkClick r:id="rId2"/>
              </a:rPr>
              <a:t>file</a:t>
            </a:r>
            <a:r>
              <a:rPr lang="cs-CZ" dirty="0">
                <a:hlinkClick r:id="rId2"/>
              </a:rPr>
              <a:t>/36198/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71728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Standard digitálních kompetencí učitele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85875"/>
            <a:ext cx="10515600" cy="489108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Soubor pedagogických a profesních kompetencí využívajících digitální technologie, které by si měl každý učitel </a:t>
            </a:r>
            <a:r>
              <a:rPr lang="cs-CZ" dirty="0" smtClean="0"/>
              <a:t>osvojit</a:t>
            </a:r>
          </a:p>
          <a:p>
            <a:r>
              <a:rPr lang="cs-CZ" dirty="0" smtClean="0"/>
              <a:t>Vychází </a:t>
            </a:r>
            <a:r>
              <a:rPr lang="cs-CZ" dirty="0"/>
              <a:t>z dokumentu </a:t>
            </a:r>
            <a:r>
              <a:rPr lang="cs-CZ" b="1" dirty="0" err="1"/>
              <a:t>DigCompEdu</a:t>
            </a:r>
            <a:r>
              <a:rPr lang="cs-CZ" dirty="0"/>
              <a:t> výzkumného střediska Joint </a:t>
            </a:r>
            <a:r>
              <a:rPr lang="cs-CZ" dirty="0" err="1"/>
              <a:t>Research</a:t>
            </a:r>
            <a:r>
              <a:rPr lang="cs-CZ" dirty="0"/>
              <a:t> Centre </a:t>
            </a:r>
            <a:r>
              <a:rPr lang="cs-CZ" b="1" dirty="0"/>
              <a:t>Evropské komise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Popisuje </a:t>
            </a:r>
            <a:r>
              <a:rPr lang="cs-CZ" dirty="0"/>
              <a:t>tzv. digitální kompetence učitele a nastavuje úrovně pokroku v těchto kompetencích. </a:t>
            </a:r>
            <a:endParaRPr lang="cs-CZ" dirty="0" smtClean="0"/>
          </a:p>
          <a:p>
            <a:r>
              <a:rPr lang="cs-CZ" dirty="0" smtClean="0"/>
              <a:t>22 kompetencí zařazených </a:t>
            </a:r>
            <a:r>
              <a:rPr lang="cs-CZ" dirty="0"/>
              <a:t>do 6 </a:t>
            </a:r>
            <a:r>
              <a:rPr lang="cs-CZ" dirty="0" smtClean="0"/>
              <a:t>oblastí:</a:t>
            </a:r>
          </a:p>
          <a:p>
            <a:pPr lvl="1"/>
            <a:r>
              <a:rPr lang="cs-CZ" b="1" dirty="0" smtClean="0"/>
              <a:t>profesní </a:t>
            </a:r>
            <a:r>
              <a:rPr lang="cs-CZ" b="1" dirty="0"/>
              <a:t>zapojení, digitální zdroje, výuka, digitální hodnocení, podpora žáků a podpora digitálních kompetencí </a:t>
            </a:r>
            <a:r>
              <a:rPr lang="cs-CZ" b="1" dirty="0" smtClean="0"/>
              <a:t>žáků</a:t>
            </a:r>
          </a:p>
          <a:p>
            <a:pPr lvl="1"/>
            <a:r>
              <a:rPr lang="cs-CZ" dirty="0" smtClean="0"/>
              <a:t>úrovně </a:t>
            </a:r>
            <a:r>
              <a:rPr lang="cs-CZ" dirty="0"/>
              <a:t>pokroku jsou nastaveny po vzoru Společného evropského referenčního rámce pro jazyky (SERR) a jsou uváděny pomocí motivační role od úrovně A1 do C2: </a:t>
            </a:r>
            <a:r>
              <a:rPr lang="cs-CZ" b="1" dirty="0"/>
              <a:t>nováček, objevitel, praktik, odborník, lídr, průkopník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73354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 oblastí </a:t>
            </a:r>
            <a:r>
              <a:rPr lang="cs-CZ" b="1" dirty="0">
                <a:solidFill>
                  <a:srgbClr val="0070C0"/>
                </a:solidFill>
              </a:rPr>
              <a:t>digitálních kompetencí učitele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Profesní zapojení učitele – pracovní komunikace; odborná spolupráce; reflektivní praxe; soustavný profesní rozvoj.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Digitální zdroje – výběr digitálních zdrojů; tvorba a úprava digitálních zdrojů; organizace, ochrana, sdílení digitálních zdrojů.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Výuka – vyučování; vedení žáka; spolupráce žáků; samostatné učení žáků.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Digitální hodnocení – strategie hodnocení; analýza výukových výsledků; zpětná vazba a plánování.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Podpora žáků – přístupnost a inkluze; diferenciace a individualizace; aktivizace žáků.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Podpora digitálních kompetencí žáků – informační a mediální gramotnost; digitální komunikace a spolupráce; tvorba digitálního obsahu; odpovědné používání digitálních technologií; řešení problémů prostřednictvím digitálních technologií.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42416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Standard </a:t>
            </a:r>
            <a:r>
              <a:rPr lang="cs-CZ" b="1" dirty="0" smtClean="0">
                <a:solidFill>
                  <a:srgbClr val="0070C0"/>
                </a:solidFill>
              </a:rPr>
              <a:t>digitálních kompetencí učitele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Standard dobře vystihuje, co se dnes od učitele v oblasti využívání digitálních technologií očekává a kam by měl další rozvoj na úrovni každého učitele směrovat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Česká verze </a:t>
            </a:r>
            <a:r>
              <a:rPr lang="cs-CZ" dirty="0" err="1"/>
              <a:t>DigCompEdu</a:t>
            </a:r>
            <a:r>
              <a:rPr lang="cs-CZ" dirty="0"/>
              <a:t> je k dispozici na metodickém portálu RVP – </a:t>
            </a:r>
            <a:r>
              <a:rPr lang="cs-CZ" dirty="0">
                <a:hlinkClick r:id="rId2"/>
              </a:rPr>
              <a:t>Evropský rámec digitálních kompetencí pedagogů </a:t>
            </a:r>
            <a:r>
              <a:rPr lang="cs-CZ" dirty="0" err="1">
                <a:hlinkClick r:id="rId2"/>
              </a:rPr>
              <a:t>DigCompEdu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94239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876300"/>
            <a:ext cx="11525250" cy="51054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2897746" y="6375042"/>
            <a:ext cx="7469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Standard </a:t>
            </a:r>
            <a:r>
              <a:rPr lang="cs-CZ" b="1" dirty="0">
                <a:solidFill>
                  <a:srgbClr val="0070C0"/>
                </a:solidFill>
              </a:rPr>
              <a:t>digitálních kompetencí učitele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76810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Profil Škola</a:t>
            </a:r>
            <a:r>
              <a:rPr lang="cs-CZ" b="1" baseline="30000" dirty="0"/>
              <a:t>21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14425"/>
            <a:ext cx="10515600" cy="506253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Model </a:t>
            </a:r>
            <a:r>
              <a:rPr lang="cs-CZ" dirty="0"/>
              <a:t>integrace technologií do života školy </a:t>
            </a:r>
            <a:endParaRPr lang="cs-CZ" dirty="0" smtClean="0"/>
          </a:p>
          <a:p>
            <a:r>
              <a:rPr lang="cs-CZ" dirty="0" smtClean="0"/>
              <a:t>Evaluační </a:t>
            </a:r>
            <a:r>
              <a:rPr lang="cs-CZ" dirty="0"/>
              <a:t>a plánovací nástroj, který na základě sledování více různých indikátorů pomáhá školám zjistit, do jaké míry se jim daří začlenit digitální technologie do života celé školy.</a:t>
            </a:r>
          </a:p>
          <a:p>
            <a:r>
              <a:rPr lang="cs-CZ" dirty="0" smtClean="0"/>
              <a:t>Počítá </a:t>
            </a:r>
            <a:r>
              <a:rPr lang="cs-CZ" dirty="0"/>
              <a:t>s čtyřmi fázemi vývoje, kterými mohou školy postupně procházet: </a:t>
            </a:r>
            <a:r>
              <a:rPr lang="cs-CZ" b="1" dirty="0"/>
              <a:t>začínáme, máme první zkušenosti, nabýváme sebejistoty </a:t>
            </a:r>
            <a:r>
              <a:rPr lang="cs-CZ" dirty="0"/>
              <a:t>a</a:t>
            </a:r>
            <a:r>
              <a:rPr lang="cs-CZ" b="1" dirty="0"/>
              <a:t> jsme příkladem ostatním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Celkem</a:t>
            </a:r>
            <a:r>
              <a:rPr lang="cs-CZ" b="1" dirty="0"/>
              <a:t> </a:t>
            </a:r>
            <a:r>
              <a:rPr lang="cs-CZ" dirty="0"/>
              <a:t>29 popsaných indikátorů je sdruženo do pěti oblastí: </a:t>
            </a:r>
            <a:r>
              <a:rPr lang="cs-CZ" b="1" dirty="0"/>
              <a:t>řízení a plánování, ICT ve školním vzdělávacím programu, profesní rozvoj, integrace ICT do života školy </a:t>
            </a:r>
            <a:r>
              <a:rPr lang="cs-CZ" dirty="0"/>
              <a:t>a</a:t>
            </a:r>
            <a:r>
              <a:rPr lang="cs-CZ" b="1" dirty="0"/>
              <a:t> ICT infrastruktura</a:t>
            </a:r>
            <a:r>
              <a:rPr lang="cs-CZ" dirty="0"/>
              <a:t>.</a:t>
            </a:r>
          </a:p>
          <a:p>
            <a:r>
              <a:rPr lang="cs-CZ" dirty="0"/>
              <a:t>Nástroj Profil škola</a:t>
            </a:r>
            <a:r>
              <a:rPr lang="cs-CZ" baseline="30000" dirty="0"/>
              <a:t>21</a:t>
            </a:r>
            <a:r>
              <a:rPr lang="cs-CZ" dirty="0"/>
              <a:t> je zároveň i online aplikace na Metodickém portálu RVP.CZ, </a:t>
            </a:r>
            <a:endParaRPr lang="cs-CZ" dirty="0" smtClean="0"/>
          </a:p>
          <a:p>
            <a:r>
              <a:rPr lang="cs-CZ" dirty="0" smtClean="0"/>
              <a:t>Dostupné </a:t>
            </a:r>
            <a:r>
              <a:rPr lang="cs-CZ" dirty="0"/>
              <a:t>na </a:t>
            </a:r>
            <a:r>
              <a:rPr lang="cs-CZ" dirty="0">
                <a:hlinkClick r:id="rId2"/>
              </a:rPr>
              <a:t>https://skola21.rvp.cz/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87011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Creative</a:t>
            </a:r>
            <a:r>
              <a:rPr lang="cs-CZ" b="1" dirty="0"/>
              <a:t> </a:t>
            </a:r>
            <a:r>
              <a:rPr lang="cs-CZ" b="1" dirty="0" err="1"/>
              <a:t>Commons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28738"/>
            <a:ext cx="10515600" cy="484822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Soubor </a:t>
            </a:r>
            <a:r>
              <a:rPr lang="cs-CZ" b="1" dirty="0"/>
              <a:t>veřejných licencí </a:t>
            </a:r>
            <a:endParaRPr lang="cs-CZ" b="1" dirty="0" smtClean="0"/>
          </a:p>
          <a:p>
            <a:r>
              <a:rPr lang="cs-CZ" dirty="0" smtClean="0"/>
              <a:t>Licence </a:t>
            </a:r>
            <a:r>
              <a:rPr lang="cs-CZ" dirty="0"/>
              <a:t>přinášejí </a:t>
            </a:r>
            <a:r>
              <a:rPr lang="cs-CZ" b="1" dirty="0"/>
              <a:t>nové možnosti v oblasti publikování autorských dě</a:t>
            </a:r>
            <a:r>
              <a:rPr lang="cs-CZ" dirty="0"/>
              <a:t>l, posilují </a:t>
            </a:r>
            <a:r>
              <a:rPr lang="cs-CZ" b="1" dirty="0"/>
              <a:t>pozici autora </a:t>
            </a:r>
            <a:r>
              <a:rPr lang="cs-CZ" dirty="0"/>
              <a:t>při rozhodování, za jakých podmínek bude dílo veřejně zpřístupněno. </a:t>
            </a:r>
            <a:endParaRPr lang="cs-CZ" dirty="0" smtClean="0"/>
          </a:p>
          <a:p>
            <a:r>
              <a:rPr lang="cs-CZ" dirty="0" smtClean="0"/>
              <a:t>Důležité v oblasti vzdělávání, některé </a:t>
            </a:r>
            <a:r>
              <a:rPr lang="cs-CZ" dirty="0"/>
              <a:t>výzvy OP VVV u výstupů projektů právě tyto </a:t>
            </a:r>
            <a:r>
              <a:rPr lang="cs-CZ" dirty="0" smtClean="0"/>
              <a:t>licence vyžadují.</a:t>
            </a:r>
          </a:p>
          <a:p>
            <a:r>
              <a:rPr lang="cs-CZ" b="1" dirty="0" smtClean="0"/>
              <a:t>Učitelé </a:t>
            </a:r>
            <a:r>
              <a:rPr lang="cs-CZ" b="1" dirty="0"/>
              <a:t>i žáci tak mohou materiály pod těmito licencemi svobodně dále šířit</a:t>
            </a:r>
            <a:r>
              <a:rPr lang="cs-CZ" dirty="0"/>
              <a:t> (třeba zveřejněním na webových stránkách školy), a v případě některých licencí takové materiály </a:t>
            </a:r>
            <a:r>
              <a:rPr lang="cs-CZ" b="1" dirty="0"/>
              <a:t>upravovat, vylepšovat a vytvářet odvozená díla </a:t>
            </a:r>
            <a:r>
              <a:rPr lang="cs-CZ" dirty="0"/>
              <a:t>a ta dále šířit.</a:t>
            </a:r>
          </a:p>
          <a:p>
            <a:r>
              <a:rPr lang="cs-CZ" dirty="0"/>
              <a:t>Kombinací čtyř licenčních prvků (</a:t>
            </a:r>
            <a:r>
              <a:rPr lang="cs-CZ" b="1" dirty="0"/>
              <a:t>uveďte autora, nevyužívejte dílo komerčně, nezasahujte do díla </a:t>
            </a:r>
            <a:r>
              <a:rPr lang="cs-CZ" dirty="0"/>
              <a:t>a</a:t>
            </a:r>
            <a:r>
              <a:rPr lang="cs-CZ" b="1" dirty="0"/>
              <a:t> zachovejte licenci)</a:t>
            </a:r>
            <a:r>
              <a:rPr lang="cs-CZ" dirty="0"/>
              <a:t> vzniká šest prakticky použitelných variant licencí 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Commons</a:t>
            </a:r>
            <a:r>
              <a:rPr lang="cs-CZ" dirty="0"/>
              <a:t>.</a:t>
            </a:r>
          </a:p>
          <a:p>
            <a:r>
              <a:rPr lang="cs-CZ" dirty="0"/>
              <a:t>Interaktivní průvodce volbou licence je dostupný na </a:t>
            </a:r>
            <a:r>
              <a:rPr lang="cs-CZ" dirty="0">
                <a:hlinkClick r:id="rId2"/>
              </a:rPr>
              <a:t>https://creativecommons.org/</a:t>
            </a:r>
            <a:r>
              <a:rPr lang="cs-CZ" dirty="0" err="1">
                <a:hlinkClick r:id="rId2"/>
              </a:rPr>
              <a:t>choose</a:t>
            </a:r>
            <a:r>
              <a:rPr lang="cs-CZ" dirty="0">
                <a:hlinkClick r:id="rId2"/>
              </a:rPr>
              <a:t>/?</a:t>
            </a:r>
            <a:r>
              <a:rPr lang="cs-CZ" dirty="0" err="1">
                <a:hlinkClick r:id="rId2"/>
              </a:rPr>
              <a:t>lang</a:t>
            </a:r>
            <a:r>
              <a:rPr lang="cs-CZ" dirty="0">
                <a:hlinkClick r:id="rId2"/>
              </a:rPr>
              <a:t>=</a:t>
            </a:r>
            <a:r>
              <a:rPr lang="cs-CZ" dirty="0" err="1">
                <a:hlinkClick r:id="rId2"/>
              </a:rPr>
              <a:t>cs</a:t>
            </a:r>
            <a:r>
              <a:rPr lang="cs-CZ" dirty="0" smtClean="0"/>
              <a:t>,</a:t>
            </a:r>
          </a:p>
          <a:p>
            <a:r>
              <a:rPr lang="cs-CZ" dirty="0" smtClean="0"/>
              <a:t>Mnoho </a:t>
            </a:r>
            <a:r>
              <a:rPr lang="cs-CZ" dirty="0"/>
              <a:t>dalších informací k licencím je dostupné na webu pracovní skupiny 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Commons</a:t>
            </a:r>
            <a:r>
              <a:rPr lang="cs-CZ" dirty="0"/>
              <a:t> ČR na </a:t>
            </a:r>
            <a:r>
              <a:rPr lang="cs-CZ" dirty="0">
                <a:hlinkClick r:id="rId3"/>
              </a:rPr>
              <a:t>https://www.creativecommons.cz/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96790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Minimální ICT standard školy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71614"/>
            <a:ext cx="10515600" cy="4705350"/>
          </a:xfrm>
        </p:spPr>
        <p:txBody>
          <a:bodyPr>
            <a:normAutofit fontScale="92500"/>
          </a:bodyPr>
          <a:lstStyle/>
          <a:p>
            <a:r>
              <a:rPr lang="cs-CZ" dirty="0"/>
              <a:t>Tematická zpráva České školní inspekce </a:t>
            </a:r>
            <a:r>
              <a:rPr lang="cs-CZ" i="1" dirty="0"/>
              <a:t>Využívání digitálních technologií v MŠ, SŠ a VOŠ</a:t>
            </a:r>
            <a:r>
              <a:rPr lang="cs-CZ" dirty="0"/>
              <a:t> zveřejněná v září 2017 </a:t>
            </a:r>
            <a:r>
              <a:rPr lang="cs-CZ" dirty="0" smtClean="0"/>
              <a:t>= </a:t>
            </a:r>
            <a:r>
              <a:rPr lang="cs-CZ" b="1" dirty="0" smtClean="0"/>
              <a:t>neradostné </a:t>
            </a:r>
            <a:r>
              <a:rPr lang="cs-CZ" b="1" dirty="0"/>
              <a:t>zjištění o podmínkách pro využívání digitálních technologií na českých školách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ČŠI stanovila </a:t>
            </a:r>
            <a:r>
              <a:rPr lang="cs-CZ" dirty="0"/>
              <a:t>neoddiskutovatelné minimální úrovně kvality: </a:t>
            </a:r>
            <a:r>
              <a:rPr lang="cs-CZ" b="1" dirty="0"/>
              <a:t>formulována ICT strategie školy, vlastní správce ICT, školní počítač pro více než 50 % učitelů, stáří počítačů do 7 let </a:t>
            </a:r>
            <a:r>
              <a:rPr lang="cs-CZ" dirty="0"/>
              <a:t>a</a:t>
            </a:r>
            <a:r>
              <a:rPr lang="cs-CZ" b="1" dirty="0"/>
              <a:t> pokrytí alespoň 60 % učeben vnitřní sítí</a:t>
            </a:r>
            <a:r>
              <a:rPr lang="cs-CZ" dirty="0"/>
              <a:t>.</a:t>
            </a:r>
          </a:p>
          <a:p>
            <a:r>
              <a:rPr lang="cs-CZ" dirty="0" smtClean="0"/>
              <a:t>V</a:t>
            </a:r>
            <a:r>
              <a:rPr lang="cs-CZ" dirty="0"/>
              <a:t> tematické zprávě je možné dohledat i další zjištění inspekce a porovnat je se situací ve vaší škole. Výsledek můžete zohlednit ve školní plánu rozvoje ICT.</a:t>
            </a:r>
          </a:p>
          <a:p>
            <a:r>
              <a:rPr lang="cs-CZ" dirty="0"/>
              <a:t>Dostupné na </a:t>
            </a:r>
            <a:r>
              <a:rPr lang="cs-CZ" dirty="0">
                <a:hlinkClick r:id="rId2"/>
              </a:rPr>
              <a:t>https://www.csicr.cz/</a:t>
            </a:r>
            <a:r>
              <a:rPr lang="cs-CZ" dirty="0" err="1">
                <a:hlinkClick r:id="rId2"/>
              </a:rPr>
              <a:t>cz</a:t>
            </a:r>
            <a:r>
              <a:rPr lang="cs-CZ" dirty="0">
                <a:hlinkClick r:id="rId2"/>
              </a:rPr>
              <a:t>/Aktuality/</a:t>
            </a:r>
            <a:r>
              <a:rPr lang="cs-CZ" dirty="0" err="1">
                <a:hlinkClick r:id="rId2"/>
              </a:rPr>
              <a:t>Tematicka</a:t>
            </a:r>
            <a:r>
              <a:rPr lang="cs-CZ" dirty="0">
                <a:hlinkClick r:id="rId2"/>
              </a:rPr>
              <a:t>-zprava-</a:t>
            </a:r>
            <a:r>
              <a:rPr lang="cs-CZ" dirty="0" err="1">
                <a:hlinkClick r:id="rId2"/>
              </a:rPr>
              <a:t>Vyuzivani</a:t>
            </a:r>
            <a:r>
              <a:rPr lang="cs-CZ" dirty="0">
                <a:hlinkClick r:id="rId2"/>
              </a:rPr>
              <a:t>-</a:t>
            </a:r>
            <a:r>
              <a:rPr lang="cs-CZ" dirty="0" err="1">
                <a:hlinkClick r:id="rId2"/>
              </a:rPr>
              <a:t>digitalnich</a:t>
            </a:r>
            <a:r>
              <a:rPr lang="cs-CZ" dirty="0">
                <a:hlinkClick r:id="rId2"/>
              </a:rPr>
              <a:t>-technologii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5480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1. Motivační dimenze DG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1625"/>
            <a:ext cx="10515600" cy="5043488"/>
          </a:xfrm>
        </p:spPr>
        <p:txBody>
          <a:bodyPr>
            <a:normAutofit fontScale="92500"/>
          </a:bodyPr>
          <a:lstStyle/>
          <a:p>
            <a:r>
              <a:rPr lang="cs-CZ" dirty="0"/>
              <a:t>A) </a:t>
            </a:r>
            <a:r>
              <a:rPr lang="cs-CZ" b="1" dirty="0"/>
              <a:t>Postoje, které jednotlivec zaujímá k digitálním technologiím a jejich užívání</a:t>
            </a:r>
            <a:r>
              <a:rPr lang="cs-CZ" dirty="0"/>
              <a:t>, tj. motivace k užívání, ambice či naopak obavy z jejich zvládnutí, vnímání bezpečnostních a právních rizik, zodpovědnost atd. </a:t>
            </a:r>
            <a:endParaRPr lang="cs-CZ" dirty="0" smtClean="0"/>
          </a:p>
          <a:p>
            <a:r>
              <a:rPr lang="cs-CZ" dirty="0" smtClean="0"/>
              <a:t>B</a:t>
            </a:r>
            <a:r>
              <a:rPr lang="cs-CZ" dirty="0"/>
              <a:t>) </a:t>
            </a:r>
            <a:r>
              <a:rPr lang="cs-CZ" b="1" dirty="0"/>
              <a:t>Jednotlivcovo vnímání možného přínosu z užívání dané digitální technologie v jeho/její situaci</a:t>
            </a:r>
            <a:r>
              <a:rPr lang="cs-CZ" dirty="0"/>
              <a:t>. Toto subjektivní hodnocení může být v nesouladu s reálnou užitečností dané technologie v dané situaci. Rozpor mezi realitou a subjektivním vnímáním výhod digitálních technologií je často způsoben neznalostí možností, které daná technologie nabízí. Postoje a vnímání přínosu digitální technologie jsou často hlavní příčinou jejího nevyužívání nebo nízké úrovně digitální gramotnosti. </a:t>
            </a:r>
            <a:endParaRPr lang="cs-CZ" dirty="0" smtClean="0"/>
          </a:p>
          <a:p>
            <a:r>
              <a:rPr lang="cs-CZ" dirty="0" smtClean="0"/>
              <a:t>C</a:t>
            </a:r>
            <a:r>
              <a:rPr lang="cs-CZ" dirty="0"/>
              <a:t>) </a:t>
            </a:r>
            <a:r>
              <a:rPr lang="cs-CZ" b="1" dirty="0" smtClean="0"/>
              <a:t>Centralita </a:t>
            </a:r>
            <a:r>
              <a:rPr lang="cs-CZ" b="1" dirty="0"/>
              <a:t>digitálních technologií v životě jednotlivce</a:t>
            </a:r>
            <a:r>
              <a:rPr lang="cs-CZ" dirty="0"/>
              <a:t>, tedy </a:t>
            </a:r>
            <a:r>
              <a:rPr lang="cs-CZ" b="1" dirty="0" smtClean="0"/>
              <a:t>míra </a:t>
            </a:r>
            <a:r>
              <a:rPr lang="cs-CZ" b="1" dirty="0"/>
              <a:t>obklopení</a:t>
            </a:r>
            <a:r>
              <a:rPr lang="cs-CZ" dirty="0"/>
              <a:t> jednotlivce digitálními technologiemi v jeho každodennosti. Tato složka je vyjádřena třemi faktory (Lupač, 2015):</a:t>
            </a:r>
          </a:p>
        </p:txBody>
      </p:sp>
    </p:spTree>
    <p:extLst>
      <p:ext uri="{BB962C8B-B14F-4D97-AF65-F5344CB8AC3E}">
        <p14:creationId xmlns:p14="http://schemas.microsoft.com/office/powerpoint/2010/main" val="37360218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Standardy ICT pro základní vzdělávání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28750"/>
            <a:ext cx="10515600" cy="4748213"/>
          </a:xfrm>
        </p:spPr>
        <p:txBody>
          <a:bodyPr/>
          <a:lstStyle/>
          <a:p>
            <a:r>
              <a:rPr lang="cs-CZ" dirty="0"/>
              <a:t>Na rozdíl od standardů pro vzdělávací obory Český jazyk a literatura, Matematika a její aplikace, Cizí jazyk a Další cizí jazyk </a:t>
            </a:r>
            <a:r>
              <a:rPr lang="cs-CZ" b="1" dirty="0"/>
              <a:t>nejsou standardy pro vzdělávací obor ICT zařazeny jako příloha do Rámcového vzdělávacího programu</a:t>
            </a:r>
            <a:r>
              <a:rPr lang="cs-CZ" dirty="0"/>
              <a:t>, ale </a:t>
            </a:r>
            <a:r>
              <a:rPr lang="cs-CZ" b="1" dirty="0"/>
              <a:t>pouze jako doporučené </a:t>
            </a:r>
            <a:r>
              <a:rPr lang="cs-CZ" dirty="0"/>
              <a:t>pro současné znění RVP. </a:t>
            </a:r>
            <a:endParaRPr lang="cs-CZ" dirty="0" smtClean="0"/>
          </a:p>
          <a:p>
            <a:r>
              <a:rPr lang="cs-CZ" dirty="0" smtClean="0"/>
              <a:t>Oblasti </a:t>
            </a:r>
            <a:r>
              <a:rPr lang="cs-CZ" dirty="0"/>
              <a:t>ICT v RVP pro základní vzdělávání se od jeho vzniku v roce 2005 nezměnila, takže tato doporučení byly od počátku svými tvůrci vnímány spíše jako metodická podpora učitelům, nežli jako skutečné vzdělávací standardy.</a:t>
            </a:r>
          </a:p>
          <a:p>
            <a:r>
              <a:rPr lang="cs-CZ" dirty="0"/>
              <a:t>Dostupné na </a:t>
            </a:r>
            <a:r>
              <a:rPr lang="cs-CZ" dirty="0">
                <a:hlinkClick r:id="rId2"/>
              </a:rPr>
              <a:t>http://www.nuv.cz/t/standardy-</a:t>
            </a:r>
            <a:r>
              <a:rPr lang="cs-CZ" dirty="0" err="1">
                <a:hlinkClick r:id="rId2"/>
              </a:rPr>
              <a:t>ovo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73131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Digitální gramotnost v uzlových bodech vzdělávání</a:t>
            </a:r>
            <a:br>
              <a:rPr lang="cs-CZ" b="1" dirty="0">
                <a:solidFill>
                  <a:srgbClr val="0070C0"/>
                </a:solidFill>
              </a:rPr>
            </a:b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1588"/>
            <a:ext cx="10515600" cy="4905375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2018 </a:t>
            </a:r>
            <a:r>
              <a:rPr lang="cs-CZ" dirty="0"/>
              <a:t>zveřejnil </a:t>
            </a:r>
            <a:r>
              <a:rPr lang="cs-CZ" dirty="0" smtClean="0"/>
              <a:t>dokument (</a:t>
            </a:r>
            <a:r>
              <a:rPr lang="cs-CZ" i="1" dirty="0" smtClean="0">
                <a:solidFill>
                  <a:srgbClr val="C00000"/>
                </a:solidFill>
              </a:rPr>
              <a:t>metodický </a:t>
            </a:r>
            <a:r>
              <a:rPr lang="cs-CZ" i="1" dirty="0">
                <a:solidFill>
                  <a:srgbClr val="C00000"/>
                </a:solidFill>
              </a:rPr>
              <a:t>podpůrný </a:t>
            </a:r>
            <a:r>
              <a:rPr lang="cs-CZ" i="1" dirty="0" smtClean="0">
                <a:solidFill>
                  <a:srgbClr val="C00000"/>
                </a:solidFill>
              </a:rPr>
              <a:t>materiál</a:t>
            </a:r>
            <a:r>
              <a:rPr lang="cs-CZ" i="1" dirty="0" smtClean="0"/>
              <a:t>) </a:t>
            </a:r>
            <a:r>
              <a:rPr lang="cs-CZ" dirty="0" smtClean="0"/>
              <a:t>Národní </a:t>
            </a:r>
            <a:r>
              <a:rPr lang="cs-CZ" dirty="0"/>
              <a:t>ústav pro vzdělávání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Dokument </a:t>
            </a:r>
            <a:r>
              <a:rPr lang="cs-CZ" dirty="0"/>
              <a:t>obsahuje </a:t>
            </a:r>
            <a:r>
              <a:rPr lang="cs-CZ" b="1" dirty="0">
                <a:solidFill>
                  <a:srgbClr val="C00000"/>
                </a:solidFill>
              </a:rPr>
              <a:t>soubory očekávaných výsledků učení v uzlových bodech vzdělávání pro digitální gramotnost</a:t>
            </a:r>
            <a:r>
              <a:rPr lang="cs-CZ" dirty="0"/>
              <a:t>. Popisované indikátory vymezující vzdělávací cíle na úrovni výstupů, kterých by děti a žáci měli v jednotlivých etapách předškolního a základního vzdělávání dosáhnout v digitální gramotnosti.</a:t>
            </a:r>
          </a:p>
          <a:p>
            <a:r>
              <a:rPr lang="cs-CZ" dirty="0"/>
              <a:t>Výsledky učení jsou pro digitální gramotnost strukturovány do tří oblastí: </a:t>
            </a:r>
            <a:r>
              <a:rPr lang="cs-CZ" b="1" dirty="0"/>
              <a:t>člověk, společnost a digitální technologie, tvorba digitálního obsahu </a:t>
            </a:r>
            <a:r>
              <a:rPr lang="cs-CZ" dirty="0"/>
              <a:t>a</a:t>
            </a:r>
            <a:r>
              <a:rPr lang="cs-CZ" b="1" dirty="0"/>
              <a:t> informace, sdílení a komunikace v digitálním světě. </a:t>
            </a:r>
            <a:endParaRPr lang="cs-CZ" b="1" dirty="0" smtClean="0"/>
          </a:p>
          <a:p>
            <a:r>
              <a:rPr lang="cs-CZ" i="1" dirty="0" smtClean="0"/>
              <a:t>Návrh </a:t>
            </a:r>
            <a:r>
              <a:rPr lang="cs-CZ" i="1" dirty="0"/>
              <a:t>revizí rámcových vzdělávacích programů v oblasti informatiky a informačních a komunikačních technologií</a:t>
            </a:r>
            <a:r>
              <a:rPr lang="cs-CZ" dirty="0"/>
              <a:t>, který zveřejnil NÚV koncem srpna 2018 (viz </a:t>
            </a:r>
            <a:r>
              <a:rPr lang="cs-CZ" dirty="0">
                <a:hlinkClick r:id="rId2"/>
              </a:rPr>
              <a:t>http://www.nuv.cz/t/revize-</a:t>
            </a:r>
            <a:r>
              <a:rPr lang="cs-CZ" dirty="0" err="1">
                <a:hlinkClick r:id="rId2"/>
              </a:rPr>
              <a:t>rvp</a:t>
            </a:r>
            <a:r>
              <a:rPr lang="cs-CZ" dirty="0">
                <a:hlinkClick r:id="rId2"/>
              </a:rPr>
              <a:t>-</a:t>
            </a:r>
            <a:r>
              <a:rPr lang="cs-CZ" dirty="0" err="1">
                <a:hlinkClick r:id="rId2"/>
              </a:rPr>
              <a:t>ict</a:t>
            </a:r>
            <a:r>
              <a:rPr lang="cs-CZ" dirty="0"/>
              <a:t>) používá shodnou strukturu členění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 </a:t>
            </a:r>
            <a:r>
              <a:rPr lang="cs-CZ" dirty="0"/>
              <a:t>V tomto dokumentu jsou k dispozici očekávané výsledky učení i pro žáky středních škol, a nejen pro digitální gramotnost, ale také pro novou informatiku.</a:t>
            </a:r>
          </a:p>
          <a:p>
            <a:r>
              <a:rPr lang="cs-CZ" dirty="0"/>
              <a:t>Dostupné na </a:t>
            </a:r>
            <a:r>
              <a:rPr lang="cs-CZ" dirty="0" err="1"/>
              <a:t>digifoliu</a:t>
            </a:r>
            <a:r>
              <a:rPr lang="cs-CZ" dirty="0"/>
              <a:t> Digitální gramotnost na </a:t>
            </a:r>
            <a:r>
              <a:rPr lang="cs-CZ" dirty="0">
                <a:hlinkClick r:id="rId3"/>
              </a:rPr>
              <a:t>https://digifolio.rvp.cz/</a:t>
            </a:r>
            <a:r>
              <a:rPr lang="cs-CZ" dirty="0" err="1">
                <a:hlinkClick r:id="rId3"/>
              </a:rPr>
              <a:t>view</a:t>
            </a:r>
            <a:r>
              <a:rPr lang="cs-CZ" dirty="0">
                <a:hlinkClick r:id="rId3"/>
              </a:rPr>
              <a:t>/</a:t>
            </a:r>
            <a:r>
              <a:rPr lang="cs-CZ" dirty="0" err="1">
                <a:hlinkClick r:id="rId3"/>
              </a:rPr>
              <a:t>view.php?id</a:t>
            </a:r>
            <a:r>
              <a:rPr lang="cs-CZ" dirty="0">
                <a:hlinkClick r:id="rId3"/>
              </a:rPr>
              <a:t>=13123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Viz schéma na dalším </a:t>
            </a:r>
            <a:r>
              <a:rPr lang="cs-CZ" b="1" dirty="0" err="1" smtClean="0"/>
              <a:t>slidu</a:t>
            </a:r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576252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18" y="0"/>
            <a:ext cx="10155594" cy="669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813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87" y="103839"/>
            <a:ext cx="11043967" cy="675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412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00" y="433923"/>
            <a:ext cx="10819716" cy="565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205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Metodika pro hodnocení rozvoje informační gramotnosti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28750"/>
            <a:ext cx="10515600" cy="474821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 červnu 2015 </a:t>
            </a:r>
            <a:r>
              <a:rPr lang="cs-CZ" dirty="0" smtClean="0"/>
              <a:t>Česká </a:t>
            </a:r>
            <a:r>
              <a:rPr lang="cs-CZ" dirty="0"/>
              <a:t>školní inspekce NIQES</a:t>
            </a:r>
            <a:endParaRPr lang="cs-CZ" dirty="0" smtClean="0"/>
          </a:p>
          <a:p>
            <a:r>
              <a:rPr lang="cs-CZ" dirty="0" smtClean="0"/>
              <a:t>Metodika</a:t>
            </a:r>
            <a:r>
              <a:rPr lang="cs-CZ" dirty="0"/>
              <a:t>, která poskytuje ČŠI návod pro sledování a hodnocení účinnosti podpory rozvoje informační gramotnosti ve školách. </a:t>
            </a:r>
            <a:endParaRPr lang="cs-CZ" dirty="0" smtClean="0"/>
          </a:p>
          <a:p>
            <a:r>
              <a:rPr lang="cs-CZ" dirty="0" smtClean="0"/>
              <a:t>Konkrétně </a:t>
            </a:r>
            <a:r>
              <a:rPr lang="cs-CZ" dirty="0"/>
              <a:t>se jedná o </a:t>
            </a:r>
            <a:r>
              <a:rPr lang="cs-CZ" b="1" dirty="0"/>
              <a:t>indikátory podmínek rozvoje informační gramotnosti, procesu rozvoje informační gramotnosti</a:t>
            </a:r>
            <a:r>
              <a:rPr lang="cs-CZ" dirty="0"/>
              <a:t> a </a:t>
            </a:r>
            <a:r>
              <a:rPr lang="cs-CZ" b="1" dirty="0"/>
              <a:t>dosažené úrovně informační gramotnosti. </a:t>
            </a:r>
            <a:endParaRPr lang="cs-CZ" b="1" dirty="0" smtClean="0"/>
          </a:p>
          <a:p>
            <a:pPr lvl="1"/>
            <a:r>
              <a:rPr lang="cs-CZ" dirty="0" smtClean="0"/>
              <a:t>v</a:t>
            </a:r>
            <a:r>
              <a:rPr lang="cs-CZ" dirty="0"/>
              <a:t> případě podmínek vycházela inspekce ze struktury stanovené v Profilu Škola</a:t>
            </a:r>
            <a:r>
              <a:rPr lang="cs-CZ" baseline="30000" dirty="0"/>
              <a:t>21</a:t>
            </a:r>
            <a:r>
              <a:rPr lang="cs-CZ" dirty="0"/>
              <a:t>.</a:t>
            </a:r>
          </a:p>
          <a:p>
            <a:r>
              <a:rPr lang="cs-CZ" dirty="0"/>
              <a:t>Metodika je dostupná na </a:t>
            </a:r>
            <a:r>
              <a:rPr lang="cs-CZ" dirty="0">
                <a:hlinkClick r:id="rId2"/>
              </a:rPr>
              <a:t>http://www.niqes.cz/Metodika-gramotnosti/Metodika-pro-hodnoceni-rozvoje-</a:t>
            </a:r>
            <a:r>
              <a:rPr lang="cs-CZ" dirty="0" err="1">
                <a:hlinkClick r:id="rId2"/>
              </a:rPr>
              <a:t>informacni</a:t>
            </a:r>
            <a:r>
              <a:rPr lang="cs-CZ" dirty="0">
                <a:hlinkClick r:id="rId2"/>
              </a:rPr>
              <a:t>-</a:t>
            </a:r>
            <a:r>
              <a:rPr lang="cs-CZ" dirty="0" err="1">
                <a:hlinkClick r:id="rId2"/>
              </a:rPr>
              <a:t>gramotno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Nejnovější </a:t>
            </a:r>
            <a:r>
              <a:rPr lang="cs-CZ" dirty="0"/>
              <a:t>tematickou zprávu Rozvoje informační gramotnosti</a:t>
            </a:r>
            <a:r>
              <a:rPr lang="cs-CZ" b="1" dirty="0"/>
              <a:t> </a:t>
            </a:r>
            <a:r>
              <a:rPr lang="cs-CZ" dirty="0"/>
              <a:t>na ZŠ a SŠ zveřejnila ČŠI v červnu 2018 na </a:t>
            </a:r>
            <a:r>
              <a:rPr lang="cs-CZ" dirty="0">
                <a:hlinkClick r:id="rId3"/>
              </a:rPr>
              <a:t>https://www.csicr.cz/</a:t>
            </a:r>
            <a:r>
              <a:rPr lang="cs-CZ" dirty="0" err="1">
                <a:hlinkClick r:id="rId3"/>
              </a:rPr>
              <a:t>cz</a:t>
            </a:r>
            <a:r>
              <a:rPr lang="cs-CZ" dirty="0">
                <a:hlinkClick r:id="rId3"/>
              </a:rPr>
              <a:t>/Aktuality/</a:t>
            </a:r>
            <a:r>
              <a:rPr lang="cs-CZ" dirty="0" err="1">
                <a:hlinkClick r:id="rId3"/>
              </a:rPr>
              <a:t>Tematicka</a:t>
            </a:r>
            <a:r>
              <a:rPr lang="cs-CZ" dirty="0">
                <a:hlinkClick r:id="rId3"/>
              </a:rPr>
              <a:t>-zprava-Rozvoj-</a:t>
            </a:r>
            <a:r>
              <a:rPr lang="cs-CZ" dirty="0" err="1">
                <a:hlinkClick r:id="rId3"/>
              </a:rPr>
              <a:t>informacni</a:t>
            </a:r>
            <a:r>
              <a:rPr lang="cs-CZ" dirty="0">
                <a:hlinkClick r:id="rId3"/>
              </a:rPr>
              <a:t>-gramotnosti-na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99969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73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b="1" dirty="0" smtClean="0"/>
              <a:t>A </a:t>
            </a:r>
            <a:r>
              <a:rPr lang="en-US" b="1" dirty="0"/>
              <a:t>Global Framework to Measure Digital Literacy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8" y="1239565"/>
            <a:ext cx="4857750" cy="51088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872" y="1571625"/>
            <a:ext cx="6349889" cy="408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447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Vybrané zdroje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METODIKA: </a:t>
            </a:r>
            <a:r>
              <a:rPr lang="cs-CZ" i="1" dirty="0" smtClean="0"/>
              <a:t>Digitální gramotnost v uzlových bodech </a:t>
            </a:r>
            <a:r>
              <a:rPr lang="cs-CZ" i="1" dirty="0"/>
              <a:t>vzdělávání </a:t>
            </a:r>
            <a:r>
              <a:rPr lang="cs-CZ" dirty="0"/>
              <a:t>– viz </a:t>
            </a: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digifolio.rvp.cz/artefact/file/download.php?file=82137&amp;view=13123&amp;view=13123</a:t>
            </a:r>
            <a:endParaRPr lang="cs-CZ" dirty="0" smtClean="0"/>
          </a:p>
          <a:p>
            <a:r>
              <a:rPr lang="cs-CZ" dirty="0" smtClean="0"/>
              <a:t>NEUMAJER</a:t>
            </a:r>
            <a:r>
              <a:rPr lang="cs-CZ" dirty="0"/>
              <a:t>, O. Standardy kolem digitálního </a:t>
            </a:r>
            <a:r>
              <a:rPr lang="cs-CZ" dirty="0" smtClean="0"/>
              <a:t>vzdělávání. In: </a:t>
            </a:r>
            <a:r>
              <a:rPr lang="cs-CZ" i="1" dirty="0"/>
              <a:t>Řízení školy</a:t>
            </a:r>
            <a:r>
              <a:rPr lang="cs-CZ" dirty="0"/>
              <a:t>. Praha: </a:t>
            </a:r>
            <a:r>
              <a:rPr lang="cs-CZ" dirty="0" err="1"/>
              <a:t>Wolters</a:t>
            </a:r>
            <a:r>
              <a:rPr lang="cs-CZ" dirty="0"/>
              <a:t> </a:t>
            </a:r>
            <a:r>
              <a:rPr lang="cs-CZ" dirty="0" err="1"/>
              <a:t>Kluwer</a:t>
            </a:r>
            <a:r>
              <a:rPr lang="cs-CZ" dirty="0"/>
              <a:t>, 2018, roč. 15, č. 10, s. 30-33. ISSN </a:t>
            </a:r>
            <a:r>
              <a:rPr lang="cs-CZ" dirty="0" smtClean="0"/>
              <a:t>1214-8679</a:t>
            </a:r>
          </a:p>
          <a:p>
            <a:r>
              <a:rPr lang="cs-CZ" dirty="0" smtClean="0"/>
              <a:t>Různé publikace Kabinetu informačních studií a knihovnictví FF </a:t>
            </a:r>
            <a:r>
              <a:rPr lang="cs-CZ" dirty="0"/>
              <a:t>MU na </a:t>
            </a:r>
            <a:r>
              <a:rPr lang="cs-CZ" dirty="0">
                <a:hlinkClick r:id="rId3"/>
              </a:rPr>
              <a:t>http://eknihy.knihovna.cz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r>
              <a:rPr lang="cs-CZ" dirty="0" smtClean="0"/>
              <a:t>Přehled digitálních </a:t>
            </a:r>
            <a:r>
              <a:rPr lang="cs-CZ" dirty="0"/>
              <a:t>edukačních nástrojů na </a:t>
            </a:r>
            <a:r>
              <a:rPr lang="cs-CZ" dirty="0">
                <a:hlinkClick r:id="rId4"/>
              </a:rPr>
              <a:t>http://nastroje.knihovna.cz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3876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Centralita užívání </a:t>
            </a:r>
            <a:r>
              <a:rPr lang="cs-CZ" b="1" dirty="0" err="1" smtClean="0"/>
              <a:t>digi</a:t>
            </a:r>
            <a:r>
              <a:rPr lang="cs-CZ" b="1" dirty="0" smtClean="0"/>
              <a:t> technologií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85913"/>
            <a:ext cx="10515600" cy="501491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1. </a:t>
            </a:r>
            <a:r>
              <a:rPr lang="cs-CZ" b="1" dirty="0" smtClean="0"/>
              <a:t>Nezbytnost </a:t>
            </a:r>
            <a:r>
              <a:rPr lang="cs-CZ" b="1" dirty="0"/>
              <a:t>(určité úrovně) DG v oblasti jeho odborné kvalifikace</a:t>
            </a:r>
            <a:r>
              <a:rPr lang="cs-CZ" dirty="0" smtClean="0"/>
              <a:t>.          </a:t>
            </a:r>
            <a:r>
              <a:rPr lang="cs-CZ" dirty="0"/>
              <a:t>V některých oblastech trhu práce je DG irelevantní nebo postačuje minimální úroveň, a tedy jednotlivcovo uplatnění je dáno jinými druhy kompetencí. V jiných oblastech trhu práce je úroveň DG hlavním faktorem dobrého uplatnění. </a:t>
            </a:r>
            <a:endParaRPr lang="cs-CZ" dirty="0" smtClean="0"/>
          </a:p>
          <a:p>
            <a:r>
              <a:rPr lang="cs-CZ" dirty="0" smtClean="0"/>
              <a:t>2</a:t>
            </a:r>
            <a:r>
              <a:rPr lang="cs-CZ" dirty="0"/>
              <a:t>. </a:t>
            </a:r>
            <a:r>
              <a:rPr lang="cs-CZ" b="1" dirty="0" smtClean="0"/>
              <a:t>Míra </a:t>
            </a:r>
            <a:r>
              <a:rPr lang="cs-CZ" b="1" dirty="0"/>
              <a:t>užívání digitálních technologií v jeho bezprostředním okolí </a:t>
            </a:r>
            <a:r>
              <a:rPr lang="cs-CZ" dirty="0"/>
              <a:t>(přátelé, rodina, práce). V sociálních prostředích s vysokým zastoupením digitálně zprostředkované komunikace je DG předpokladem sociálního začlenění, naopak v prostředích s nízkým významem digitálně zprostředkované komunikace nemusí nízká míra DG představovat handicap</a:t>
            </a:r>
            <a:r>
              <a:rPr lang="cs-CZ" dirty="0" smtClean="0"/>
              <a:t>.</a:t>
            </a:r>
          </a:p>
          <a:p>
            <a:r>
              <a:rPr lang="cs-CZ" dirty="0" smtClean="0"/>
              <a:t>3</a:t>
            </a:r>
            <a:r>
              <a:rPr lang="cs-CZ" dirty="0"/>
              <a:t>. </a:t>
            </a:r>
            <a:r>
              <a:rPr lang="cs-CZ" b="1" dirty="0" smtClean="0"/>
              <a:t>Tlak </a:t>
            </a:r>
            <a:r>
              <a:rPr lang="cs-CZ" b="1" dirty="0"/>
              <a:t>na využívání digitálních technologií ze strany institucí a v jednotlivcově širším sociálním prostředí </a:t>
            </a:r>
            <a:r>
              <a:rPr lang="cs-CZ" dirty="0"/>
              <a:t>(ze strany masových médií, úřadů, školy) a také mírou využívání digitálních technologií v širší populaci, v níž se jednotlivec pohybuje, a mezi lidmi se stejnými či podobnými zájmy.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7914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 k této problematice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LUPAČ</a:t>
            </a:r>
            <a:r>
              <a:rPr lang="cs-CZ" dirty="0"/>
              <a:t>, Petr. </a:t>
            </a:r>
            <a:r>
              <a:rPr lang="cs-CZ" b="1" i="1" dirty="0"/>
              <a:t>Za hranice digitální propasti: </a:t>
            </a:r>
            <a:endParaRPr lang="cs-CZ" b="1" i="1" dirty="0" smtClean="0"/>
          </a:p>
          <a:p>
            <a:pPr marL="0" indent="0">
              <a:buNone/>
            </a:pPr>
            <a:r>
              <a:rPr lang="cs-CZ" b="1" i="1" dirty="0" smtClean="0"/>
              <a:t>nerovnost </a:t>
            </a:r>
            <a:r>
              <a:rPr lang="cs-CZ" b="1" i="1" dirty="0"/>
              <a:t>v informační společnosti</a:t>
            </a:r>
            <a:r>
              <a:rPr lang="cs-CZ" b="1" dirty="0"/>
              <a:t>. </a:t>
            </a: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Praha</a:t>
            </a:r>
            <a:r>
              <a:rPr lang="cs-CZ" dirty="0"/>
              <a:t>: Sociologické nakladatelství (SLON),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2015</a:t>
            </a:r>
            <a:r>
              <a:rPr lang="cs-CZ" dirty="0"/>
              <a:t>. Studie (Sociologické nakladatelství).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ISBN </a:t>
            </a:r>
            <a:r>
              <a:rPr lang="cs-CZ" dirty="0"/>
              <a:t>978-80-7419-231-9.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49" y="702734"/>
            <a:ext cx="3529013" cy="532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08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3275" cy="1325563"/>
          </a:xfrm>
        </p:spPr>
        <p:txBody>
          <a:bodyPr/>
          <a:lstStyle/>
          <a:p>
            <a:r>
              <a:rPr lang="cs-CZ" b="1" dirty="0" smtClean="0"/>
              <a:t>2. Kompetenční dimenze </a:t>
            </a:r>
            <a:r>
              <a:rPr lang="cs-CZ" sz="2800" dirty="0" smtClean="0"/>
              <a:t>(přenosit. / nepřenosit.)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2575" y="1398349"/>
            <a:ext cx="9026849" cy="525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06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3. Strategická dimenze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Schopnosti </a:t>
            </a:r>
            <a:r>
              <a:rPr lang="cs-CZ" b="1" dirty="0"/>
              <a:t>zorientovat se v možnostech</a:t>
            </a:r>
            <a:r>
              <a:rPr lang="cs-CZ" dirty="0"/>
              <a:t>, </a:t>
            </a:r>
            <a:r>
              <a:rPr lang="cs-CZ" b="1" dirty="0"/>
              <a:t>koncentrovat se </a:t>
            </a:r>
            <a:r>
              <a:rPr lang="cs-CZ" dirty="0"/>
              <a:t>na </a:t>
            </a:r>
            <a:r>
              <a:rPr lang="cs-CZ" b="1" dirty="0"/>
              <a:t>cíl </a:t>
            </a:r>
            <a:r>
              <a:rPr lang="cs-CZ" dirty="0"/>
              <a:t>činnosti, </a:t>
            </a:r>
            <a:r>
              <a:rPr lang="cs-CZ" b="1" dirty="0"/>
              <a:t>vybrat</a:t>
            </a:r>
            <a:r>
              <a:rPr lang="cs-CZ" dirty="0"/>
              <a:t> vhodné prostředky k jeho dosažení, </a:t>
            </a:r>
            <a:r>
              <a:rPr lang="cs-CZ" b="1" dirty="0"/>
              <a:t>rozhodnout </a:t>
            </a:r>
            <a:r>
              <a:rPr lang="cs-CZ" dirty="0"/>
              <a:t>se na základě mobilizovaných zdrojů a využít všech znalostí, dovedností a výsledků k získání užitku osobního, profesního či ekonomického charakteru.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klíčová </a:t>
            </a:r>
            <a:r>
              <a:rPr lang="cs-CZ" dirty="0" smtClean="0"/>
              <a:t>pro pracovní trh a oblast vzdělávání </a:t>
            </a:r>
          </a:p>
          <a:p>
            <a:pPr marL="0" indent="0">
              <a:buNone/>
            </a:pPr>
            <a:r>
              <a:rPr lang="cs-CZ" dirty="0"/>
              <a:t>Strategicky využívat digitální technologie znamená plně vytěžit jejich potenciál jakožto </a:t>
            </a:r>
            <a:r>
              <a:rPr lang="cs-CZ" b="1" dirty="0"/>
              <a:t>cesty k osvojení dalších kompetencí, znalostí a dovedností. </a:t>
            </a:r>
          </a:p>
        </p:txBody>
      </p:sp>
    </p:spTree>
    <p:extLst>
      <p:ext uri="{BB962C8B-B14F-4D97-AF65-F5344CB8AC3E}">
        <p14:creationId xmlns:p14="http://schemas.microsoft.com/office/powerpoint/2010/main" val="71727917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3552</Words>
  <Application>Microsoft Office PowerPoint</Application>
  <PresentationFormat>Širokoúhlá obrazovka</PresentationFormat>
  <Paragraphs>273</Paragraphs>
  <Slides>57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1" baseType="lpstr">
      <vt:lpstr>Arial</vt:lpstr>
      <vt:lpstr>Calibri</vt:lpstr>
      <vt:lpstr>Calibri Light</vt:lpstr>
      <vt:lpstr>Motiv Office</vt:lpstr>
      <vt:lpstr>Technologie a vzdělávání</vt:lpstr>
      <vt:lpstr>Obsah</vt:lpstr>
      <vt:lpstr>Digitální gramotnost</vt:lpstr>
      <vt:lpstr>Dimenze digitální gramotnosti</vt:lpstr>
      <vt:lpstr>1. Motivační dimenze DG</vt:lpstr>
      <vt:lpstr>Centralita užívání digi technologií</vt:lpstr>
      <vt:lpstr>Zdroj k této problematice:</vt:lpstr>
      <vt:lpstr>2. Kompetenční dimenze (přenosit. / nepřenosit.)</vt:lpstr>
      <vt:lpstr>3. Strategická dimenze</vt:lpstr>
      <vt:lpstr>Formy rozvoje digitální gramotnosti</vt:lpstr>
      <vt:lpstr>Oblasti realizace forem digitálního vzdělávání</vt:lpstr>
      <vt:lpstr>Oblasti realizace forem digitálního vzdělávání</vt:lpstr>
      <vt:lpstr>Stav digitální gramotnosti v ČR a potřeby jejího rozvoje (zdroje dat)</vt:lpstr>
      <vt:lpstr>Stav digitální gramotnosti v ČR a potřeby jejího rozvoje (zdroje dat)</vt:lpstr>
      <vt:lpstr>Stav digitální gramotnosti v ČR a potřeby jejího rozvoje (zdroje dat)</vt:lpstr>
      <vt:lpstr>Stav digitální gramotnosti v ČR (data) </vt:lpstr>
      <vt:lpstr>Stav digitální gramotnosti v ČR (data) </vt:lpstr>
      <vt:lpstr>Fyzický přístup</vt:lpstr>
      <vt:lpstr>Fyzický přístup</vt:lpstr>
      <vt:lpstr>Motivační dimenze</vt:lpstr>
      <vt:lpstr>Kompetenční dimenze</vt:lpstr>
      <vt:lpstr>Kompetenční dimenze</vt:lpstr>
      <vt:lpstr>Kompetenční dimenze</vt:lpstr>
      <vt:lpstr>Motivační dimenze</vt:lpstr>
      <vt:lpstr>Strategická dimenze DG</vt:lpstr>
      <vt:lpstr>Význam podpory digitální gramotnosti v české populaci</vt:lpstr>
      <vt:lpstr>Prezentace aplikace PowerPoint</vt:lpstr>
      <vt:lpstr>Strategie digitálního vzdělávání </vt:lpstr>
      <vt:lpstr>Pojmy</vt:lpstr>
      <vt:lpstr>Pojmy</vt:lpstr>
      <vt:lpstr>Digitální gramotnost – viz DK</vt:lpstr>
      <vt:lpstr>Pojmy - informatické myšlení (computational thinking) </vt:lpstr>
      <vt:lpstr>Horizont Report </vt:lpstr>
      <vt:lpstr>Směry intervence v oblasti rozvoje digitální gramotnosti pro počáteční vzdělávání</vt:lpstr>
      <vt:lpstr>Prezentace aplikace PowerPoint</vt:lpstr>
      <vt:lpstr>Prezentace aplikace PowerPoint</vt:lpstr>
      <vt:lpstr>Standard konektivity školy </vt:lpstr>
      <vt:lpstr>Kritéria kvality digitálních vzdělávacích zdrojů </vt:lpstr>
      <vt:lpstr>Masivní otevřené online kurzy </vt:lpstr>
      <vt:lpstr>Standard e-learningových kurzů </vt:lpstr>
      <vt:lpstr>Kritéria dobrého školního webu </vt:lpstr>
      <vt:lpstr>Standard studia ICT metodiků </vt:lpstr>
      <vt:lpstr>Standard digitálních kompetencí učitele </vt:lpstr>
      <vt:lpstr>6 oblastí digitálních kompetencí učitele</vt:lpstr>
      <vt:lpstr>Standard digitálních kompetencí učitele</vt:lpstr>
      <vt:lpstr>Prezentace aplikace PowerPoint</vt:lpstr>
      <vt:lpstr>Profil Škola21 </vt:lpstr>
      <vt:lpstr>Creative Commons </vt:lpstr>
      <vt:lpstr>Minimální ICT standard školy </vt:lpstr>
      <vt:lpstr>Standardy ICT pro základní vzdělávání </vt:lpstr>
      <vt:lpstr>Digitální gramotnost v uzlových bodech vzdělávání </vt:lpstr>
      <vt:lpstr>Prezentace aplikace PowerPoint</vt:lpstr>
      <vt:lpstr>Prezentace aplikace PowerPoint</vt:lpstr>
      <vt:lpstr>Prezentace aplikace PowerPoint</vt:lpstr>
      <vt:lpstr>Metodika pro hodnocení rozvoje informační gramotnosti </vt:lpstr>
      <vt:lpstr> A Global Framework to Measure Digital Literacy </vt:lpstr>
      <vt:lpstr>Vybrané zdroje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Přehled existujících doporučení spojených se zaváděním digitálních forem vzdělávání</dc:title>
  <dc:creator>Projekt INTERES</dc:creator>
  <cp:lastModifiedBy>Projekt INTERES</cp:lastModifiedBy>
  <cp:revision>19</cp:revision>
  <dcterms:created xsi:type="dcterms:W3CDTF">2019-03-21T20:54:53Z</dcterms:created>
  <dcterms:modified xsi:type="dcterms:W3CDTF">2019-03-24T21:19:43Z</dcterms:modified>
</cp:coreProperties>
</file>