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97" r:id="rId4"/>
    <p:sldId id="283" r:id="rId5"/>
    <p:sldId id="302" r:id="rId6"/>
    <p:sldId id="294" r:id="rId7"/>
    <p:sldId id="284" r:id="rId8"/>
    <p:sldId id="316" r:id="rId9"/>
    <p:sldId id="317" r:id="rId10"/>
    <p:sldId id="292" r:id="rId11"/>
    <p:sldId id="293" r:id="rId12"/>
    <p:sldId id="285" r:id="rId13"/>
    <p:sldId id="298" r:id="rId14"/>
    <p:sldId id="306" r:id="rId15"/>
    <p:sldId id="296" r:id="rId16"/>
    <p:sldId id="308" r:id="rId17"/>
    <p:sldId id="309" r:id="rId18"/>
    <p:sldId id="311" r:id="rId19"/>
    <p:sldId id="310" r:id="rId20"/>
    <p:sldId id="315" r:id="rId21"/>
    <p:sldId id="314" r:id="rId22"/>
    <p:sldId id="27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A0000"/>
    <a:srgbClr val="00A1D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38" autoAdjust="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83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6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42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568" y="2565407"/>
            <a:ext cx="1002453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455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25" y="1125542"/>
            <a:ext cx="2271183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457" y="1125542"/>
            <a:ext cx="805048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32" indent="-285744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4406906"/>
            <a:ext cx="107886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458" y="2906713"/>
            <a:ext cx="1078864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3" y="2019307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7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1134538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60" y="2019306"/>
            <a:ext cx="517154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2" y="2915734"/>
            <a:ext cx="5165709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8" y="2019306"/>
            <a:ext cx="51706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90" y="2938740"/>
            <a:ext cx="5170817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7" y="2019300"/>
            <a:ext cx="10788649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7" y="1134541"/>
            <a:ext cx="10788649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41" y="2019300"/>
            <a:ext cx="6701367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1" y="2019300"/>
            <a:ext cx="3662512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5087513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134534"/>
            <a:ext cx="73152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654252"/>
            <a:ext cx="73152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79458" y="1125539"/>
            <a:ext cx="1078218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2017713"/>
            <a:ext cx="107764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pl-PL" altLang="cs-CZ" smtClean="0"/>
              <a:t>Workshop Mediální a informační gramotnost v pedagogické praxi, KAP Zlín, únor 2019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455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pomocnik.rvp.cz/clanek/20549/JAK-DEFINOVAT-DIGITALNI-GRAMOTNOST.html" TargetMode="External"/><Relationship Id="rId7" Type="http://schemas.openxmlformats.org/officeDocument/2006/relationships/hyperlink" Target="http://www.csicr.cz/" TargetMode="External"/><Relationship Id="rId2" Type="http://schemas.openxmlformats.org/officeDocument/2006/relationships/hyperlink" Target="http://www.big6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ici-inspectorates.eu/" TargetMode="External"/><Relationship Id="rId5" Type="http://schemas.openxmlformats.org/officeDocument/2006/relationships/hyperlink" Target="http://www.unesco.org/new/en/communication-and-information/resources/publications-and-communication-materials/publications/full-list/global-media-and-information-literacy-assessment-framework/" TargetMode="External"/><Relationship Id="rId4" Type="http://schemas.openxmlformats.org/officeDocument/2006/relationships/hyperlink" Target="http://www.unesco.org/new/en/terms-of-use/terms-of-use/copyrigh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isk.phil.muni.cz/cs/osoba/2935" TargetMode="External"/><Relationship Id="rId2" Type="http://schemas.openxmlformats.org/officeDocument/2006/relationships/hyperlink" Target="mailto:pmazacov@phil.muni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43568" y="1310185"/>
            <a:ext cx="10024533" cy="3919047"/>
          </a:xfrm>
        </p:spPr>
        <p:txBody>
          <a:bodyPr/>
          <a:lstStyle/>
          <a:p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dirty="0" smtClean="0"/>
              <a:t>Rozvíjení </a:t>
            </a:r>
            <a:r>
              <a:rPr lang="cs-CZ" dirty="0"/>
              <a:t>informační </a:t>
            </a:r>
            <a:r>
              <a:rPr lang="cs-CZ" dirty="0" smtClean="0"/>
              <a:t>a digitální gramotnosti </a:t>
            </a:r>
            <a:r>
              <a:rPr lang="cs-CZ" dirty="0" smtClean="0"/>
              <a:t>v</a:t>
            </a:r>
            <a:r>
              <a:rPr lang="cs-CZ" dirty="0"/>
              <a:t> edukační </a:t>
            </a:r>
            <a:r>
              <a:rPr lang="cs-CZ" dirty="0" smtClean="0"/>
              <a:t>praxi na příkladu modelu </a:t>
            </a:r>
            <a:r>
              <a:rPr lang="cs-CZ" sz="2800" dirty="0" smtClean="0"/>
              <a:t>BIG 6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sz="2400" dirty="0" smtClean="0">
                <a:latin typeface="Century Gothic" panose="020B0502020202020204" pitchFamily="34" charset="0"/>
              </a:rPr>
              <a:t>Mgr. Pavlína Mazáčová, Ph.D.</a:t>
            </a:r>
            <a:br>
              <a:rPr lang="cs-CZ" sz="2400" dirty="0" smtClean="0">
                <a:latin typeface="Century Gothic" panose="020B0502020202020204" pitchFamily="34" charset="0"/>
              </a:rPr>
            </a:br>
            <a:r>
              <a:rPr lang="cs-CZ" sz="1600" b="0" dirty="0" smtClean="0">
                <a:latin typeface="Century Gothic" panose="020B0502020202020204" pitchFamily="34" charset="0"/>
              </a:rPr>
              <a:t>Kabinet informačních studií a knihovnictví  FF MU Brno</a:t>
            </a:r>
            <a:br>
              <a:rPr lang="cs-CZ" sz="1600" b="0" dirty="0" smtClean="0">
                <a:latin typeface="Century Gothic" panose="020B0502020202020204" pitchFamily="34" charset="0"/>
              </a:rPr>
            </a:br>
            <a:r>
              <a:rPr lang="cs-CZ" sz="1600" b="0" dirty="0" smtClean="0">
                <a:latin typeface="Century Gothic" panose="020B0502020202020204" pitchFamily="34" charset="0"/>
              </a:rPr>
              <a:t>pmazacov@phil.muni.cz</a:t>
            </a:r>
            <a:br>
              <a:rPr lang="cs-CZ" sz="1600" b="0" dirty="0" smtClean="0">
                <a:latin typeface="Century Gothic" panose="020B0502020202020204" pitchFamily="34" charset="0"/>
              </a:rPr>
            </a:br>
            <a:r>
              <a:rPr lang="cs-CZ" sz="1600" b="0" dirty="0" smtClean="0">
                <a:latin typeface="Century Gothic" panose="020B0502020202020204" pitchFamily="34" charset="0"/>
              </a:rPr>
              <a:t/>
            </a:r>
            <a:br>
              <a:rPr lang="cs-CZ" sz="1600" b="0" dirty="0" smtClean="0">
                <a:latin typeface="Century Gothic" panose="020B0502020202020204" pitchFamily="34" charset="0"/>
              </a:rPr>
            </a:br>
            <a:r>
              <a:rPr lang="cs-CZ" sz="2000" b="0" dirty="0" smtClean="0">
                <a:latin typeface="Century Gothic" panose="020B0502020202020204" pitchFamily="34" charset="0"/>
              </a:rPr>
              <a:t/>
            </a:r>
            <a:br>
              <a:rPr lang="cs-CZ" sz="2000" b="0" dirty="0" smtClean="0">
                <a:latin typeface="Century Gothic" panose="020B0502020202020204" pitchFamily="34" charset="0"/>
              </a:rPr>
            </a:br>
            <a:endParaRPr lang="cs-CZ" sz="140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gramotnost a jiné gramotnosti – </a:t>
            </a:r>
            <a:r>
              <a:rPr lang="cs-CZ" dirty="0" smtClean="0"/>
              <a:t>aktuálně dle </a:t>
            </a:r>
            <a:r>
              <a:rPr lang="cs-CZ" dirty="0" smtClean="0"/>
              <a:t>EU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1911927"/>
            <a:ext cx="4827256" cy="438720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9458" y="2618509"/>
            <a:ext cx="57213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Vymezení </a:t>
            </a:r>
            <a:r>
              <a:rPr lang="cs-CZ" b="1" dirty="0"/>
              <a:t>digitálních kompetencí </a:t>
            </a:r>
            <a:r>
              <a:rPr lang="cs-CZ" dirty="0" smtClean="0"/>
              <a:t>= digitální gramotnosti vůči </a:t>
            </a:r>
            <a:r>
              <a:rPr lang="cs-CZ" dirty="0"/>
              <a:t>dalším gramotnostem, které zahrnují práci s informacemi a digitálními </a:t>
            </a:r>
            <a:r>
              <a:rPr lang="cs-CZ" dirty="0" smtClean="0"/>
              <a:t>technologiemi</a:t>
            </a:r>
          </a:p>
          <a:p>
            <a:r>
              <a:rPr lang="cs-CZ" dirty="0" smtClean="0"/>
              <a:t>- viz publikace </a:t>
            </a:r>
            <a:r>
              <a:rPr lang="cs-CZ" b="1" dirty="0" smtClean="0"/>
              <a:t>Evropské </a:t>
            </a:r>
            <a:r>
              <a:rPr lang="cs-CZ" b="1" dirty="0"/>
              <a:t>komise Digitální kompetence v praxi: analýza rámců </a:t>
            </a:r>
            <a:r>
              <a:rPr lang="cs-CZ" dirty="0"/>
              <a:t>(Digital </a:t>
            </a:r>
            <a:r>
              <a:rPr lang="cs-CZ" dirty="0" err="1"/>
              <a:t>Competence</a:t>
            </a:r>
            <a:r>
              <a:rPr lang="cs-CZ" dirty="0"/>
              <a:t> in </a:t>
            </a:r>
            <a:r>
              <a:rPr lang="cs-CZ" dirty="0" err="1"/>
              <a:t>Practice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Frameworks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152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pojmosloví – digitální kompetence / informační gramotnost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Digitální kompetence (</a:t>
            </a:r>
            <a:r>
              <a:rPr lang="cs-CZ" dirty="0" smtClean="0"/>
              <a:t>Evropská komise) </a:t>
            </a:r>
          </a:p>
          <a:p>
            <a:pPr marL="0" indent="0">
              <a:buNone/>
            </a:pPr>
            <a:r>
              <a:rPr lang="cs-CZ" dirty="0" smtClean="0"/>
              <a:t>=  soubor </a:t>
            </a:r>
            <a:r>
              <a:rPr lang="cs-CZ" dirty="0"/>
              <a:t>vědomostí, dovedností, schopností, postojů a hodnot, které potřebujeme k sebejistému, kritickému a tvořivému využívání digitálních technologií při práci, v zaměstnání, při učení, ve volném čase i při zapojení do </a:t>
            </a:r>
            <a:r>
              <a:rPr lang="cs-CZ" dirty="0" smtClean="0"/>
              <a:t>společenského života</a:t>
            </a:r>
          </a:p>
          <a:p>
            <a:pPr marL="0" indent="0">
              <a:buNone/>
            </a:pPr>
            <a:r>
              <a:rPr lang="cs-CZ" dirty="0" smtClean="0"/>
              <a:t> - dle publikace </a:t>
            </a:r>
            <a:r>
              <a:rPr lang="cs-CZ" dirty="0"/>
              <a:t>Evropské komise </a:t>
            </a:r>
            <a:r>
              <a:rPr lang="cs-CZ" b="1" dirty="0"/>
              <a:t>DIGCOMP</a:t>
            </a:r>
            <a:r>
              <a:rPr lang="cs-CZ" dirty="0"/>
              <a:t>: Rámec rozvoje digitálních kompetencí a porozumění digitálním kompetencím v Evropě (DIGCOMP: A Framework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Developing</a:t>
            </a:r>
            <a:r>
              <a:rPr lang="cs-CZ" dirty="0"/>
              <a:t> and </a:t>
            </a:r>
            <a:r>
              <a:rPr lang="cs-CZ" dirty="0" err="1"/>
              <a:t>Understanding</a:t>
            </a:r>
            <a:r>
              <a:rPr lang="cs-CZ" dirty="0"/>
              <a:t> Digital </a:t>
            </a:r>
            <a:r>
              <a:rPr lang="cs-CZ" dirty="0" err="1"/>
              <a:t>Competence</a:t>
            </a:r>
            <a:r>
              <a:rPr lang="cs-CZ" dirty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635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263237"/>
            <a:ext cx="10782180" cy="955821"/>
          </a:xfrm>
        </p:spPr>
        <p:txBody>
          <a:bodyPr/>
          <a:lstStyle/>
          <a:p>
            <a:r>
              <a:rPr lang="cs-CZ" dirty="0" smtClean="0"/>
              <a:t>Strategie digitálního vzdělávání do r. 2020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4008" y="1219058"/>
            <a:ext cx="3214927" cy="41148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9458" y="1437692"/>
            <a:ext cx="515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Cíle a směry intervence 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8" y="2133600"/>
            <a:ext cx="5786246" cy="398967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23018" y="5805055"/>
            <a:ext cx="435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 4 – Strategie DV, online</a:t>
            </a:r>
            <a:endParaRPr lang="cs-CZ" sz="20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850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/ rozvíjení informační gramotnosti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Informační </a:t>
            </a:r>
            <a:r>
              <a:rPr lang="cs-CZ" sz="2000" dirty="0"/>
              <a:t>gramotnost lze sice samostatně vymezit (akcentovat vybrané kompetence, schopnosti, dovednosti), </a:t>
            </a:r>
            <a:r>
              <a:rPr lang="cs-CZ" sz="2000" dirty="0" smtClean="0"/>
              <a:t>ve výuce se prolíná </a:t>
            </a:r>
            <a:r>
              <a:rPr lang="cs-CZ" sz="2000" dirty="0"/>
              <a:t>s dalšími základními gramotnostmi, podobně jako je tomu např. u čtenářské, jazykové nebo sociální </a:t>
            </a:r>
            <a:r>
              <a:rPr lang="cs-CZ" sz="2000" dirty="0" smtClean="0"/>
              <a:t>gramotnosti</a:t>
            </a:r>
          </a:p>
          <a:p>
            <a:endParaRPr lang="cs-CZ" sz="2000" dirty="0" smtClean="0"/>
          </a:p>
          <a:p>
            <a:r>
              <a:rPr lang="cs-CZ" sz="2000" dirty="0" smtClean="0"/>
              <a:t>Cíl hodnocení rozvoje informační gramotnosti (nejen ze strany ČŠI): </a:t>
            </a:r>
            <a:r>
              <a:rPr lang="cs-CZ" sz="2000" b="1" dirty="0" smtClean="0"/>
              <a:t>moci </a:t>
            </a:r>
            <a:r>
              <a:rPr lang="cs-CZ" sz="2000" b="1" dirty="0"/>
              <a:t>navázat jednotlivé součásti definice informační gramotnosti na </a:t>
            </a:r>
            <a:r>
              <a:rPr lang="cs-CZ" sz="2000" b="1" dirty="0" smtClean="0"/>
              <a:t>konkrétní pozorovatelné </a:t>
            </a:r>
            <a:r>
              <a:rPr lang="cs-CZ" sz="2000" b="1" dirty="0"/>
              <a:t>aspekty výuky a projevů </a:t>
            </a:r>
            <a:r>
              <a:rPr lang="cs-CZ" sz="2000" b="1" dirty="0" smtClean="0"/>
              <a:t>žáků</a:t>
            </a:r>
          </a:p>
          <a:p>
            <a:endParaRPr lang="cs-CZ" sz="2000" b="1" dirty="0"/>
          </a:p>
          <a:p>
            <a:r>
              <a:rPr lang="cs-CZ" sz="2000" b="1" dirty="0" smtClean="0"/>
              <a:t>Co </a:t>
            </a:r>
            <a:r>
              <a:rPr lang="cs-CZ" sz="2000" b="1" dirty="0"/>
              <a:t>je obsahem informační </a:t>
            </a:r>
            <a:r>
              <a:rPr lang="cs-CZ" sz="2000" b="1" dirty="0" smtClean="0"/>
              <a:t>gramotnosti?</a:t>
            </a:r>
          </a:p>
          <a:p>
            <a:r>
              <a:rPr lang="cs-CZ" sz="2000" b="1" dirty="0" smtClean="0"/>
              <a:t>Které </a:t>
            </a:r>
            <a:r>
              <a:rPr lang="cs-CZ" sz="2000" b="1" dirty="0" smtClean="0"/>
              <a:t>činnosti </a:t>
            </a:r>
            <a:r>
              <a:rPr lang="cs-CZ" sz="2000" b="1" dirty="0"/>
              <a:t>učitele </a:t>
            </a:r>
            <a:r>
              <a:rPr lang="cs-CZ" sz="2000" b="1" dirty="0" smtClean="0"/>
              <a:t>přispívají k rozvoji informační gramotnosti</a:t>
            </a:r>
            <a:r>
              <a:rPr lang="cs-CZ" sz="2000" b="1" dirty="0" smtClean="0"/>
              <a:t>?</a:t>
            </a:r>
          </a:p>
          <a:p>
            <a:r>
              <a:rPr lang="cs-CZ" sz="2000" b="1" dirty="0" smtClean="0"/>
              <a:t>Které činnosti </a:t>
            </a:r>
            <a:r>
              <a:rPr lang="cs-CZ" sz="2000" b="1" dirty="0"/>
              <a:t>žáků jsou jejím projevem?</a:t>
            </a:r>
          </a:p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0471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Inspirace pro rozvíjení informační </a:t>
            </a:r>
            <a:r>
              <a:rPr lang="cs-CZ" dirty="0" smtClean="0"/>
              <a:t>a digitální gramotnosti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– model </a:t>
            </a:r>
            <a:r>
              <a:rPr lang="cs-CZ" dirty="0" smtClean="0">
                <a:solidFill>
                  <a:schemeClr val="tx1"/>
                </a:solidFill>
              </a:rPr>
              <a:t>BIG 6</a:t>
            </a:r>
            <a:r>
              <a:rPr lang="cs-CZ" dirty="0" smtClean="0"/>
              <a:t> pro řešení informačního (vzdělávacího</a:t>
            </a:r>
            <a:r>
              <a:rPr lang="cs-CZ" dirty="0" smtClean="0"/>
              <a:t>) problému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3463637" y="5413016"/>
            <a:ext cx="3560618" cy="62345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b="1" dirty="0"/>
              <a:t>Strategie vyhledávání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679458" y="2673927"/>
            <a:ext cx="2895015" cy="8866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/>
              <a:t>Lokalizace </a:t>
            </a:r>
            <a:r>
              <a:rPr lang="cs-CZ" b="1" dirty="0" smtClean="0"/>
              <a:t>zdrojů</a:t>
            </a:r>
          </a:p>
          <a:p>
            <a:r>
              <a:rPr lang="cs-CZ" b="1" dirty="0" smtClean="0"/>
              <a:t> </a:t>
            </a:r>
            <a:r>
              <a:rPr lang="cs-CZ" b="1" dirty="0"/>
              <a:t>a přístup k nim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 bwMode="auto">
          <a:xfrm>
            <a:off x="404189" y="5274180"/>
            <a:ext cx="2410691" cy="813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/>
              <a:t>Syntéza práce  </a:t>
            </a:r>
            <a:endParaRPr lang="cs-CZ" b="1" dirty="0" smtClean="0"/>
          </a:p>
          <a:p>
            <a:r>
              <a:rPr lang="cs-CZ" b="1" dirty="0" smtClean="0"/>
              <a:t>s </a:t>
            </a:r>
            <a:r>
              <a:rPr lang="cs-CZ" b="1" dirty="0"/>
              <a:t>informacemi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721461" y="4169100"/>
            <a:ext cx="1800505" cy="4968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 dirty="0"/>
              <a:t>Evaluace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796438" y="2818916"/>
            <a:ext cx="2895015" cy="5237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/>
              <a:t>Využití informací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3311236" y="4143917"/>
            <a:ext cx="3519055" cy="54725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b="1" dirty="0"/>
              <a:t>Definování problému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289" y="1934443"/>
            <a:ext cx="3597866" cy="3553585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 bwMode="auto">
          <a:xfrm>
            <a:off x="7287491" y="3711235"/>
            <a:ext cx="1066800" cy="4578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065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846667"/>
            <a:ext cx="10782180" cy="926572"/>
          </a:xfrm>
        </p:spPr>
        <p:txBody>
          <a:bodyPr/>
          <a:lstStyle/>
          <a:p>
            <a:r>
              <a:rPr lang="cs-CZ" dirty="0" smtClean="0"/>
              <a:t>Informační gramotnost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inspirace zahraniční edukační praxí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7177" y="2584579"/>
            <a:ext cx="4761360" cy="34278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164" y="89713"/>
            <a:ext cx="3422814" cy="24277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11382" y="6091087"/>
            <a:ext cx="10450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Obr. </a:t>
            </a:r>
            <a:r>
              <a:rPr lang="cs-CZ" sz="1600" dirty="0"/>
              <a:t>5 </a:t>
            </a:r>
            <a:r>
              <a:rPr lang="cs-CZ" sz="1600" dirty="0" smtClean="0"/>
              <a:t>– BIG 6, http</a:t>
            </a:r>
            <a:r>
              <a:rPr lang="cs-CZ" sz="1600" dirty="0"/>
              <a:t>://mediaforchildrenandyoungadults.blogspot.cz/2010/04/how-to-do-research.html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94" y="1957504"/>
            <a:ext cx="3700631" cy="379200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354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6" y="791873"/>
            <a:ext cx="8571342" cy="5456527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0127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71" y="871471"/>
            <a:ext cx="9114973" cy="560552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122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18004" y="779176"/>
            <a:ext cx="10782180" cy="453879"/>
          </a:xfrm>
        </p:spPr>
        <p:txBody>
          <a:bodyPr/>
          <a:lstStyle/>
          <a:p>
            <a:pPr algn="ctr"/>
            <a:r>
              <a:rPr lang="cs-CZ" dirty="0"/>
              <a:t>Využití technologií rozvoji informační gramotnosti dle modelu BIG 6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12" y="1330903"/>
            <a:ext cx="8976563" cy="514609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7682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79458" y="762000"/>
            <a:ext cx="10782180" cy="484909"/>
          </a:xfrm>
        </p:spPr>
        <p:txBody>
          <a:bodyPr/>
          <a:lstStyle/>
          <a:p>
            <a:pPr algn="ctr"/>
            <a:r>
              <a:rPr lang="cs-CZ" dirty="0" smtClean="0"/>
              <a:t>Využití technologií v rozvoji </a:t>
            </a:r>
            <a:r>
              <a:rPr lang="cs-CZ" dirty="0"/>
              <a:t>informační gramotnosti dle modelu BIG 6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23" y="1246909"/>
            <a:ext cx="9332050" cy="5001491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689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obsahem této části </a:t>
            </a:r>
            <a:r>
              <a:rPr lang="cs-CZ" dirty="0" smtClean="0"/>
              <a:t>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Informační gramotnost v </a:t>
            </a:r>
            <a:r>
              <a:rPr lang="cs-CZ" dirty="0" smtClean="0"/>
              <a:t>zahraničním a českém </a:t>
            </a:r>
            <a:r>
              <a:rPr lang="cs-CZ" dirty="0"/>
              <a:t>vzdělávacím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Inspirace pro rozvíjení informační </a:t>
            </a:r>
            <a:r>
              <a:rPr lang="cs-CZ" dirty="0" smtClean="0"/>
              <a:t>a digitální gramotnosti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Model BIG 6 a další modely a koncepty informační </a:t>
            </a:r>
            <a:r>
              <a:rPr lang="cs-CZ" dirty="0" smtClean="0"/>
              <a:t>gramotnosti</a:t>
            </a: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842184"/>
            <a:ext cx="7800975" cy="30575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19200" y="923834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E-knihy volně dostupné pro učitele – příklady</a:t>
            </a:r>
          </a:p>
          <a:p>
            <a:endParaRPr lang="cs-CZ" b="1" dirty="0" smtClean="0"/>
          </a:p>
          <a:p>
            <a:r>
              <a:rPr lang="cs-CZ" dirty="0" smtClean="0"/>
              <a:t>Kabinet informačních studií a knihovnictví FF MU Brno</a:t>
            </a:r>
          </a:p>
          <a:p>
            <a:r>
              <a:rPr lang="cs-CZ" b="1" dirty="0"/>
              <a:t>http://eknihy.knihovna.cz/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855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– výběr</a:t>
            </a:r>
            <a:br>
              <a:rPr lang="cs-CZ" dirty="0" smtClean="0"/>
            </a:b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7" y="1565564"/>
            <a:ext cx="10788649" cy="4560600"/>
          </a:xfrm>
        </p:spPr>
        <p:txBody>
          <a:bodyPr/>
          <a:lstStyle/>
          <a:p>
            <a:r>
              <a:rPr lang="cs-CZ" sz="1600" i="1" dirty="0" err="1" smtClean="0"/>
              <a:t>The</a:t>
            </a:r>
            <a:r>
              <a:rPr lang="cs-CZ" sz="1600" i="1" dirty="0" smtClean="0"/>
              <a:t> BIG 6 </a:t>
            </a:r>
            <a:r>
              <a:rPr lang="cs-CZ" sz="1600" dirty="0" smtClean="0"/>
              <a:t>[</a:t>
            </a:r>
            <a:r>
              <a:rPr lang="cs-CZ" sz="1600" dirty="0"/>
              <a:t>online</a:t>
            </a:r>
            <a:r>
              <a:rPr lang="cs-CZ" sz="1600" dirty="0" smtClean="0"/>
              <a:t>] </a:t>
            </a:r>
            <a:r>
              <a:rPr lang="cs-CZ" sz="1600" dirty="0"/>
              <a:t>©2017 by </a:t>
            </a:r>
            <a:r>
              <a:rPr lang="cs-CZ" sz="1600" dirty="0">
                <a:hlinkClick r:id="rId2"/>
              </a:rPr>
              <a:t>Big6</a:t>
            </a:r>
            <a:r>
              <a:rPr lang="cs-CZ" sz="1600" dirty="0" smtClean="0"/>
              <a:t> </a:t>
            </a:r>
            <a:r>
              <a:rPr lang="cs-CZ" sz="1600" dirty="0"/>
              <a:t>[cit. </a:t>
            </a:r>
            <a:r>
              <a:rPr lang="cs-CZ" sz="1600" dirty="0" smtClean="0"/>
              <a:t>2019-03-22].  </a:t>
            </a:r>
            <a:r>
              <a:rPr lang="cs-CZ" sz="1600" dirty="0" smtClean="0"/>
              <a:t>Dostupné </a:t>
            </a:r>
            <a:r>
              <a:rPr lang="cs-CZ" sz="1600" dirty="0"/>
              <a:t>z: http://big6.com/pages/about/big6-skills-overview.php</a:t>
            </a:r>
          </a:p>
          <a:p>
            <a:endParaRPr lang="cs-CZ" sz="1600" dirty="0" smtClean="0"/>
          </a:p>
          <a:p>
            <a:r>
              <a:rPr lang="cs-CZ" sz="1600" dirty="0" smtClean="0"/>
              <a:t>BRDIČKA</a:t>
            </a:r>
            <a:r>
              <a:rPr lang="cs-CZ" sz="1600" dirty="0"/>
              <a:t>, </a:t>
            </a:r>
            <a:r>
              <a:rPr lang="cs-CZ" sz="1600" dirty="0">
                <a:solidFill>
                  <a:srgbClr val="002060"/>
                </a:solidFill>
              </a:rPr>
              <a:t>Bořivoj. Jak definovat digitální gramotnost?. </a:t>
            </a:r>
            <a:r>
              <a:rPr lang="cs-CZ" sz="1600" i="1" dirty="0">
                <a:solidFill>
                  <a:srgbClr val="002060"/>
                </a:solidFill>
              </a:rPr>
              <a:t>Metodický portál: Články </a:t>
            </a:r>
            <a:r>
              <a:rPr lang="cs-CZ" sz="1600" dirty="0">
                <a:solidFill>
                  <a:srgbClr val="002060"/>
                </a:solidFill>
              </a:rPr>
              <a:t>[online</a:t>
            </a:r>
            <a:r>
              <a:rPr lang="cs-CZ" sz="1600" dirty="0" smtClean="0">
                <a:solidFill>
                  <a:srgbClr val="002060"/>
                </a:solidFill>
              </a:rPr>
              <a:t>]. </a:t>
            </a:r>
            <a:r>
              <a:rPr lang="cs-CZ" sz="1600" dirty="0">
                <a:solidFill>
                  <a:srgbClr val="002060"/>
                </a:solidFill>
              </a:rPr>
              <a:t>14. 12. </a:t>
            </a:r>
            <a:r>
              <a:rPr lang="cs-CZ" sz="1600" dirty="0" smtClean="0">
                <a:solidFill>
                  <a:srgbClr val="002060"/>
                </a:solidFill>
              </a:rPr>
              <a:t>2015 </a:t>
            </a:r>
            <a:r>
              <a:rPr lang="cs-CZ" sz="1600" dirty="0">
                <a:solidFill>
                  <a:srgbClr val="002060"/>
                </a:solidFill>
              </a:rPr>
              <a:t>[cit. </a:t>
            </a:r>
            <a:r>
              <a:rPr lang="cs-CZ" sz="1600" dirty="0" smtClean="0">
                <a:solidFill>
                  <a:srgbClr val="002060"/>
                </a:solidFill>
              </a:rPr>
              <a:t>2019-03-22. </a:t>
            </a:r>
            <a:r>
              <a:rPr lang="cs-CZ" sz="1600" dirty="0">
                <a:solidFill>
                  <a:srgbClr val="002060"/>
                </a:solidFill>
              </a:rPr>
              <a:t>Dostupný z </a:t>
            </a:r>
            <a:r>
              <a:rPr lang="cs-CZ" sz="1600" dirty="0" smtClean="0">
                <a:solidFill>
                  <a:srgbClr val="002060"/>
                </a:solidFill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cs-CZ" sz="1600" dirty="0">
                <a:solidFill>
                  <a:srgbClr val="002060"/>
                </a:solidFill>
                <a:hlinkClick r:id="rId3"/>
              </a:rPr>
              <a:t>://</a:t>
            </a:r>
            <a:r>
              <a:rPr lang="cs-CZ" sz="1600" dirty="0" smtClean="0">
                <a:solidFill>
                  <a:srgbClr val="002060"/>
                </a:solidFill>
                <a:hlinkClick r:id="rId3"/>
              </a:rPr>
              <a:t>spomocnik.rvp.cz/</a:t>
            </a:r>
            <a:r>
              <a:rPr lang="cs-CZ" sz="1600" dirty="0" err="1" smtClean="0">
                <a:solidFill>
                  <a:srgbClr val="002060"/>
                </a:solidFill>
                <a:hlinkClick r:id="rId3"/>
              </a:rPr>
              <a:t>clanek</a:t>
            </a:r>
            <a:r>
              <a:rPr lang="cs-CZ" sz="1600" dirty="0" smtClean="0">
                <a:solidFill>
                  <a:srgbClr val="002060"/>
                </a:solidFill>
                <a:hlinkClick r:id="rId3"/>
              </a:rPr>
              <a:t>/20549/JAK-DEFINOVAT-DIGITALNI-GRAMOTNOST.html</a:t>
            </a:r>
            <a:r>
              <a:rPr lang="cs-CZ" sz="1600" dirty="0" smtClean="0">
                <a:solidFill>
                  <a:srgbClr val="002060"/>
                </a:solidFill>
              </a:rPr>
              <a:t>. </a:t>
            </a:r>
            <a:r>
              <a:rPr lang="cs-CZ" sz="1600" dirty="0">
                <a:solidFill>
                  <a:srgbClr val="002060"/>
                </a:solidFill>
              </a:rPr>
              <a:t>ISSN 1802-4785</a:t>
            </a:r>
            <a:r>
              <a:rPr lang="cs-CZ" sz="1600" dirty="0" smtClean="0">
                <a:solidFill>
                  <a:srgbClr val="002060"/>
                </a:solidFill>
              </a:rPr>
              <a:t>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Global media and information literacy assessment framework: country readiness and </a:t>
            </a:r>
            <a:r>
              <a:rPr lang="en-US" sz="1600" dirty="0" smtClean="0">
                <a:solidFill>
                  <a:srgbClr val="002060"/>
                </a:solidFill>
              </a:rPr>
              <a:t>competencies</a:t>
            </a:r>
            <a:r>
              <a:rPr lang="cs-CZ" sz="1600" dirty="0" smtClean="0">
                <a:solidFill>
                  <a:srgbClr val="002060"/>
                </a:solidFill>
              </a:rPr>
              <a:t>. </a:t>
            </a:r>
            <a:r>
              <a:rPr lang="cs-CZ" sz="1600" i="1" dirty="0" err="1" smtClean="0">
                <a:solidFill>
                  <a:srgbClr val="002060"/>
                </a:solidFill>
              </a:rPr>
              <a:t>Communication</a:t>
            </a:r>
            <a:r>
              <a:rPr lang="cs-CZ" sz="1600" i="1" dirty="0" smtClean="0">
                <a:solidFill>
                  <a:srgbClr val="002060"/>
                </a:solidFill>
              </a:rPr>
              <a:t> and </a:t>
            </a:r>
            <a:r>
              <a:rPr lang="cs-CZ" sz="1600" i="1" dirty="0" err="1" smtClean="0">
                <a:solidFill>
                  <a:srgbClr val="002060"/>
                </a:solidFill>
              </a:rPr>
              <a:t>Information</a:t>
            </a:r>
            <a:r>
              <a:rPr lang="cs-CZ" sz="1600" i="1" dirty="0" smtClean="0">
                <a:solidFill>
                  <a:srgbClr val="00206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</a:rPr>
              <a:t>[online].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  <a:hlinkClick r:id="rId4"/>
              </a:rPr>
              <a:t>© UNESCO </a:t>
            </a:r>
            <a:r>
              <a:rPr lang="cs-CZ" sz="1600" dirty="0" smtClean="0">
                <a:solidFill>
                  <a:srgbClr val="002060"/>
                </a:solidFill>
                <a:hlinkClick r:id="rId4"/>
              </a:rPr>
              <a:t>2017</a:t>
            </a:r>
            <a:r>
              <a:rPr lang="cs-CZ" sz="1600" dirty="0" smtClean="0">
                <a:solidFill>
                  <a:srgbClr val="002060"/>
                </a:solidFill>
              </a:rPr>
              <a:t> [</a:t>
            </a:r>
            <a:r>
              <a:rPr lang="cs-CZ" sz="1600" dirty="0">
                <a:solidFill>
                  <a:srgbClr val="002060"/>
                </a:solidFill>
              </a:rPr>
              <a:t>cit. </a:t>
            </a:r>
            <a:r>
              <a:rPr lang="cs-CZ" sz="1600" dirty="0" smtClean="0">
                <a:solidFill>
                  <a:srgbClr val="002060"/>
                </a:solidFill>
              </a:rPr>
              <a:t>2019-03-22]. </a:t>
            </a:r>
            <a:r>
              <a:rPr lang="cs-CZ" sz="1600" dirty="0">
                <a:solidFill>
                  <a:srgbClr val="002060"/>
                </a:solidFill>
              </a:rPr>
              <a:t>Dostupné z: </a:t>
            </a:r>
            <a:r>
              <a:rPr lang="cs-CZ" sz="1600" dirty="0">
                <a:solidFill>
                  <a:srgbClr val="002060"/>
                </a:solidFill>
                <a:hlinkClick r:id="rId5"/>
              </a:rPr>
              <a:t>http://www.unesco.org/new/en/communication-and-information/resources/publications-and-communication-materials/publications/full-list/global-media-and-information-literacy-assessment-framework</a:t>
            </a:r>
            <a:r>
              <a:rPr lang="cs-CZ" sz="1600" dirty="0" smtClean="0">
                <a:solidFill>
                  <a:srgbClr val="002060"/>
                </a:solidFill>
                <a:hlinkClick r:id="rId5"/>
              </a:rPr>
              <a:t>/</a:t>
            </a:r>
            <a:endParaRPr lang="cs-CZ" sz="1600" dirty="0" smtClean="0">
              <a:solidFill>
                <a:srgbClr val="002060"/>
              </a:solidFill>
            </a:endParaRPr>
          </a:p>
          <a:p>
            <a:r>
              <a:rPr lang="cs-CZ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Metodika pro hodnocení rozvoje informační gramotnosti</a:t>
            </a:r>
            <a:r>
              <a:rPr lang="cs-CZ" sz="1600" i="1" dirty="0" smtClean="0">
                <a:solidFill>
                  <a:srgbClr val="002060"/>
                </a:solidFill>
              </a:rPr>
              <a:t>. NIQES </a:t>
            </a:r>
            <a:r>
              <a:rPr lang="cs-CZ" sz="1600" dirty="0">
                <a:solidFill>
                  <a:srgbClr val="002060"/>
                </a:solidFill>
              </a:rPr>
              <a:t>[online</a:t>
            </a:r>
            <a:r>
              <a:rPr lang="cs-CZ" sz="1600" dirty="0" smtClean="0">
                <a:solidFill>
                  <a:srgbClr val="002060"/>
                </a:solidFill>
              </a:rPr>
              <a:t>]. </a:t>
            </a:r>
            <a:r>
              <a:rPr lang="cs-CZ" sz="1600" dirty="0">
                <a:solidFill>
                  <a:srgbClr val="002060"/>
                </a:solidFill>
                <a:hlinkClick r:id="rId6"/>
              </a:rPr>
              <a:t>SICI</a:t>
            </a:r>
            <a:r>
              <a:rPr lang="cs-CZ" sz="1600" dirty="0">
                <a:solidFill>
                  <a:srgbClr val="002060"/>
                </a:solidFill>
              </a:rPr>
              <a:t> </a:t>
            </a:r>
            <a:r>
              <a:rPr lang="cs-CZ" sz="1600" dirty="0">
                <a:solidFill>
                  <a:srgbClr val="002060"/>
                </a:solidFill>
                <a:hlinkClick r:id="rId7"/>
              </a:rPr>
              <a:t>Česká školní inspekce</a:t>
            </a:r>
            <a:r>
              <a:rPr lang="cs-CZ" sz="1600" dirty="0">
                <a:solidFill>
                  <a:srgbClr val="002060"/>
                </a:solidFill>
              </a:rPr>
              <a:t/>
            </a:r>
            <a:br>
              <a:rPr lang="cs-CZ" sz="1600" dirty="0">
                <a:solidFill>
                  <a:srgbClr val="002060"/>
                </a:solidFill>
              </a:rPr>
            </a:br>
            <a:r>
              <a:rPr lang="cs-CZ" sz="1600" dirty="0">
                <a:solidFill>
                  <a:srgbClr val="002060"/>
                </a:solidFill>
              </a:rPr>
              <a:t>[cit. </a:t>
            </a:r>
            <a:r>
              <a:rPr lang="cs-CZ" sz="1600" dirty="0" smtClean="0">
                <a:solidFill>
                  <a:srgbClr val="002060"/>
                </a:solidFill>
              </a:rPr>
              <a:t>2019-03-22]. </a:t>
            </a:r>
            <a:r>
              <a:rPr lang="cs-CZ" sz="1600" dirty="0">
                <a:solidFill>
                  <a:srgbClr val="002060"/>
                </a:solidFill>
              </a:rPr>
              <a:t>Dostupné z: http://www.niqes.cz/Metodika-gramotnosti/Metodika-pro-hodnoceni-rozvoje-informacni-gramotno</a:t>
            </a:r>
            <a:endParaRPr lang="cs-CZ" sz="1600" i="1" dirty="0" smtClean="0">
              <a:solidFill>
                <a:srgbClr val="002060"/>
              </a:solidFill>
            </a:endParaRPr>
          </a:p>
          <a:p>
            <a:endParaRPr lang="cs-CZ" sz="1600" dirty="0"/>
          </a:p>
          <a:p>
            <a:r>
              <a:rPr lang="cs-CZ" sz="1600" dirty="0" smtClean="0"/>
              <a:t>Strategie digitálního vzdělávání. </a:t>
            </a:r>
            <a:r>
              <a:rPr lang="cs-CZ" sz="1600" i="1" dirty="0" smtClean="0"/>
              <a:t>MŠMT </a:t>
            </a:r>
            <a:r>
              <a:rPr lang="cs-CZ" sz="1600" dirty="0" smtClean="0"/>
              <a:t>[online] </a:t>
            </a:r>
            <a:r>
              <a:rPr lang="cs-CZ" sz="1600" dirty="0"/>
              <a:t>© 2013 – 2018 </a:t>
            </a:r>
            <a:r>
              <a:rPr lang="cs-CZ" sz="1600" dirty="0" smtClean="0"/>
              <a:t>[cit</a:t>
            </a:r>
            <a:r>
              <a:rPr lang="cs-CZ" sz="1600" dirty="0"/>
              <a:t>. </a:t>
            </a:r>
            <a:r>
              <a:rPr lang="cs-CZ" sz="1600" dirty="0" smtClean="0"/>
              <a:t>2019-03-22]. </a:t>
            </a:r>
            <a:r>
              <a:rPr lang="cs-CZ" sz="1600" dirty="0" smtClean="0"/>
              <a:t>Dostupné </a:t>
            </a:r>
            <a:r>
              <a:rPr lang="cs-CZ" sz="1600" dirty="0"/>
              <a:t>z: http://</a:t>
            </a:r>
            <a:r>
              <a:rPr lang="cs-CZ" sz="1600" dirty="0" smtClean="0"/>
              <a:t>www.msmt.cz/ministerstvo/strategie-digitalniho-vzdelavani-do-roku-2020</a:t>
            </a:r>
            <a:endParaRPr lang="en-US" sz="1600" dirty="0"/>
          </a:p>
          <a:p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013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10775950" cy="4114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Kontaktní údaje</a:t>
            </a:r>
          </a:p>
          <a:p>
            <a:pPr lvl="2"/>
            <a:r>
              <a:rPr lang="cs-CZ" sz="2000" dirty="0" smtClean="0"/>
              <a:t>Mgr. Pavlína Mazáčová, Ph.D.</a:t>
            </a:r>
          </a:p>
          <a:p>
            <a:pPr lvl="2"/>
            <a:r>
              <a:rPr lang="cs-CZ" sz="2000" dirty="0" smtClean="0">
                <a:hlinkClick r:id="rId2"/>
              </a:rPr>
              <a:t>pmazacov@phil.muni.cz</a:t>
            </a:r>
            <a:endParaRPr lang="cs-CZ" sz="2000" dirty="0" smtClean="0"/>
          </a:p>
          <a:p>
            <a:pPr lvl="2"/>
            <a:r>
              <a:rPr lang="cs-CZ" sz="2000" dirty="0" smtClean="0"/>
              <a:t>pmazacova@gmail.com</a:t>
            </a:r>
          </a:p>
          <a:p>
            <a:pPr lvl="2"/>
            <a:r>
              <a:rPr lang="cs-CZ" sz="2000" dirty="0" smtClean="0"/>
              <a:t>Profil: </a:t>
            </a:r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kisk.phil.muni.cz/cs/osoba/2935</a:t>
            </a:r>
            <a:endParaRPr lang="cs-CZ" sz="2000" dirty="0" smtClean="0"/>
          </a:p>
          <a:p>
            <a:pPr marL="914377" lvl="2" indent="0">
              <a:buNone/>
            </a:pPr>
            <a:endParaRPr lang="cs-CZ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84" y="2293607"/>
            <a:ext cx="1582357" cy="158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45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1964" y="692727"/>
            <a:ext cx="8219674" cy="554182"/>
          </a:xfrm>
        </p:spPr>
        <p:txBody>
          <a:bodyPr/>
          <a:lstStyle/>
          <a:p>
            <a:r>
              <a:rPr lang="cs-CZ" sz="3200" dirty="0" smtClean="0"/>
              <a:t>Informační gramotnost </a:t>
            </a:r>
            <a:r>
              <a:rPr lang="cs-CZ" dirty="0" smtClean="0"/>
              <a:t>v zahraničí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2536" y="1477151"/>
            <a:ext cx="5972175" cy="3990975"/>
          </a:xfrm>
          <a:prstGeom prst="rect">
            <a:avLst/>
          </a:prstGeom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592" y="1477151"/>
            <a:ext cx="3629108" cy="355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5265" y="5627430"/>
            <a:ext cx="1035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 2 - Zdroj: </a:t>
            </a:r>
            <a:r>
              <a:rPr lang="cs-CZ" sz="2000" dirty="0" err="1" smtClean="0"/>
              <a:t>Global</a:t>
            </a:r>
            <a:r>
              <a:rPr lang="cs-CZ" sz="2000" dirty="0" smtClean="0"/>
              <a:t> media and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</a:t>
            </a:r>
            <a:r>
              <a:rPr lang="cs-CZ" sz="2000" dirty="0" err="1" smtClean="0"/>
              <a:t>literacy</a:t>
            </a:r>
            <a:r>
              <a:rPr lang="cs-CZ" sz="2000" dirty="0" smtClean="0"/>
              <a:t> </a:t>
            </a:r>
            <a:r>
              <a:rPr lang="cs-CZ" sz="2000" dirty="0" err="1" smtClean="0"/>
              <a:t>assessment</a:t>
            </a:r>
            <a:r>
              <a:rPr lang="cs-CZ" sz="2000" dirty="0" smtClean="0"/>
              <a:t> Framework, online</a:t>
            </a:r>
            <a:endParaRPr lang="cs-CZ" sz="2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994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1125539"/>
            <a:ext cx="10782180" cy="892174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PROČ </a:t>
            </a:r>
            <a:r>
              <a:rPr lang="cs-CZ" dirty="0"/>
              <a:t>právě téma informační gramotnost?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Rámcové </a:t>
            </a:r>
            <a:r>
              <a:rPr lang="cs-CZ" dirty="0"/>
              <a:t>vzdělávací programy rozvoj informační gramotnosti prozatím plně nepožadují. </a:t>
            </a:r>
            <a:endParaRPr lang="cs-CZ" dirty="0" smtClean="0"/>
          </a:p>
          <a:p>
            <a:r>
              <a:rPr lang="cs-CZ" dirty="0"/>
              <a:t>Vzdělávání učitelů v oblasti rozvoje informační gramotnosti neodráží v plné míře potřeby rozvoje informační </a:t>
            </a:r>
            <a:r>
              <a:rPr lang="cs-CZ" dirty="0" smtClean="0"/>
              <a:t>gramotnosti žáků.</a:t>
            </a:r>
          </a:p>
          <a:p>
            <a:r>
              <a:rPr lang="cs-CZ" dirty="0"/>
              <a:t>Rozvoj informační gramotnosti </a:t>
            </a:r>
            <a:r>
              <a:rPr lang="cs-CZ" dirty="0" smtClean="0"/>
              <a:t>žáků je </a:t>
            </a:r>
            <a:r>
              <a:rPr lang="cs-CZ" dirty="0"/>
              <a:t>vázán na veškerou školní práci </a:t>
            </a:r>
            <a:r>
              <a:rPr lang="cs-CZ" dirty="0" smtClean="0"/>
              <a:t>učitelů a žáků </a:t>
            </a:r>
            <a:r>
              <a:rPr lang="cs-CZ" dirty="0"/>
              <a:t>napříč všemi vzdělávacími </a:t>
            </a:r>
            <a:r>
              <a:rPr lang="cs-CZ" dirty="0" smtClean="0"/>
              <a:t>oblastmi.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62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gramotnost – zvláštnost českého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Absence informační gramotnosti v RVP ZV </a:t>
            </a:r>
          </a:p>
          <a:p>
            <a:r>
              <a:rPr lang="cs-CZ" dirty="0" smtClean="0"/>
              <a:t>Nejednotnost pojmosloví – jak informační gramotnost definovat? </a:t>
            </a:r>
          </a:p>
          <a:p>
            <a:r>
              <a:rPr lang="cs-CZ" dirty="0"/>
              <a:t>Vzdělávání učitelů v oblasti rozvoje informační gramotnosti neodráží v plné míře potřeby rozvoje informační gramotnosti žáků.</a:t>
            </a:r>
          </a:p>
          <a:p>
            <a:r>
              <a:rPr lang="cs-CZ" dirty="0" smtClean="0"/>
              <a:t>Nelze ji vnímat </a:t>
            </a:r>
            <a:r>
              <a:rPr lang="cs-CZ" dirty="0"/>
              <a:t>jako jednooborovou problematiku a podporovat její rozvoj v jediném (libovolném) předmětu či vzdělávací </a:t>
            </a:r>
            <a:r>
              <a:rPr lang="cs-CZ" dirty="0" smtClean="0"/>
              <a:t>oblasti</a:t>
            </a:r>
          </a:p>
          <a:p>
            <a:r>
              <a:rPr lang="cs-CZ" dirty="0" smtClean="0"/>
              <a:t>Z </a:t>
            </a:r>
            <a:r>
              <a:rPr lang="cs-CZ" dirty="0"/>
              <a:t>podstaty věci prostupuje všemi vzdělávacími obory (vyučovacími předměty)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2025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845127"/>
            <a:ext cx="10782180" cy="526473"/>
          </a:xfrm>
        </p:spPr>
        <p:txBody>
          <a:bodyPr/>
          <a:lstStyle/>
          <a:p>
            <a:r>
              <a:rPr lang="cs-CZ" dirty="0" smtClean="0"/>
              <a:t>Gramotnosti pro 21. století v </a:t>
            </a:r>
            <a:r>
              <a:rPr lang="cs-CZ" dirty="0" smtClean="0"/>
              <a:t>českém formálním vzdělávání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9458" y="1490126"/>
            <a:ext cx="4819650" cy="3419475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298841" y="1490127"/>
            <a:ext cx="5169259" cy="4639748"/>
          </a:xfrm>
        </p:spPr>
        <p:txBody>
          <a:bodyPr/>
          <a:lstStyle/>
          <a:p>
            <a:r>
              <a:rPr lang="cs-CZ" sz="2400" dirty="0" smtClean="0"/>
              <a:t>Přístup k obsahu informační gramotnosti v RVP – původně převážně </a:t>
            </a:r>
            <a:r>
              <a:rPr lang="cs-CZ" sz="2400" b="1" dirty="0" smtClean="0"/>
              <a:t>technologický</a:t>
            </a:r>
            <a:r>
              <a:rPr lang="cs-CZ" sz="2400" dirty="0" smtClean="0"/>
              <a:t> (spíše směrem k počítačové gramotnosti)</a:t>
            </a:r>
          </a:p>
          <a:p>
            <a:endParaRPr lang="cs-CZ" sz="2400" dirty="0" smtClean="0"/>
          </a:p>
          <a:p>
            <a:r>
              <a:rPr lang="cs-CZ" sz="2400" dirty="0" smtClean="0"/>
              <a:t>Změna přístupu </a:t>
            </a:r>
            <a:r>
              <a:rPr lang="cs-CZ" sz="2400" dirty="0"/>
              <a:t>–</a:t>
            </a:r>
            <a:r>
              <a:rPr lang="cs-CZ" sz="2400" dirty="0" smtClean="0"/>
              <a:t> vymezení obsahu IG směrem ke </a:t>
            </a:r>
            <a:r>
              <a:rPr lang="cs-CZ" sz="2400" b="1" dirty="0" smtClean="0"/>
              <a:t>komplexu dovedností pracovat s informacemi v různých fázích interakce člověka s nimi   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79458" y="5417127"/>
            <a:ext cx="802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 3 – zdroj: Definice informační gramotnosti, online</a:t>
            </a:r>
            <a:endParaRPr lang="cs-CZ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76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NIQES </a:t>
            </a:r>
            <a:r>
              <a:rPr lang="cs-CZ" dirty="0"/>
              <a:t>–</a:t>
            </a:r>
            <a:r>
              <a:rPr lang="cs-CZ" dirty="0" smtClean="0"/>
              <a:t> nástroj ČŠI pro hodnocení informační gramotnosti žáků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Informační gramotnost dle NIQES je SCHOPNOST:</a:t>
            </a:r>
          </a:p>
          <a:p>
            <a:r>
              <a:rPr lang="cs-CZ" sz="2000" i="1" dirty="0" smtClean="0"/>
              <a:t>rozeznat </a:t>
            </a:r>
            <a:r>
              <a:rPr lang="cs-CZ" sz="2000" i="1" dirty="0"/>
              <a:t>potřebu informací (problém</a:t>
            </a:r>
            <a:r>
              <a:rPr lang="cs-CZ" sz="2000" i="1" dirty="0" smtClean="0"/>
              <a:t>)</a:t>
            </a:r>
          </a:p>
          <a:p>
            <a:r>
              <a:rPr lang="cs-CZ" sz="2000" i="1" dirty="0" smtClean="0"/>
              <a:t>s </a:t>
            </a:r>
            <a:r>
              <a:rPr lang="cs-CZ" sz="2000" i="1" dirty="0"/>
              <a:t>přihlédnutím k charakteru informací je najít, získat, posoudit a </a:t>
            </a:r>
            <a:r>
              <a:rPr lang="cs-CZ" sz="2000" i="1" dirty="0" smtClean="0"/>
              <a:t>spravovat</a:t>
            </a:r>
          </a:p>
          <a:p>
            <a:r>
              <a:rPr lang="cs-CZ" sz="2000" i="1" dirty="0" smtClean="0"/>
              <a:t>zpracovat </a:t>
            </a:r>
            <a:r>
              <a:rPr lang="cs-CZ" sz="2000" i="1" dirty="0"/>
              <a:t>informace, znázornit (modelovat) </a:t>
            </a:r>
            <a:r>
              <a:rPr lang="cs-CZ" sz="2000" i="1" dirty="0" smtClean="0"/>
              <a:t>problém</a:t>
            </a:r>
          </a:p>
          <a:p>
            <a:r>
              <a:rPr lang="cs-CZ" sz="2000" i="1" dirty="0" smtClean="0"/>
              <a:t>používat </a:t>
            </a:r>
            <a:r>
              <a:rPr lang="cs-CZ" sz="2000" i="1" dirty="0"/>
              <a:t>vhodné pracovní postupy (algoritmy) při efektivním řešení </a:t>
            </a:r>
            <a:r>
              <a:rPr lang="cs-CZ" sz="2000" i="1" dirty="0" smtClean="0"/>
              <a:t>problémů</a:t>
            </a:r>
          </a:p>
          <a:p>
            <a:r>
              <a:rPr lang="cs-CZ" sz="2000" i="1" dirty="0" smtClean="0"/>
              <a:t>tvořit </a:t>
            </a:r>
            <a:r>
              <a:rPr lang="cs-CZ" sz="2000" i="1" dirty="0"/>
              <a:t>a </a:t>
            </a:r>
            <a:r>
              <a:rPr lang="cs-CZ" sz="2000" i="1" dirty="0" smtClean="0"/>
              <a:t>spolupracovat</a:t>
            </a:r>
          </a:p>
          <a:p>
            <a:r>
              <a:rPr lang="cs-CZ" sz="2000" i="1" dirty="0" smtClean="0"/>
              <a:t>vhodným </a:t>
            </a:r>
            <a:r>
              <a:rPr lang="cs-CZ" sz="2000" i="1" dirty="0"/>
              <a:t>způsobem informace i výsledky práce prezentovat a sdílet ve svém vzdělávacím </a:t>
            </a:r>
            <a:r>
              <a:rPr lang="cs-CZ" sz="2000" i="1" dirty="0" smtClean="0"/>
              <a:t>prostředí</a:t>
            </a:r>
          </a:p>
          <a:p>
            <a:r>
              <a:rPr lang="cs-CZ" sz="2000" i="1" dirty="0" smtClean="0"/>
              <a:t>při </a:t>
            </a:r>
            <a:r>
              <a:rPr lang="cs-CZ" sz="2000" i="1" dirty="0"/>
              <a:t>práci dodržovat etická pravidla, zásady bezpečnosti a právní </a:t>
            </a:r>
            <a:r>
              <a:rPr lang="cs-CZ" sz="2000" i="1" dirty="0" smtClean="0"/>
              <a:t>normy</a:t>
            </a:r>
          </a:p>
          <a:p>
            <a:pPr lvl="1"/>
            <a:r>
              <a:rPr lang="cs-CZ" sz="2000" i="1" dirty="0" smtClean="0"/>
              <a:t>to </a:t>
            </a:r>
            <a:r>
              <a:rPr lang="cs-CZ" sz="2000" i="1" dirty="0"/>
              <a:t>vše s využitím potenciálu digitálních technologií za účelem dosažení osobních, sociálních, pracovních či kvaliﬁkačních cílů</a:t>
            </a:r>
            <a:r>
              <a:rPr lang="cs-CZ" sz="2000" i="1" dirty="0" smtClean="0"/>
              <a:t>. </a:t>
            </a:r>
            <a:r>
              <a:rPr lang="cs-CZ" sz="2000" dirty="0" smtClean="0"/>
              <a:t>(NIQES, online)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317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Výzkumná šetření k informační gramotnosti v ČR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8300" algn="just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200"/>
              <a:buFont typeface="Times New Roman"/>
              <a:buChar char="○"/>
            </a:pPr>
            <a:r>
              <a:rPr lang="cs-CZ" sz="2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V ČR donedávna doména neformálního prostředí</a:t>
            </a:r>
          </a:p>
          <a:p>
            <a:pPr marL="88900" indent="0" algn="just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200"/>
              <a:buNone/>
            </a:pPr>
            <a:r>
              <a:rPr lang="cs-CZ" sz="2200" dirty="0">
                <a:ea typeface="Times New Roman"/>
                <a:cs typeface="Times New Roman"/>
                <a:sym typeface="Times New Roman"/>
              </a:rPr>
              <a:t>     </a:t>
            </a:r>
            <a:r>
              <a:rPr lang="cs-CZ" sz="2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knihoven</a:t>
            </a:r>
          </a:p>
          <a:p>
            <a:pPr indent="-368300" algn="just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200"/>
              <a:buFont typeface="Times New Roman"/>
              <a:buChar char="○"/>
            </a:pPr>
            <a:endParaRPr lang="cs-CZ" sz="22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indent="-368300" algn="just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200"/>
              <a:buFont typeface="Times New Roman"/>
              <a:buChar char="○"/>
            </a:pPr>
            <a:r>
              <a:rPr lang="cs-CZ" sz="2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2014 – cílený zájem formálního školství </a:t>
            </a:r>
          </a:p>
          <a:p>
            <a:pPr lvl="1" indent="-368300" algn="just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200"/>
              <a:buFont typeface="Times New Roman"/>
              <a:buChar char="○"/>
            </a:pPr>
            <a:r>
              <a:rPr lang="cs-CZ" sz="2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ČŠI – </a:t>
            </a:r>
            <a:r>
              <a:rPr lang="cs-CZ" sz="2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Metodika NIQES</a:t>
            </a:r>
          </a:p>
          <a:p>
            <a:pPr indent="-368300" algn="just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200"/>
              <a:buFont typeface="Times New Roman"/>
              <a:buChar char="○"/>
            </a:pPr>
            <a:r>
              <a:rPr lang="cs-CZ" sz="2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2018 </a:t>
            </a:r>
            <a:r>
              <a:rPr lang="cs-CZ" sz="2200" dirty="0">
                <a:ea typeface="Times New Roman"/>
                <a:cs typeface="Times New Roman"/>
                <a:sym typeface="Times New Roman"/>
              </a:rPr>
              <a:t>–  ČŠI – </a:t>
            </a:r>
            <a:r>
              <a:rPr lang="cs-CZ" sz="2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Tematická zpráva </a:t>
            </a:r>
            <a:r>
              <a:rPr lang="cs-CZ" sz="2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k roku 2016/17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733" y="1773239"/>
            <a:ext cx="3379502" cy="419552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1077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797169"/>
            <a:ext cx="10782180" cy="668216"/>
          </a:xfrm>
        </p:spPr>
        <p:txBody>
          <a:bodyPr/>
          <a:lstStyle/>
          <a:p>
            <a:r>
              <a:rPr lang="cs-CZ" cap="all" dirty="0" smtClean="0"/>
              <a:t>Společenství praxe </a:t>
            </a:r>
            <a:r>
              <a:rPr lang="cs-CZ" dirty="0" smtClean="0"/>
              <a:t>v rozvíjení </a:t>
            </a:r>
            <a:r>
              <a:rPr lang="cs-CZ" dirty="0" smtClean="0"/>
              <a:t>informační a digitální gramotnosti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8" y="1652954"/>
            <a:ext cx="10776428" cy="4479559"/>
          </a:xfrm>
        </p:spPr>
        <p:txBody>
          <a:bodyPr/>
          <a:lstStyle/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cs-CZ" dirty="0">
                <a:ea typeface="Times New Roman"/>
                <a:cs typeface="Times New Roman"/>
                <a:sym typeface="Times New Roman"/>
              </a:rPr>
              <a:t>Příležitost ke spolupráci akademického světa s každodenní praxí</a:t>
            </a: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cs-CZ" dirty="0" smtClean="0">
                <a:ea typeface="Times New Roman"/>
                <a:cs typeface="Times New Roman"/>
                <a:sym typeface="Times New Roman"/>
              </a:rPr>
              <a:t>Příležitost </a:t>
            </a:r>
            <a:r>
              <a:rPr lang="cs-CZ" dirty="0">
                <a:ea typeface="Times New Roman"/>
                <a:cs typeface="Times New Roman"/>
                <a:sym typeface="Times New Roman"/>
              </a:rPr>
              <a:t>k vzájemnému sdílení, poznání  </a:t>
            </a: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cs-CZ" dirty="0" smtClean="0">
                <a:ea typeface="Times New Roman"/>
                <a:cs typeface="Times New Roman"/>
                <a:sym typeface="Times New Roman"/>
              </a:rPr>
              <a:t>Rozvojové </a:t>
            </a:r>
            <a:r>
              <a:rPr lang="cs-CZ" dirty="0">
                <a:ea typeface="Times New Roman"/>
                <a:cs typeface="Times New Roman"/>
                <a:sym typeface="Times New Roman"/>
              </a:rPr>
              <a:t>projekty OP VVV jako vhodná aplikace myšlenky společenství </a:t>
            </a:r>
            <a:r>
              <a:rPr lang="cs-CZ" dirty="0" smtClean="0">
                <a:ea typeface="Times New Roman"/>
                <a:cs typeface="Times New Roman"/>
                <a:sym typeface="Times New Roman"/>
              </a:rPr>
              <a:t>praxe, postupně také metodické materiály pro učitele </a:t>
            </a:r>
          </a:p>
          <a:p>
            <a:pPr marL="889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cs-CZ" dirty="0" smtClean="0">
                <a:ea typeface="Times New Roman"/>
                <a:cs typeface="Times New Roman"/>
                <a:sym typeface="Times New Roman"/>
              </a:rPr>
              <a:t>A) Projekt </a:t>
            </a:r>
            <a:r>
              <a:rPr lang="cs-CZ" b="1" i="1" dirty="0"/>
              <a:t>Zvýšení kvality vzdělávání žáků, rozvoje klíčových kompetencí, oblastí vzdělávání a </a:t>
            </a:r>
            <a:r>
              <a:rPr lang="cs-CZ" b="1" i="1" dirty="0" smtClean="0"/>
              <a:t>gramotností </a:t>
            </a:r>
            <a:r>
              <a:rPr lang="cs-CZ" dirty="0" smtClean="0">
                <a:ea typeface="Times New Roman"/>
                <a:cs typeface="Times New Roman"/>
                <a:sym typeface="Times New Roman"/>
              </a:rPr>
              <a:t>(UK, MU atd.)</a:t>
            </a:r>
          </a:p>
          <a:p>
            <a:pPr marL="1028686" lvl="2" indent="-368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cs-CZ" dirty="0"/>
              <a:t>http://pages.pedf.cuni.cz/sc25/</a:t>
            </a:r>
          </a:p>
          <a:p>
            <a:pPr marL="889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cs-CZ" dirty="0" smtClean="0">
                <a:ea typeface="Times New Roman"/>
                <a:cs typeface="Times New Roman"/>
                <a:sym typeface="Times New Roman"/>
              </a:rPr>
              <a:t>B) Projekt </a:t>
            </a:r>
            <a:r>
              <a:rPr lang="cs-CZ" b="1" i="1" dirty="0" smtClean="0">
                <a:ea typeface="Times New Roman"/>
                <a:cs typeface="Times New Roman"/>
                <a:sym typeface="Times New Roman"/>
              </a:rPr>
              <a:t>Co nebylo v učebnici – Spolupráce knihoven a škol ve vzdělávání žáků 21. století </a:t>
            </a:r>
            <a:r>
              <a:rPr lang="cs-CZ" dirty="0" smtClean="0">
                <a:ea typeface="Times New Roman"/>
                <a:cs typeface="Times New Roman"/>
                <a:sym typeface="Times New Roman"/>
              </a:rPr>
              <a:t>(UZS, SKIP)</a:t>
            </a:r>
          </a:p>
          <a:p>
            <a:pPr marL="1028686" lvl="2" indent="-368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https://www.conebylovucebnici.cz/</a:t>
            </a:r>
          </a:p>
          <a:p>
            <a:pPr marL="1028686" lvl="2" indent="-368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624" y="5111261"/>
            <a:ext cx="1049667" cy="8440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692" y="3763226"/>
            <a:ext cx="964927" cy="8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8488"/>
      </p:ext>
    </p:extLst>
  </p:cSld>
  <p:clrMapOvr>
    <a:masterClrMapping/>
  </p:clrMapOvr>
</p:sld>
</file>

<file path=ppt/theme/theme1.xml><?xml version="1.0" encoding="utf-8"?>
<a:theme xmlns:a="http://schemas.openxmlformats.org/drawingml/2006/main" name="phil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phil_sablona_4×3_cz</Template>
  <TotalTime>2658</TotalTime>
  <Words>809</Words>
  <Application>Microsoft Office PowerPoint</Application>
  <PresentationFormat>Širokoúhlá obrazovka</PresentationFormat>
  <Paragraphs>125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Tahoma</vt:lpstr>
      <vt:lpstr>Times New Roman</vt:lpstr>
      <vt:lpstr>Wingdings</vt:lpstr>
      <vt:lpstr>phil_sablona_4×3_cz</vt:lpstr>
      <vt:lpstr> Rozvíjení informační a digitální gramotnosti v edukační praxi na příkladu modelu BIG 6  Mgr. Pavlína Mazáčová, Ph.D. Kabinet informačních studií a knihovnictví  FF MU Brno pmazacov@phil.muni.cz   </vt:lpstr>
      <vt:lpstr>Co je obsahem této části výuky</vt:lpstr>
      <vt:lpstr>Informační gramotnost v zahraničí</vt:lpstr>
      <vt:lpstr>  PROČ právě téma informační gramotnost?  </vt:lpstr>
      <vt:lpstr>Informační gramotnost – zvláštnost českého školství</vt:lpstr>
      <vt:lpstr>Gramotnosti pro 21. století v českém formálním vzdělávání</vt:lpstr>
      <vt:lpstr>Metodika NIQES – nástroj ČŠI pro hodnocení informační gramotnosti žáků </vt:lpstr>
      <vt:lpstr>Výzkumná šetření k informační gramotnosti v ČR </vt:lpstr>
      <vt:lpstr>Společenství praxe v rozvíjení informační a digitální gramotnosti </vt:lpstr>
      <vt:lpstr>Informační gramotnost a jiné gramotnosti – aktuálně dle EU</vt:lpstr>
      <vt:lpstr>Nové pojmosloví – digitální kompetence / informační gramotnost</vt:lpstr>
      <vt:lpstr>Strategie digitálního vzdělávání do r. 2020</vt:lpstr>
      <vt:lpstr>Výuka / rozvíjení informační gramotnosti </vt:lpstr>
      <vt:lpstr>Inspirace pro rozvíjení informační a digitální gramotnosti  – model BIG 6 pro řešení informačního (vzdělávacího) problému </vt:lpstr>
      <vt:lpstr>Informační gramotnost   inspirace zahraniční edukační praxí</vt:lpstr>
      <vt:lpstr>Prezentace aplikace PowerPoint</vt:lpstr>
      <vt:lpstr>Prezentace aplikace PowerPoint</vt:lpstr>
      <vt:lpstr>Využití technologií rozvoji informační gramotnosti dle modelu BIG 6</vt:lpstr>
      <vt:lpstr>Využití technologií v rozvoji informační gramotnosti dle modelu BIG 6</vt:lpstr>
      <vt:lpstr>Prezentace aplikace PowerPoint</vt:lpstr>
      <vt:lpstr>Použité zdroje – výběr  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Evaluační pohovor  s vedením MU</dc:title>
  <dc:creator>PK</dc:creator>
  <cp:lastModifiedBy>Projekt INTERES</cp:lastModifiedBy>
  <cp:revision>97</cp:revision>
  <cp:lastPrinted>1601-01-01T00:00:00Z</cp:lastPrinted>
  <dcterms:created xsi:type="dcterms:W3CDTF">2016-02-10T17:49:42Z</dcterms:created>
  <dcterms:modified xsi:type="dcterms:W3CDTF">2019-03-24T20:53:54Z</dcterms:modified>
</cp:coreProperties>
</file>